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556" r:id="rId2"/>
    <p:sldId id="554" r:id="rId3"/>
    <p:sldId id="256" r:id="rId4"/>
    <p:sldId id="532" r:id="rId5"/>
    <p:sldId id="432" r:id="rId6"/>
    <p:sldId id="433" r:id="rId7"/>
    <p:sldId id="434" r:id="rId8"/>
    <p:sldId id="557" r:id="rId9"/>
    <p:sldId id="441" r:id="rId10"/>
    <p:sldId id="460" r:id="rId11"/>
    <p:sldId id="461" r:id="rId12"/>
    <p:sldId id="462" r:id="rId13"/>
    <p:sldId id="463" r:id="rId14"/>
    <p:sldId id="440" r:id="rId15"/>
    <p:sldId id="542" r:id="rId16"/>
    <p:sldId id="446" r:id="rId17"/>
    <p:sldId id="447" r:id="rId18"/>
    <p:sldId id="544" r:id="rId19"/>
    <p:sldId id="551" r:id="rId20"/>
    <p:sldId id="543" r:id="rId21"/>
  </p:sldIdLst>
  <p:sldSz cx="9144000" cy="6858000" type="screen4x3"/>
  <p:notesSz cx="6858000" cy="9144000"/>
  <p:defaultTextStyle>
    <a:defPPr>
      <a:defRPr lang="en-US"/>
    </a:defPPr>
    <a:lvl1pPr marL="0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4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2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0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6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4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31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79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0" autoAdjust="0"/>
    <p:restoredTop sz="84191" autoAdjust="0"/>
  </p:normalViewPr>
  <p:slideViewPr>
    <p:cSldViewPr>
      <p:cViewPr varScale="1">
        <p:scale>
          <a:sx n="72" d="100"/>
          <a:sy n="72" d="100"/>
        </p:scale>
        <p:origin x="1747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56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330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82AE8-139E-4AEA-88C7-AF96004D35CB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F8D6B-E591-46EC-9E13-40795B847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9659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28C2F-F7D9-4581-8D7A-570EDC2AE0F3}" type="datetimeFigureOut">
              <a:rPr lang="en-GB" smtClean="0"/>
              <a:pPr/>
              <a:t>28/10/2019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6CF66-E571-42F4-8FE2-4F782FBD66F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617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2pPr>
    <a:lvl3pPr marL="914294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3pPr>
    <a:lvl4pPr marL="1371442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4pPr>
    <a:lvl5pPr marL="1828590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5pPr>
    <a:lvl6pPr marL="2285736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6pPr>
    <a:lvl7pPr marL="2742884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7pPr>
    <a:lvl8pPr marL="3200031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8pPr>
    <a:lvl9pPr marL="3657179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0A091-A87D-46FA-AA3D-87270E876763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506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5688C-305A-4220-A601-57A71326A7BA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128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m6Mnov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3" y="1905002"/>
            <a:ext cx="7772401" cy="1817132"/>
          </a:xfrm>
        </p:spPr>
        <p:txBody>
          <a:bodyPr>
            <a:normAutofit/>
          </a:bodyPr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3" y="4038600"/>
            <a:ext cx="6400801" cy="1371600"/>
          </a:xfrm>
        </p:spPr>
        <p:txBody>
          <a:bodyPr>
            <a:normAutofit/>
          </a:bodyPr>
          <a:lstStyle>
            <a:lvl1pPr marL="0" indent="0" algn="ctr">
              <a:buNone/>
              <a:defRPr sz="240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29001" y="6477006"/>
            <a:ext cx="2133600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5971339" y="0"/>
            <a:ext cx="31726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sz="1800" cap="all" dirty="0">
                <a:latin typeface="Arial" panose="020B0604020202020204" pitchFamily="34" charset="0"/>
                <a:cs typeface="Arial" panose="020B0604020202020204" pitchFamily="34" charset="0"/>
              </a:rPr>
              <a:t>EE468/EE9SO29/EE9CS729</a:t>
            </a:r>
            <a:endParaRPr lang="en-GB" sz="1800" b="1" i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icl_logo_large_crop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" y="2"/>
            <a:ext cx="2417680" cy="685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6128-84DC-4975-B26E-9EDA0A76C890}" type="datetime1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2" y="27464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27464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BAC92-A50E-48DE-8BF3-EE818C6533F8}" type="datetime1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cl_logo_large_crop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" y="2"/>
            <a:ext cx="2417680" cy="68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258762"/>
            <a:ext cx="8839200" cy="884238"/>
          </a:xfrm>
        </p:spPr>
        <p:txBody>
          <a:bodyPr>
            <a:normAutofit/>
          </a:bodyPr>
          <a:lstStyle>
            <a:lvl1pPr>
              <a:defRPr sz="280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219206"/>
            <a:ext cx="8686800" cy="5273675"/>
          </a:xfrm>
        </p:spPr>
        <p:txBody>
          <a:bodyPr>
            <a:normAutofit/>
          </a:bodyPr>
          <a:lstStyle>
            <a:lvl1pPr marL="0" indent="0">
              <a:buNone/>
              <a:defRPr sz="1999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599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202" y="6492881"/>
            <a:ext cx="2133600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5894396" y="0"/>
            <a:ext cx="32496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sz="1800" cap="all" dirty="0">
                <a:latin typeface="Arial" panose="020B0604020202020204" pitchFamily="34" charset="0"/>
                <a:cs typeface="Arial" panose="020B0604020202020204" pitchFamily="34" charset="0"/>
              </a:rPr>
              <a:t>EE468/EE9SO29/EE9CS729</a:t>
            </a:r>
            <a:endParaRPr lang="en-GB" sz="1800" b="1" i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D100E0-6DDE-4E6D-89FD-2B3358C5A698}"/>
              </a:ext>
            </a:extLst>
          </p:cNvPr>
          <p:cNvSpPr txBox="1"/>
          <p:nvPr userDrawn="1"/>
        </p:nvSpPr>
        <p:spPr>
          <a:xfrm>
            <a:off x="6096000" y="6477000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3"/>
              </a:rPr>
              <a:t>https://goo.gl/m6Mnov </a:t>
            </a:r>
            <a:r>
              <a:rPr lang="en-GB" sz="14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 questions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6"/>
            <a:ext cx="77724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9"/>
            <a:ext cx="7772401" cy="1500187"/>
          </a:xfrm>
        </p:spPr>
        <p:txBody>
          <a:bodyPr anchor="b"/>
          <a:lstStyle>
            <a:lvl1pPr marL="0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1pPr>
            <a:lvl2pPr marL="45719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97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3pPr>
            <a:lvl4pPr marL="13715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33564-D817-4936-8439-3AC34A2731F2}" type="datetime1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4" y="1600207"/>
            <a:ext cx="4038599" cy="4525963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1999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4" y="1600207"/>
            <a:ext cx="4038599" cy="4525963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1999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B484-52E1-49FB-BFC6-DE98103422E7}" type="datetime1">
              <a:rPr lang="en-US" smtClean="0"/>
              <a:pPr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5"/>
            <a:ext cx="4040188" cy="639762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1999" b="1"/>
            </a:lvl2pPr>
            <a:lvl3pPr marL="914397" indent="0">
              <a:buNone/>
              <a:defRPr sz="1800" b="1"/>
            </a:lvl3pPr>
            <a:lvl4pPr marL="1371595" indent="0">
              <a:buNone/>
              <a:defRPr sz="1599" b="1"/>
            </a:lvl4pPr>
            <a:lvl5pPr marL="1828792" indent="0">
              <a:buNone/>
              <a:defRPr sz="1599" b="1"/>
            </a:lvl5pPr>
            <a:lvl6pPr marL="2285990" indent="0">
              <a:buNone/>
              <a:defRPr sz="1599" b="1"/>
            </a:lvl6pPr>
            <a:lvl7pPr marL="2743189" indent="0">
              <a:buNone/>
              <a:defRPr sz="1599" b="1"/>
            </a:lvl7pPr>
            <a:lvl8pPr marL="3200387" indent="0">
              <a:buNone/>
              <a:defRPr sz="1599" b="1"/>
            </a:lvl8pPr>
            <a:lvl9pPr marL="3657586" indent="0">
              <a:buNone/>
              <a:defRPr sz="15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7"/>
            <a:ext cx="4040188" cy="3951288"/>
          </a:xfrm>
        </p:spPr>
        <p:txBody>
          <a:bodyPr/>
          <a:lstStyle>
            <a:lvl1pPr>
              <a:defRPr sz="2401"/>
            </a:lvl1pPr>
            <a:lvl2pPr>
              <a:defRPr sz="1999"/>
            </a:lvl2pPr>
            <a:lvl3pPr>
              <a:defRPr sz="1800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5"/>
            <a:ext cx="4041775" cy="639762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1999" b="1"/>
            </a:lvl2pPr>
            <a:lvl3pPr marL="914397" indent="0">
              <a:buNone/>
              <a:defRPr sz="1800" b="1"/>
            </a:lvl3pPr>
            <a:lvl4pPr marL="1371595" indent="0">
              <a:buNone/>
              <a:defRPr sz="1599" b="1"/>
            </a:lvl4pPr>
            <a:lvl5pPr marL="1828792" indent="0">
              <a:buNone/>
              <a:defRPr sz="1599" b="1"/>
            </a:lvl5pPr>
            <a:lvl6pPr marL="2285990" indent="0">
              <a:buNone/>
              <a:defRPr sz="1599" b="1"/>
            </a:lvl6pPr>
            <a:lvl7pPr marL="2743189" indent="0">
              <a:buNone/>
              <a:defRPr sz="1599" b="1"/>
            </a:lvl7pPr>
            <a:lvl8pPr marL="3200387" indent="0">
              <a:buNone/>
              <a:defRPr sz="1599" b="1"/>
            </a:lvl8pPr>
            <a:lvl9pPr marL="3657586" indent="0">
              <a:buNone/>
              <a:defRPr sz="15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7"/>
            <a:ext cx="4041775" cy="3951288"/>
          </a:xfrm>
        </p:spPr>
        <p:txBody>
          <a:bodyPr/>
          <a:lstStyle>
            <a:lvl1pPr>
              <a:defRPr sz="2401"/>
            </a:lvl1pPr>
            <a:lvl2pPr>
              <a:defRPr sz="1999"/>
            </a:lvl2pPr>
            <a:lvl3pPr>
              <a:defRPr sz="1800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8C21-4769-447C-A589-594451640D05}" type="datetime1">
              <a:rPr lang="en-US" smtClean="0"/>
              <a:pPr/>
              <a:t>10/28/2019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6D280-EE50-4D6A-AF37-51CED0C529FF}" type="datetime1">
              <a:rPr lang="en-US" smtClean="0"/>
              <a:pPr/>
              <a:t>10/28/2019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6D23-9074-4A6C-BA1C-63F80BEE6B81}" type="datetime1">
              <a:rPr lang="en-US" smtClean="0"/>
              <a:pPr/>
              <a:t>10/28/2019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2" cy="1162050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60"/>
            <a:ext cx="5111750" cy="5853113"/>
          </a:xfrm>
        </p:spPr>
        <p:txBody>
          <a:bodyPr/>
          <a:lstStyle>
            <a:lvl1pPr>
              <a:defRPr sz="3201"/>
            </a:lvl1pPr>
            <a:lvl2pPr>
              <a:defRPr sz="2801"/>
            </a:lvl2pPr>
            <a:lvl3pPr>
              <a:defRPr sz="2401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9"/>
            <a:ext cx="300831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7" indent="0">
              <a:buNone/>
              <a:defRPr sz="1000"/>
            </a:lvl3pPr>
            <a:lvl4pPr marL="1371595" indent="0">
              <a:buNone/>
              <a:defRPr sz="900"/>
            </a:lvl4pPr>
            <a:lvl5pPr marL="1828792" indent="0">
              <a:buNone/>
              <a:defRPr sz="900"/>
            </a:lvl5pPr>
            <a:lvl6pPr marL="2285990" indent="0">
              <a:buNone/>
              <a:defRPr sz="900"/>
            </a:lvl6pPr>
            <a:lvl7pPr marL="2743189" indent="0">
              <a:buNone/>
              <a:defRPr sz="900"/>
            </a:lvl7pPr>
            <a:lvl8pPr marL="3200387" indent="0">
              <a:buNone/>
              <a:defRPr sz="900"/>
            </a:lvl8pPr>
            <a:lvl9pPr marL="365758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158E3-1C5D-4C97-9EBF-B795A4614E14}" type="datetime1">
              <a:rPr lang="en-US" smtClean="0"/>
              <a:pPr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91" y="4800602"/>
            <a:ext cx="5486400" cy="566738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91" y="612777"/>
            <a:ext cx="5486400" cy="4114800"/>
          </a:xfrm>
        </p:spPr>
        <p:txBody>
          <a:bodyPr/>
          <a:lstStyle>
            <a:lvl1pPr marL="0" indent="0">
              <a:buNone/>
              <a:defRPr sz="3201"/>
            </a:lvl1pPr>
            <a:lvl2pPr marL="457198" indent="0">
              <a:buNone/>
              <a:defRPr sz="2801"/>
            </a:lvl2pPr>
            <a:lvl3pPr marL="914397" indent="0">
              <a:buNone/>
              <a:defRPr sz="2401"/>
            </a:lvl3pPr>
            <a:lvl4pPr marL="1371595" indent="0">
              <a:buNone/>
              <a:defRPr sz="1999"/>
            </a:lvl4pPr>
            <a:lvl5pPr marL="1828792" indent="0">
              <a:buNone/>
              <a:defRPr sz="1999"/>
            </a:lvl5pPr>
            <a:lvl6pPr marL="2285990" indent="0">
              <a:buNone/>
              <a:defRPr sz="1999"/>
            </a:lvl6pPr>
            <a:lvl7pPr marL="2743189" indent="0">
              <a:buNone/>
              <a:defRPr sz="1999"/>
            </a:lvl7pPr>
            <a:lvl8pPr marL="3200387" indent="0">
              <a:buNone/>
              <a:defRPr sz="1999"/>
            </a:lvl8pPr>
            <a:lvl9pPr marL="3657586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91" y="536734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7" indent="0">
              <a:buNone/>
              <a:defRPr sz="1000"/>
            </a:lvl3pPr>
            <a:lvl4pPr marL="1371595" indent="0">
              <a:buNone/>
              <a:defRPr sz="900"/>
            </a:lvl4pPr>
            <a:lvl5pPr marL="1828792" indent="0">
              <a:buNone/>
              <a:defRPr sz="900"/>
            </a:lvl5pPr>
            <a:lvl6pPr marL="2285990" indent="0">
              <a:buNone/>
              <a:defRPr sz="900"/>
            </a:lvl6pPr>
            <a:lvl7pPr marL="2743189" indent="0">
              <a:buNone/>
              <a:defRPr sz="900"/>
            </a:lvl7pPr>
            <a:lvl8pPr marL="3200387" indent="0">
              <a:buNone/>
              <a:defRPr sz="900"/>
            </a:lvl8pPr>
            <a:lvl9pPr marL="365758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44A9-52F7-4941-9ED0-8746DFFAFAAA}" type="datetime1">
              <a:rPr lang="en-US" smtClean="0"/>
              <a:pPr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3" y="274638"/>
            <a:ext cx="82296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600207"/>
            <a:ext cx="82296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13387-DB8F-42CC-8E70-D1A887F73C41}" type="datetime1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6356357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2" y="635635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39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9" indent="-342899" algn="l" defTabSz="914397" rtl="0" eaLnBrk="1" latinLnBrk="0" hangingPunct="1">
        <a:spcBef>
          <a:spcPct val="20000"/>
        </a:spcBef>
        <a:buFont typeface="Arial" pitchFamily="34" charset="0"/>
        <a:buChar char="•"/>
        <a:defRPr sz="3201" kern="1200">
          <a:solidFill>
            <a:schemeClr val="tx1"/>
          </a:solidFill>
          <a:latin typeface="+mn-lt"/>
          <a:ea typeface="+mn-ea"/>
          <a:cs typeface="+mn-cs"/>
        </a:defRPr>
      </a:lvl1pPr>
      <a:lvl2pPr marL="742948" indent="-285750" algn="l" defTabSz="914397" rtl="0" eaLnBrk="1" latinLnBrk="0" hangingPunct="1">
        <a:spcBef>
          <a:spcPct val="20000"/>
        </a:spcBef>
        <a:buFont typeface="Arial" pitchFamily="34" charset="0"/>
        <a:buChar char="–"/>
        <a:defRPr sz="2801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7" indent="-228600" algn="l" defTabSz="914397" rtl="0" eaLnBrk="1" latinLnBrk="0" hangingPunct="1">
        <a:spcBef>
          <a:spcPct val="20000"/>
        </a:spcBef>
        <a:buFont typeface="Arial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5" indent="-228600" algn="l" defTabSz="914397" rtl="0" eaLnBrk="1" latinLnBrk="0" hangingPunct="1">
        <a:spcBef>
          <a:spcPct val="20000"/>
        </a:spcBef>
        <a:buFont typeface="Arial" pitchFamily="34" charset="0"/>
        <a:buChar char="–"/>
        <a:defRPr sz="1999" kern="1200">
          <a:solidFill>
            <a:schemeClr val="tx1"/>
          </a:solidFill>
          <a:latin typeface="+mn-lt"/>
          <a:ea typeface="+mn-ea"/>
          <a:cs typeface="+mn-cs"/>
        </a:defRPr>
      </a:lvl4pPr>
      <a:lvl5pPr marL="2057391" indent="-228600" algn="l" defTabSz="914397" rtl="0" eaLnBrk="1" latinLnBrk="0" hangingPunct="1">
        <a:spcBef>
          <a:spcPct val="20000"/>
        </a:spcBef>
        <a:buFont typeface="Arial" pitchFamily="34" charset="0"/>
        <a:buChar char="»"/>
        <a:defRPr sz="19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589" indent="-228600" algn="l" defTabSz="914397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8" indent="-228600" algn="l" defTabSz="914397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986" indent="-228600" algn="l" defTabSz="914397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6186" indent="-228600" algn="l" defTabSz="914397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7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5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2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90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9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7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86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0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0.png"/><Relationship Id="rId2" Type="http://schemas.openxmlformats.org/officeDocument/2006/relationships/image" Target="../media/image14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7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tags" Target="../tags/tag13.xml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tags" Target="../tags/tag12.xml"/><Relationship Id="rId16" Type="http://schemas.openxmlformats.org/officeDocument/2006/relationships/image" Target="../media/image32.png"/><Relationship Id="rId1" Type="http://schemas.openxmlformats.org/officeDocument/2006/relationships/tags" Target="../tags/tag1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3.xml"/><Relationship Id="rId7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.emf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8.png"/><Relationship Id="rId4" Type="http://schemas.openxmlformats.org/officeDocument/2006/relationships/tags" Target="../tags/tag4.xml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8.png"/><Relationship Id="rId3" Type="http://schemas.openxmlformats.org/officeDocument/2006/relationships/tags" Target="../tags/tag7.xml"/><Relationship Id="rId7" Type="http://schemas.openxmlformats.org/officeDocument/2006/relationships/image" Target="../media/image9.wmf"/><Relationship Id="rId12" Type="http://schemas.openxmlformats.org/officeDocument/2006/relationships/image" Target="../media/image4.emf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7.png"/><Relationship Id="rId5" Type="http://schemas.openxmlformats.org/officeDocument/2006/relationships/tags" Target="../tags/tag9.xml"/><Relationship Id="rId10" Type="http://schemas.openxmlformats.org/officeDocument/2006/relationships/image" Target="../media/image10.emf"/><Relationship Id="rId4" Type="http://schemas.openxmlformats.org/officeDocument/2006/relationships/tags" Target="../tags/tag8.xml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3A5A50-FF23-43C0-B6EF-554EF6577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6F27E7-D65D-4413-A79E-122306968746}"/>
              </a:ext>
            </a:extLst>
          </p:cNvPr>
          <p:cNvSpPr txBox="1"/>
          <p:nvPr/>
        </p:nvSpPr>
        <p:spPr>
          <a:xfrm>
            <a:off x="535559" y="1128069"/>
            <a:ext cx="1752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Unsupervised learning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D57E03-9837-48EB-8E03-5C4899D5EF6E}"/>
              </a:ext>
            </a:extLst>
          </p:cNvPr>
          <p:cNvSpPr txBox="1"/>
          <p:nvPr/>
        </p:nvSpPr>
        <p:spPr>
          <a:xfrm>
            <a:off x="2989151" y="1132043"/>
            <a:ext cx="1752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Supervised learning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E1C010-186A-48DC-96BA-7876E24D1A91}"/>
              </a:ext>
            </a:extLst>
          </p:cNvPr>
          <p:cNvSpPr txBox="1"/>
          <p:nvPr/>
        </p:nvSpPr>
        <p:spPr>
          <a:xfrm>
            <a:off x="764159" y="1890069"/>
            <a:ext cx="1981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Generative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D98D03-FE55-437F-83CB-B468CCB58B1C}"/>
              </a:ext>
            </a:extLst>
          </p:cNvPr>
          <p:cNvSpPr txBox="1"/>
          <p:nvPr/>
        </p:nvSpPr>
        <p:spPr>
          <a:xfrm>
            <a:off x="3217751" y="1894043"/>
            <a:ext cx="228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Discriminative model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B884FC6-CFAE-4FD8-A4CD-B2E193CC806A}"/>
              </a:ext>
            </a:extLst>
          </p:cNvPr>
          <p:cNvSpPr/>
          <p:nvPr/>
        </p:nvSpPr>
        <p:spPr>
          <a:xfrm>
            <a:off x="7238199" y="1996253"/>
            <a:ext cx="1620957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Randomisation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6B0ED6-A773-49A0-9304-512B3A8E6066}"/>
              </a:ext>
            </a:extLst>
          </p:cNvPr>
          <p:cNvSpPr/>
          <p:nvPr/>
        </p:nvSpPr>
        <p:spPr>
          <a:xfrm>
            <a:off x="6914953" y="2481254"/>
            <a:ext cx="213552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Committee machine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775BC4-7A1D-46C6-A2A7-CF6C7C79A519}"/>
              </a:ext>
            </a:extLst>
          </p:cNvPr>
          <p:cNvSpPr/>
          <p:nvPr/>
        </p:nvSpPr>
        <p:spPr>
          <a:xfrm>
            <a:off x="6913639" y="1547816"/>
            <a:ext cx="195688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Ensemble learning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04E766-5439-439A-80B7-A70FA1A962C0}"/>
              </a:ext>
            </a:extLst>
          </p:cNvPr>
          <p:cNvSpPr txBox="1"/>
          <p:nvPr/>
        </p:nvSpPr>
        <p:spPr>
          <a:xfrm>
            <a:off x="5999239" y="785815"/>
            <a:ext cx="2438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Algorithm-independent learning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9D54F93-38BD-43C6-AA89-06644CA831D0}"/>
              </a:ext>
            </a:extLst>
          </p:cNvPr>
          <p:cNvSpPr txBox="1"/>
          <p:nvPr/>
        </p:nvSpPr>
        <p:spPr>
          <a:xfrm>
            <a:off x="1040051" y="2368583"/>
            <a:ext cx="6474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PCA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830A2E-EDD7-4FA2-AF25-DE3CACEEB71F}"/>
              </a:ext>
            </a:extLst>
          </p:cNvPr>
          <p:cNvSpPr txBox="1"/>
          <p:nvPr/>
        </p:nvSpPr>
        <p:spPr>
          <a:xfrm>
            <a:off x="3550415" y="2384830"/>
            <a:ext cx="1143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FLD/LDA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26E4D94-75CC-4BEE-9C0B-A622532AB963}"/>
              </a:ext>
            </a:extLst>
          </p:cNvPr>
          <p:cNvSpPr txBox="1"/>
          <p:nvPr/>
        </p:nvSpPr>
        <p:spPr>
          <a:xfrm>
            <a:off x="3560650" y="2864351"/>
            <a:ext cx="2971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Maximum margin classifier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9921CD9-0260-434E-B735-333C426F5896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2288159" y="1451235"/>
            <a:ext cx="700992" cy="39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684CC26-8427-4FBA-AFBF-20D037EE06FA}"/>
              </a:ext>
            </a:extLst>
          </p:cNvPr>
          <p:cNvGrpSpPr/>
          <p:nvPr/>
        </p:nvGrpSpPr>
        <p:grpSpPr>
          <a:xfrm>
            <a:off x="546751" y="3778538"/>
            <a:ext cx="5764499" cy="2752456"/>
            <a:chOff x="200994" y="3693304"/>
            <a:chExt cx="5764499" cy="2752456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9CFA416-A823-437B-84E8-01AC4591098F}"/>
                </a:ext>
              </a:extLst>
            </p:cNvPr>
            <p:cNvSpPr/>
            <p:nvPr/>
          </p:nvSpPr>
          <p:spPr>
            <a:xfrm>
              <a:off x="528775" y="4161287"/>
              <a:ext cx="1948867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Feature extraction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E19BA06-E885-4765-B65D-7C18D7EA6875}"/>
                </a:ext>
              </a:extLst>
            </p:cNvPr>
            <p:cNvSpPr/>
            <p:nvPr/>
          </p:nvSpPr>
          <p:spPr>
            <a:xfrm>
              <a:off x="2886557" y="4161287"/>
              <a:ext cx="1405321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GB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Classification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B79DABD-9790-4B85-A973-20D559BF4D33}"/>
                </a:ext>
              </a:extLst>
            </p:cNvPr>
            <p:cNvSpPr txBox="1"/>
            <p:nvPr/>
          </p:nvSpPr>
          <p:spPr>
            <a:xfrm>
              <a:off x="985975" y="4622662"/>
              <a:ext cx="64745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PCA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6F20122-0C21-4315-9E51-1372B47A1971}"/>
                </a:ext>
              </a:extLst>
            </p:cNvPr>
            <p:cNvSpPr txBox="1"/>
            <p:nvPr/>
          </p:nvSpPr>
          <p:spPr>
            <a:xfrm>
              <a:off x="985975" y="5120136"/>
              <a:ext cx="259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FLD/LDA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A86C9B0-86FF-4492-8152-E05110D8DFB4}"/>
                </a:ext>
              </a:extLst>
            </p:cNvPr>
            <p:cNvSpPr txBox="1"/>
            <p:nvPr/>
          </p:nvSpPr>
          <p:spPr>
            <a:xfrm>
              <a:off x="2993693" y="6076428"/>
              <a:ext cx="2971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Maximum margin classifier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31A9380-7FB2-493D-928D-FB8446488BAA}"/>
                </a:ext>
              </a:extLst>
            </p:cNvPr>
            <p:cNvSpPr/>
            <p:nvPr/>
          </p:nvSpPr>
          <p:spPr>
            <a:xfrm>
              <a:off x="3194687" y="4639299"/>
              <a:ext cx="1765227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GB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NN classification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52784496-0B91-4AF3-9421-4D6F24CDB190}"/>
                </a:ext>
              </a:extLst>
            </p:cNvPr>
            <p:cNvCxnSpPr>
              <a:stCxn id="50" idx="3"/>
              <a:endCxn id="51" idx="1"/>
            </p:cNvCxnSpPr>
            <p:nvPr/>
          </p:nvCxnSpPr>
          <p:spPr>
            <a:xfrm>
              <a:off x="2477642" y="4345953"/>
              <a:ext cx="4089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1715225-8E59-468E-99F8-5E96BE27C11E}"/>
                </a:ext>
              </a:extLst>
            </p:cNvPr>
            <p:cNvSpPr/>
            <p:nvPr/>
          </p:nvSpPr>
          <p:spPr>
            <a:xfrm>
              <a:off x="2993693" y="5569353"/>
              <a:ext cx="2390682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GB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Discriminant functions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E1E28-638C-4261-B2B7-FF329DB30784}"/>
                </a:ext>
              </a:extLst>
            </p:cNvPr>
            <p:cNvSpPr txBox="1"/>
            <p:nvPr/>
          </p:nvSpPr>
          <p:spPr>
            <a:xfrm>
              <a:off x="2890975" y="3693304"/>
              <a:ext cx="125763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Regression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BEC2B905-7B97-4C3B-87E3-9C442466D7ED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>
              <a:off x="200994" y="4345953"/>
              <a:ext cx="3277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32450654-7F53-427B-83EA-BB82407F6405}"/>
                </a:ext>
              </a:extLst>
            </p:cNvPr>
            <p:cNvCxnSpPr/>
            <p:nvPr/>
          </p:nvCxnSpPr>
          <p:spPr>
            <a:xfrm>
              <a:off x="4291878" y="4345953"/>
              <a:ext cx="4089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C24ECD7D-A07F-474A-9861-8189596DD29C}"/>
              </a:ext>
            </a:extLst>
          </p:cNvPr>
          <p:cNvSpPr txBox="1"/>
          <p:nvPr/>
        </p:nvSpPr>
        <p:spPr>
          <a:xfrm>
            <a:off x="6913639" y="3116350"/>
            <a:ext cx="17634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Online learning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A2C6576-0E23-499F-A951-6962D260B845}"/>
              </a:ext>
            </a:extLst>
          </p:cNvPr>
          <p:cNvSpPr/>
          <p:nvPr/>
        </p:nvSpPr>
        <p:spPr>
          <a:xfrm>
            <a:off x="6916314" y="3721345"/>
            <a:ext cx="201548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Probabilistic model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A2CC696-CDAA-4762-8E07-057973D1CB88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2745359" y="2074735"/>
            <a:ext cx="472392" cy="39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885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Model correlation vs strength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Randomisation on data and model parameters increases diversity among component models. 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For the fixed data, the randomised model parameters decreases strength of each model. </a:t>
            </a:r>
          </a:p>
          <a:p>
            <a:pPr lvl="1"/>
            <a:r>
              <a:rPr lang="en-GB" dirty="0"/>
              <a:t>This compromising issue is further explained in the perspective of a generic committee machine.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AA95-99C7-405D-A271-C16C78152F7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10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585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Committee machine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We consider multiple models or experts,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i="1">
                            <a:latin typeface="Cambria Math"/>
                          </a:rPr>
                          <m:t>y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1"/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Output of each model is</a:t>
                </a:r>
              </a:p>
              <a:p>
                <a:pPr lvl="1" indent="0">
                  <a:buNone/>
                </a:pP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</a:p>
              <a:p>
                <a:pPr lvl="1" indent="0">
                  <a:buNone/>
                </a:pPr>
                <a:endParaRPr lang="en-GB" dirty="0"/>
              </a:p>
              <a:p>
                <a:pPr lvl="1" indent="0">
                  <a:buNone/>
                </a:pP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where                     are the true value and error of each model. </a:t>
                </a:r>
              </a:p>
              <a:p>
                <a:pPr marL="457198" lvl="1" indent="0">
                  <a:buNone/>
                </a:pPr>
                <a:endParaRPr lang="en-GB" dirty="0"/>
              </a:p>
              <a:p>
                <a:pPr lvl="1"/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The average sum-of-squares error is</a:t>
                </a:r>
              </a:p>
              <a:p>
                <a:pPr lvl="1"/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The average error by acting individually is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5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AA95-99C7-405D-A271-C16C78152F7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11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65512" y="2295770"/>
                <a:ext cx="3429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000" i="1" smtClean="0">
                              <a:latin typeface="Cambria Math"/>
                            </a:rPr>
                            <m:t>y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GB" sz="2000" b="0" i="1" smtClean="0">
                          <a:latin typeface="Cambria Math"/>
                        </a:rPr>
                        <m:t>=</m:t>
                      </m:r>
                      <m:r>
                        <a:rPr lang="en-GB" sz="2000" b="0" i="1" smtClean="0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GB" sz="20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/>
                            </a:rPr>
                            <m:t>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000" b="0" i="1" smtClean="0">
                          <a:latin typeface="Cambria Math"/>
                        </a:rPr>
                        <m:t>(</m:t>
                      </m:r>
                      <m:r>
                        <a:rPr lang="en-GB" sz="2000" b="0" i="1" smtClean="0">
                          <a:latin typeface="Cambria Math"/>
                        </a:rPr>
                        <m:t>𝑥</m:t>
                      </m:r>
                      <m:r>
                        <a:rPr lang="en-GB" sz="20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512" y="2295770"/>
                <a:ext cx="3429000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96616" y="2849526"/>
                <a:ext cx="16561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GB" sz="20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2000" b="0" i="1" smtClean="0">
                        <a:latin typeface="Cambria Math"/>
                      </a:rPr>
                      <m:t>(</m:t>
                    </m:r>
                    <m:r>
                      <a:rPr lang="en-GB" sz="2000" b="0" i="1" smtClean="0">
                        <a:latin typeface="Cambria Math"/>
                      </a:rPr>
                      <m:t>𝑥</m:t>
                    </m:r>
                    <m:r>
                      <a:rPr lang="en-GB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616" y="2849526"/>
                <a:ext cx="1656184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123728" y="4023825"/>
                <a:ext cx="51125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000" b="0" i="0" smtClean="0">
                          <a:latin typeface="Cambria Math"/>
                        </a:rPr>
                        <m:t>E</m:t>
                      </m:r>
                      <m:r>
                        <a:rPr lang="en-GB" sz="2000" i="1" smtClean="0">
                          <a:latin typeface="Cambria Math"/>
                        </a:rPr>
                        <m:t>[</m:t>
                      </m:r>
                      <m:sSup>
                        <m:s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GB" sz="2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GB" sz="2000" i="1">
                                  <a:latin typeface="Cambria Math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GB" sz="2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GB" sz="2000" b="0" i="1" smtClean="0">
                          <a:latin typeface="Cambria Math"/>
                        </a:rPr>
                        <m:t>]=</m:t>
                      </m:r>
                      <m:r>
                        <m:rPr>
                          <m:sty m:val="p"/>
                        </m:rPr>
                        <a:rPr lang="en-GB" sz="2000" b="0" i="0" smtClean="0">
                          <a:effectLst/>
                          <a:latin typeface="Cambria Math"/>
                        </a:rPr>
                        <m:t>E</m:t>
                      </m:r>
                      <m:r>
                        <a:rPr lang="en-GB" sz="20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/>
                            </a:rPr>
                            <m:t>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GB" sz="20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GB" sz="20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GB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4023825"/>
                <a:ext cx="5112568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015717" y="5442974"/>
                <a:ext cx="5112568" cy="957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/>
                            </a:rPr>
                            <m:t>E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/>
                            </a:rPr>
                            <m:t>𝑎𝑣</m:t>
                          </m:r>
                        </m:sub>
                      </m:sSub>
                      <m:r>
                        <a:rPr lang="en-GB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0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GB" sz="2000">
                              <a:latin typeface="Cambria Math"/>
                            </a:rPr>
                            <m:t>E</m:t>
                          </m:r>
                          <m:r>
                            <a:rPr lang="en-GB" sz="2000" i="1">
                              <a:latin typeface="Cambria Math"/>
                            </a:rPr>
                            <m:t>[</m:t>
                          </m:r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000" i="1">
                              <a:latin typeface="Cambria Math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GB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GB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717" y="5442974"/>
                <a:ext cx="5112568" cy="95782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9420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92" y="1283914"/>
            <a:ext cx="9022306" cy="5025406"/>
          </a:xfrm>
        </p:spPr>
        <p:txBody>
          <a:bodyPr>
            <a:normAutofit/>
          </a:bodyPr>
          <a:lstStyle/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committee machine is</a:t>
            </a:r>
          </a:p>
          <a:p>
            <a:pPr lvl="1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dirty="0"/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expected error of the committee machine 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AA95-99C7-405D-A271-C16C78152F7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12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62572" y="1391287"/>
                <a:ext cx="5112568" cy="957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/>
                            </a:rPr>
                            <m:t>y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/>
                            </a:rPr>
                            <m:t>𝑐𝑜𝑚</m:t>
                          </m:r>
                        </m:sub>
                      </m:sSub>
                      <m:r>
                        <a:rPr lang="en-GB" sz="2000" b="0" i="1" smtClean="0">
                          <a:latin typeface="Cambria Math"/>
                        </a:rPr>
                        <m:t>(</m:t>
                      </m:r>
                      <m:r>
                        <a:rPr lang="en-GB" sz="2000" b="0" i="1" smtClean="0">
                          <a:latin typeface="Cambria Math"/>
                        </a:rPr>
                        <m:t>𝑥</m:t>
                      </m:r>
                      <m:r>
                        <a:rPr lang="en-GB" sz="20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0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sz="20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sz="20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2000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572" y="1391287"/>
                <a:ext cx="5112568" cy="95782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475656" y="3344190"/>
                <a:ext cx="6408712" cy="1226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/>
                            </a:rPr>
                            <m:t>E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/>
                            </a:rPr>
                            <m:t>𝑐𝑜𝑚</m:t>
                          </m:r>
                        </m:sub>
                      </m:sSub>
                      <m:r>
                        <a:rPr lang="en-GB" sz="2000" b="0" i="1" smtClean="0">
                          <a:latin typeface="Cambria Math"/>
                        </a:rPr>
                        <m:t>=</m:t>
                      </m:r>
                      <m:r>
                        <a:rPr lang="en-GB" sz="20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2000" i="1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  <m:nary>
                                    <m:naryPr>
                                      <m:chr m:val="∑"/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GB" sz="2000" i="1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000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20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en-GB" sz="20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GB" sz="2000" i="1">
                                          <a:latin typeface="Cambria Math"/>
                                        </a:rPr>
                                        <m:t>h</m:t>
                                      </m:r>
                                      <m:d>
                                        <m:dPr>
                                          <m:ctrlP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20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GB" sz="20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3344190"/>
                <a:ext cx="6408712" cy="122623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27584" y="4797152"/>
                <a:ext cx="7776864" cy="1226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/>
                        </a:rPr>
                        <m:t>=</m:t>
                      </m:r>
                      <m:r>
                        <a:rPr lang="en-GB" sz="20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2000" i="1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  <m:nary>
                                    <m:naryPr>
                                      <m:chr m:val="∑"/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GB" sz="2000" i="1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000" b="0" i="1" smtClean="0">
                                              <a:latin typeface="Cambria Math"/>
                                            </a:rPr>
                                            <m:t>𝜖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20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GB" sz="20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GB" sz="2000" b="0" i="1" smtClean="0">
                          <a:latin typeface="Cambria Math"/>
                        </a:rPr>
                        <m:t>=</m:t>
                      </m:r>
                      <m:r>
                        <a:rPr lang="en-GB" sz="2000" b="0" i="1" smtClean="0">
                          <a:latin typeface="Cambria Math"/>
                        </a:rPr>
                        <m:t>𝐸</m:t>
                      </m:r>
                      <m:r>
                        <a:rPr lang="en-GB" sz="2000" b="0" i="1" smtClean="0">
                          <a:latin typeface="Cambria Math"/>
                        </a:rPr>
                        <m:t>[</m:t>
                      </m:r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GB" sz="20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2000" b="0" i="1" smtClean="0">
                          <a:latin typeface="Cambria Math"/>
                        </a:rPr>
                        <m:t>(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/>
                            </a:rPr>
                            <m:t>𝜖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GB" sz="20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/>
                            </a:rPr>
                            <m:t>𝜖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/>
                            </a:rPr>
                            <m:t>𝜖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GB" sz="2000" b="0" i="1" smtClean="0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i="1">
                              <a:latin typeface="Cambria Math"/>
                            </a:rPr>
                            <m:t>𝜖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GB" sz="2000" b="0" i="1" smtClean="0">
                          <a:latin typeface="Cambria Math"/>
                        </a:rPr>
                        <m:t>+…)]</m:t>
                      </m:r>
                    </m:oMath>
                  </m:oMathPara>
                </a14:m>
                <a:endParaRPr lang="en-GB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797152"/>
                <a:ext cx="7776864" cy="122623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01216" y="125760"/>
            <a:ext cx="8435280" cy="1143000"/>
          </a:xfrm>
        </p:spPr>
        <p:txBody>
          <a:bodyPr/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Committee machine</a:t>
            </a:r>
          </a:p>
        </p:txBody>
      </p:sp>
    </p:spTree>
    <p:extLst>
      <p:ext uri="{BB962C8B-B14F-4D97-AF65-F5344CB8AC3E}">
        <p14:creationId xmlns:p14="http://schemas.microsoft.com/office/powerpoint/2010/main" val="1413142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If we assume </a:t>
            </a:r>
          </a:p>
          <a:p>
            <a:pPr lvl="1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lvl="1" indent="0">
              <a:buNone/>
            </a:pPr>
            <a:endParaRPr lang="en-GB" dirty="0"/>
          </a:p>
          <a:p>
            <a:pPr lvl="1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then we obtain</a:t>
            </a:r>
          </a:p>
          <a:p>
            <a:pPr lvl="1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 practice, the errors are typically highly correlated, but we can still expect that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AA95-99C7-405D-A271-C16C78152F7B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13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21922" y="1612789"/>
                <a:ext cx="7393868" cy="877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GB" sz="2000" b="0" i="1" smtClean="0">
                          <a:latin typeface="Cambria Math"/>
                        </a:rPr>
                        <m:t>=0,  </m:t>
                      </m:r>
                    </m:oMath>
                  </m:oMathPara>
                </a14:m>
                <a:endParaRPr lang="en-US" sz="2000" b="0" i="1" dirty="0">
                  <a:latin typeface="Cambria Math"/>
                </a:endParaRPr>
              </a:p>
              <a:p>
                <a:endParaRPr lang="en-US" sz="1000" b="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any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1,…,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𝑗</m:t>
                      </m:r>
                    </m:oMath>
                  </m:oMathPara>
                </a14:m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922" y="1612789"/>
                <a:ext cx="7393868" cy="877804"/>
              </a:xfrm>
              <a:prstGeom prst="rect">
                <a:avLst/>
              </a:prstGeom>
              <a:blipFill rotWithShape="0">
                <a:blip r:embed="rId2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068216" y="2789212"/>
                <a:ext cx="3087960" cy="668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/>
                            </a:rPr>
                            <m:t>𝑐𝑜𝑚</m:t>
                          </m:r>
                        </m:sub>
                      </m:sSub>
                      <m:r>
                        <a:rPr lang="en-GB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/>
                            </a:rPr>
                            <m:t>𝑎𝑣</m:t>
                          </m:r>
                        </m:sub>
                      </m:sSub>
                    </m:oMath>
                  </m:oMathPara>
                </a14:m>
                <a:endParaRPr lang="en-GB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216" y="2789212"/>
                <a:ext cx="3087960" cy="66851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20008" y="4435629"/>
                <a:ext cx="33843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/>
                            </a:rPr>
                            <m:t>𝑐𝑜𝑚</m:t>
                          </m:r>
                        </m:sub>
                      </m:sSub>
                      <m:r>
                        <a:rPr lang="en-GB" sz="2000" b="0" i="1" smtClean="0">
                          <a:latin typeface="Cambria Math"/>
                          <a:ea typeface="Cambria Math"/>
                        </a:rPr>
                        <m:t>≤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/>
                            </a:rPr>
                            <m:t>𝑎𝑣</m:t>
                          </m:r>
                        </m:sub>
                      </m:sSub>
                    </m:oMath>
                  </m:oMathPara>
                </a14:m>
                <a:endParaRPr lang="en-GB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008" y="4435629"/>
                <a:ext cx="3384376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01216" y="125760"/>
            <a:ext cx="8435280" cy="1143000"/>
          </a:xfrm>
        </p:spPr>
        <p:txBody>
          <a:bodyPr/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Committee </a:t>
            </a:r>
            <a:r>
              <a:rPr lang="en-GB" dirty="0"/>
              <a:t>m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achine</a:t>
            </a:r>
          </a:p>
        </p:txBody>
      </p:sp>
    </p:spTree>
    <p:extLst>
      <p:ext uri="{BB962C8B-B14F-4D97-AF65-F5344CB8AC3E}">
        <p14:creationId xmlns:p14="http://schemas.microsoft.com/office/powerpoint/2010/main" val="467474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Prediction models and </a:t>
            </a:r>
            <a:r>
              <a:rPr lang="en-US" dirty="0"/>
              <a:t>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dirty="0"/>
              <a:t>In an ensemble with </a:t>
            </a:r>
            <a:r>
              <a:rPr lang="en-GB" i="1" dirty="0"/>
              <a:t>T </a:t>
            </a:r>
            <a:r>
              <a:rPr lang="en-GB" dirty="0"/>
              <a:t>models we use the variable </a:t>
            </a:r>
            <a:r>
              <a:rPr lang="en-GB" i="1" dirty="0"/>
              <a:t>t ∈ {</a:t>
            </a:r>
            <a:r>
              <a:rPr lang="en-GB" dirty="0"/>
              <a:t>1</a:t>
            </a:r>
            <a:r>
              <a:rPr lang="en-GB" i="1" dirty="0"/>
              <a:t>, . . . , T } </a:t>
            </a:r>
            <a:r>
              <a:rPr lang="en-GB" dirty="0"/>
              <a:t>to index each component model. </a:t>
            </a:r>
          </a:p>
          <a:p>
            <a:pPr lvl="1"/>
            <a:r>
              <a:rPr lang="en-GB" dirty="0"/>
              <a:t>All models are trained independently (and possibly in parallel). </a:t>
            </a:r>
          </a:p>
          <a:p>
            <a:pPr lvl="1"/>
            <a:r>
              <a:rPr lang="en-GB" dirty="0"/>
              <a:t>During testing, each test point </a:t>
            </a:r>
            <a:r>
              <a:rPr lang="en-GB" b="1" dirty="0"/>
              <a:t>x </a:t>
            </a:r>
            <a:r>
              <a:rPr lang="en-GB" dirty="0"/>
              <a:t>is simultaneously pushed through all models. </a:t>
            </a:r>
          </a:p>
          <a:p>
            <a:pPr lvl="1"/>
            <a:r>
              <a:rPr lang="en-GB" dirty="0"/>
              <a:t>Testing can also often be done in parallel, thus achieving high computational efficiency on modern parallel CPU or GPU hardware. </a:t>
            </a:r>
          </a:p>
          <a:p>
            <a:pPr lvl="1"/>
            <a:r>
              <a:rPr lang="en-GB" dirty="0"/>
              <a:t>Combining all model predictions into a single prediction is done by a simple averaging operation. </a:t>
            </a:r>
            <a:r>
              <a:rPr lang="en-GB" u="sng" dirty="0"/>
              <a:t>E.g. in classification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198" lvl="1" indent="0">
              <a:buNone/>
            </a:pPr>
            <a:r>
              <a:rPr lang="en-GB" dirty="0"/>
              <a:t>where </a:t>
            </a:r>
            <a:r>
              <a:rPr lang="en-GB" i="1" dirty="0"/>
              <a:t>P</a:t>
            </a:r>
            <a:r>
              <a:rPr lang="en-US" sz="1801" baseline="-25000" dirty="0"/>
              <a:t>t</a:t>
            </a:r>
            <a:r>
              <a:rPr lang="en-GB" dirty="0"/>
              <a:t>(</a:t>
            </a:r>
            <a:r>
              <a:rPr lang="en-GB" i="1" dirty="0" err="1"/>
              <a:t>c|</a:t>
            </a:r>
            <a:r>
              <a:rPr lang="en-GB" b="1" dirty="0" err="1"/>
              <a:t>x</a:t>
            </a:r>
            <a:r>
              <a:rPr lang="en-GB" dirty="0"/>
              <a:t>) denotes the class posterior distribution obtained by the </a:t>
            </a:r>
            <a:r>
              <a:rPr lang="en-GB" i="1" dirty="0"/>
              <a:t>t-</a:t>
            </a:r>
            <a:r>
              <a:rPr lang="en-GB" dirty="0" err="1"/>
              <a:t>th</a:t>
            </a:r>
            <a:r>
              <a:rPr lang="en-GB" dirty="0"/>
              <a:t>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48000" y="4005599"/>
                <a:ext cx="3087960" cy="871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𝑃</m:t>
                      </m:r>
                      <m:r>
                        <a:rPr lang="en-GB" b="0" i="1" smtClean="0">
                          <a:latin typeface="Cambria Math"/>
                        </a:rPr>
                        <m:t>(</m:t>
                      </m:r>
                      <m:r>
                        <a:rPr lang="en-GB" b="0" i="1" smtClean="0">
                          <a:latin typeface="Cambria Math"/>
                        </a:rPr>
                        <m:t>𝑐</m:t>
                      </m:r>
                      <m:r>
                        <a:rPr lang="en-GB" b="0" i="1" smtClean="0">
                          <a:latin typeface="Cambria Math"/>
                        </a:rPr>
                        <m:t>|</m:t>
                      </m:r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GB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4005599"/>
                <a:ext cx="3087960" cy="8712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3735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ontent Placeholder 2"/>
          <p:cNvSpPr>
            <a:spLocks noGrp="1"/>
          </p:cNvSpPr>
          <p:nvPr>
            <p:ph idx="1"/>
          </p:nvPr>
        </p:nvSpPr>
        <p:spPr>
          <a:xfrm>
            <a:off x="357190" y="1047736"/>
            <a:ext cx="8643966" cy="5429264"/>
          </a:xfrm>
        </p:spPr>
        <p:txBody>
          <a:bodyPr>
            <a:normAutofit/>
          </a:bodyPr>
          <a:lstStyle/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 data point is passed down all </a:t>
            </a:r>
            <a:r>
              <a:rPr lang="en-GB" dirty="0"/>
              <a:t>models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and the </a:t>
            </a:r>
            <a:r>
              <a:rPr lang="en-GB" dirty="0"/>
              <a:t>respective posterior distributions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are collected.</a:t>
            </a:r>
          </a:p>
          <a:p>
            <a:pPr lvl="1"/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9250" lvl="1" indent="0">
              <a:buNone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5000" lvl="1">
              <a:buFont typeface="Arial" panose="020B0604020202020204" pitchFamily="34" charset="0"/>
              <a:buChar char="─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Classification is done by </a:t>
            </a:r>
          </a:p>
          <a:p>
            <a:pPr lvl="1"/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96" y="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GB" sz="2800" dirty="0">
                <a:latin typeface="Arial" panose="020B0604020202020204" pitchFamily="34" charset="0"/>
                <a:cs typeface="Arial" pitchFamily="34" charset="0"/>
              </a:rPr>
              <a:t>Ensemble of models: evaluation</a:t>
            </a:r>
          </a:p>
        </p:txBody>
      </p:sp>
      <p:sp>
        <p:nvSpPr>
          <p:cNvPr id="132" name="Slide Number Placeholder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B42-3C3E-490A-BAFA-7101265AC695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15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3276600" y="5290574"/>
                <a:ext cx="3087960" cy="957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/>
                        </a:rPr>
                        <m:t>𝑃</m:t>
                      </m:r>
                      <m:r>
                        <a:rPr lang="en-GB" sz="2000" b="0" i="1" smtClean="0">
                          <a:latin typeface="Cambria Math"/>
                        </a:rPr>
                        <m:t>(</m:t>
                      </m:r>
                      <m:r>
                        <a:rPr lang="en-GB" sz="2000" b="0" i="1" smtClean="0">
                          <a:latin typeface="Cambria Math"/>
                        </a:rPr>
                        <m:t>𝑐</m:t>
                      </m:r>
                      <m:r>
                        <a:rPr lang="en-GB" sz="2000" b="0" i="1" smtClean="0">
                          <a:latin typeface="Cambria Math"/>
                        </a:rPr>
                        <m:t>|</m:t>
                      </m:r>
                      <m:r>
                        <a:rPr lang="en-GB" sz="20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GB" sz="20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0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GB" sz="20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sz="20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sz="2000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GB" sz="2000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GB" sz="20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GB" sz="2000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5290574"/>
                <a:ext cx="3087960" cy="9578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2" name="TextBox 301"/>
          <p:cNvSpPr txBox="1"/>
          <p:nvPr/>
        </p:nvSpPr>
        <p:spPr>
          <a:xfrm>
            <a:off x="4064025" y="280058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GB" sz="24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</a:p>
        </p:txBody>
      </p:sp>
      <p:grpSp>
        <p:nvGrpSpPr>
          <p:cNvPr id="3" name="Group 107"/>
          <p:cNvGrpSpPr/>
          <p:nvPr/>
        </p:nvGrpSpPr>
        <p:grpSpPr>
          <a:xfrm>
            <a:off x="2727253" y="4280062"/>
            <a:ext cx="601731" cy="501095"/>
            <a:chOff x="2252646" y="1983412"/>
            <a:chExt cx="357190" cy="287340"/>
          </a:xfrm>
        </p:grpSpPr>
        <p:cxnSp>
          <p:nvCxnSpPr>
            <p:cNvPr id="304" name="Straight Connector 303"/>
            <p:cNvCxnSpPr/>
            <p:nvPr/>
          </p:nvCxnSpPr>
          <p:spPr>
            <a:xfrm rot="5400000">
              <a:off x="2228479" y="2139192"/>
              <a:ext cx="262393" cy="726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305" name="Straight Connector 304"/>
            <p:cNvCxnSpPr/>
            <p:nvPr/>
          </p:nvCxnSpPr>
          <p:spPr>
            <a:xfrm rot="5400000">
              <a:off x="2333641" y="2204518"/>
              <a:ext cx="131015" cy="1452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306" name="Straight Connector 305"/>
            <p:cNvCxnSpPr/>
            <p:nvPr/>
          </p:nvCxnSpPr>
          <p:spPr>
            <a:xfrm rot="5400000">
              <a:off x="2338546" y="2171765"/>
              <a:ext cx="196522" cy="1452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307" name="Straight Connector 306"/>
            <p:cNvCxnSpPr/>
            <p:nvPr/>
          </p:nvCxnSpPr>
          <p:spPr>
            <a:xfrm rot="5400000">
              <a:off x="2377656" y="2171765"/>
              <a:ext cx="196522" cy="1452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308" name="Straight Connector 307"/>
            <p:cNvCxnSpPr/>
            <p:nvPr/>
          </p:nvCxnSpPr>
          <p:spPr>
            <a:xfrm rot="5400000">
              <a:off x="2497197" y="2253649"/>
              <a:ext cx="32754" cy="1452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309" name="Straight Connector 308"/>
            <p:cNvCxnSpPr/>
            <p:nvPr/>
          </p:nvCxnSpPr>
          <p:spPr>
            <a:xfrm rot="5400000">
              <a:off x="2420943" y="2139011"/>
              <a:ext cx="262029" cy="1452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310" name="Straight Connector 309"/>
            <p:cNvCxnSpPr/>
            <p:nvPr/>
          </p:nvCxnSpPr>
          <p:spPr>
            <a:xfrm rot="5400000">
              <a:off x="2223394" y="2171765"/>
              <a:ext cx="196522" cy="1452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311" name="Straight Connector 310"/>
            <p:cNvCxnSpPr/>
            <p:nvPr/>
          </p:nvCxnSpPr>
          <p:spPr>
            <a:xfrm rot="5400000">
              <a:off x="2217764" y="2204518"/>
              <a:ext cx="131015" cy="1452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312" name="Straight Arrow Connector 311"/>
            <p:cNvCxnSpPr/>
            <p:nvPr/>
          </p:nvCxnSpPr>
          <p:spPr>
            <a:xfrm rot="5400000" flipH="1" flipV="1">
              <a:off x="2110100" y="2125958"/>
              <a:ext cx="286544" cy="1452"/>
            </a:xfrm>
            <a:prstGeom prst="straightConnector1">
              <a:avLst/>
            </a:prstGeom>
            <a:noFill/>
            <a:ln w="9525" cap="rnd" cmpd="sng" algn="ctr">
              <a:solidFill>
                <a:sysClr val="windowText" lastClr="000000"/>
              </a:solidFill>
              <a:prstDash val="solid"/>
              <a:tailEnd type="triangle" w="sm" len="sm"/>
            </a:ln>
            <a:effectLst/>
          </p:spPr>
        </p:cxnSp>
        <p:cxnSp>
          <p:nvCxnSpPr>
            <p:cNvPr id="313" name="Straight Arrow Connector 312"/>
            <p:cNvCxnSpPr/>
            <p:nvPr/>
          </p:nvCxnSpPr>
          <p:spPr>
            <a:xfrm>
              <a:off x="2252646" y="2269956"/>
              <a:ext cx="357190" cy="796"/>
            </a:xfrm>
            <a:prstGeom prst="straightConnector1">
              <a:avLst/>
            </a:prstGeom>
            <a:noFill/>
            <a:ln w="9525" cap="rnd" cmpd="sng" algn="ctr">
              <a:solidFill>
                <a:sysClr val="windowText" lastClr="000000"/>
              </a:solidFill>
              <a:prstDash val="solid"/>
              <a:tailEnd type="triangle" w="sm" len="sm"/>
            </a:ln>
            <a:effectLst/>
          </p:spPr>
        </p:cxnSp>
      </p:grpSp>
      <p:grpSp>
        <p:nvGrpSpPr>
          <p:cNvPr id="4" name="Group 106"/>
          <p:cNvGrpSpPr/>
          <p:nvPr/>
        </p:nvGrpSpPr>
        <p:grpSpPr>
          <a:xfrm>
            <a:off x="5607289" y="4311472"/>
            <a:ext cx="601731" cy="501095"/>
            <a:chOff x="3906198" y="1831012"/>
            <a:chExt cx="357190" cy="287340"/>
          </a:xfrm>
        </p:grpSpPr>
        <p:cxnSp>
          <p:nvCxnSpPr>
            <p:cNvPr id="315" name="Straight Connector 314"/>
            <p:cNvCxnSpPr/>
            <p:nvPr/>
          </p:nvCxnSpPr>
          <p:spPr>
            <a:xfrm rot="16200000" flipH="1">
              <a:off x="3997910" y="1986792"/>
              <a:ext cx="262393" cy="726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316" name="Straight Connector 315"/>
            <p:cNvCxnSpPr/>
            <p:nvPr/>
          </p:nvCxnSpPr>
          <p:spPr>
            <a:xfrm rot="16200000" flipH="1">
              <a:off x="3985380" y="2052118"/>
              <a:ext cx="131015" cy="1452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317" name="Straight Connector 316"/>
            <p:cNvCxnSpPr/>
            <p:nvPr/>
          </p:nvCxnSpPr>
          <p:spPr>
            <a:xfrm rot="16200000" flipH="1">
              <a:off x="3991814" y="2019365"/>
              <a:ext cx="196522" cy="1452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318" name="Straight Connector 317"/>
            <p:cNvCxnSpPr/>
            <p:nvPr/>
          </p:nvCxnSpPr>
          <p:spPr>
            <a:xfrm rot="16200000" flipH="1">
              <a:off x="3914604" y="2019365"/>
              <a:ext cx="196522" cy="1452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319" name="Straight Connector 318"/>
            <p:cNvCxnSpPr/>
            <p:nvPr/>
          </p:nvCxnSpPr>
          <p:spPr>
            <a:xfrm rot="16200000" flipH="1">
              <a:off x="3921500" y="2101249"/>
              <a:ext cx="32754" cy="1452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320" name="Straight Connector 319"/>
            <p:cNvCxnSpPr/>
            <p:nvPr/>
          </p:nvCxnSpPr>
          <p:spPr>
            <a:xfrm rot="16200000" flipH="1">
              <a:off x="3841525" y="1986611"/>
              <a:ext cx="262029" cy="1452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321" name="Straight Connector 320"/>
            <p:cNvCxnSpPr/>
            <p:nvPr/>
          </p:nvCxnSpPr>
          <p:spPr>
            <a:xfrm rot="16200000" flipH="1">
              <a:off x="4068866" y="2019365"/>
              <a:ext cx="196522" cy="1452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322" name="Straight Connector 321"/>
            <p:cNvCxnSpPr/>
            <p:nvPr/>
          </p:nvCxnSpPr>
          <p:spPr>
            <a:xfrm rot="16200000" flipH="1">
              <a:off x="4140003" y="2052118"/>
              <a:ext cx="131015" cy="1452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323" name="Straight Arrow Connector 322"/>
            <p:cNvCxnSpPr/>
            <p:nvPr/>
          </p:nvCxnSpPr>
          <p:spPr>
            <a:xfrm rot="5400000" flipH="1" flipV="1">
              <a:off x="3763652" y="1973558"/>
              <a:ext cx="286544" cy="1452"/>
            </a:xfrm>
            <a:prstGeom prst="straightConnector1">
              <a:avLst/>
            </a:prstGeom>
            <a:noFill/>
            <a:ln w="9525" cap="rnd" cmpd="sng" algn="ctr">
              <a:solidFill>
                <a:sysClr val="windowText" lastClr="000000"/>
              </a:solidFill>
              <a:prstDash val="solid"/>
              <a:tailEnd type="triangle" w="sm" len="sm"/>
            </a:ln>
            <a:effectLst/>
          </p:spPr>
        </p:cxnSp>
        <p:cxnSp>
          <p:nvCxnSpPr>
            <p:cNvPr id="324" name="Straight Arrow Connector 323"/>
            <p:cNvCxnSpPr/>
            <p:nvPr/>
          </p:nvCxnSpPr>
          <p:spPr>
            <a:xfrm>
              <a:off x="3906198" y="2117556"/>
              <a:ext cx="357190" cy="796"/>
            </a:xfrm>
            <a:prstGeom prst="straightConnector1">
              <a:avLst/>
            </a:prstGeom>
            <a:noFill/>
            <a:ln w="9525" cap="rnd" cmpd="sng" algn="ctr">
              <a:solidFill>
                <a:sysClr val="windowText" lastClr="000000"/>
              </a:solidFill>
              <a:prstDash val="solid"/>
              <a:tailEnd type="triangle" w="sm" len="sm"/>
            </a:ln>
            <a:effectLst/>
          </p:spPr>
        </p:cxnSp>
      </p:grpSp>
      <p:sp>
        <p:nvSpPr>
          <p:cNvPr id="326" name="TextBox 325"/>
          <p:cNvSpPr txBox="1"/>
          <p:nvPr/>
        </p:nvSpPr>
        <p:spPr>
          <a:xfrm>
            <a:off x="1832513" y="2809355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GB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GB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GB" kern="1200" baseline="-25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6503246" y="2838009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GB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GB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GB" kern="1200" baseline="-25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8" name="TextBox 327"/>
          <p:cNvSpPr txBox="1"/>
          <p:nvPr/>
        </p:nvSpPr>
        <p:spPr>
          <a:xfrm>
            <a:off x="5433188" y="4755812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category c</a:t>
            </a:r>
          </a:p>
        </p:txBody>
      </p:sp>
      <p:sp>
        <p:nvSpPr>
          <p:cNvPr id="329" name="TextBox 328"/>
          <p:cNvSpPr txBox="1"/>
          <p:nvPr/>
        </p:nvSpPr>
        <p:spPr>
          <a:xfrm>
            <a:off x="2544305" y="4767800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category c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691713" y="1915323"/>
            <a:ext cx="568576" cy="408623"/>
          </a:xfrm>
          <a:prstGeom prst="round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GB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1" name="Straight Arrow Connector 130"/>
          <p:cNvCxnSpPr/>
          <p:nvPr/>
        </p:nvCxnSpPr>
        <p:spPr bwMode="auto">
          <a:xfrm>
            <a:off x="2976669" y="2339928"/>
            <a:ext cx="0" cy="309524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6" name="TextBox 135"/>
          <p:cNvSpPr txBox="1"/>
          <p:nvPr/>
        </p:nvSpPr>
        <p:spPr>
          <a:xfrm>
            <a:off x="5581497" y="1981200"/>
            <a:ext cx="568576" cy="408623"/>
          </a:xfrm>
          <a:prstGeom prst="round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GB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7" name="Straight Arrow Connector 136"/>
          <p:cNvCxnSpPr>
            <a:stCxn id="136" idx="2"/>
          </p:cNvCxnSpPr>
          <p:nvPr/>
        </p:nvCxnSpPr>
        <p:spPr bwMode="auto">
          <a:xfrm>
            <a:off x="5865785" y="2389823"/>
            <a:ext cx="0" cy="351847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028119" y="3831202"/>
                <a:ext cx="78188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400" i="1">
                          <a:latin typeface="Cambria Math"/>
                        </a:rPr>
                        <m:t>(</m:t>
                      </m:r>
                      <m:r>
                        <a:rPr lang="en-GB" sz="1400" i="1">
                          <a:latin typeface="Cambria Math"/>
                        </a:rPr>
                        <m:t>𝑐</m:t>
                      </m:r>
                      <m:r>
                        <a:rPr lang="en-GB" sz="1400" i="1">
                          <a:latin typeface="Cambria Math"/>
                        </a:rPr>
                        <m:t>|</m:t>
                      </m:r>
                      <m:r>
                        <a:rPr lang="en-GB" sz="1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GB" sz="1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119" y="3831202"/>
                <a:ext cx="781881" cy="307777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Rectangle 155"/>
              <p:cNvSpPr/>
              <p:nvPr/>
            </p:nvSpPr>
            <p:spPr>
              <a:xfrm>
                <a:off x="5029200" y="3845691"/>
                <a:ext cx="80124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GB" sz="1400" i="1">
                          <a:latin typeface="Cambria Math"/>
                        </a:rPr>
                        <m:t>(</m:t>
                      </m:r>
                      <m:r>
                        <a:rPr lang="en-GB" sz="1400" i="1">
                          <a:latin typeface="Cambria Math"/>
                        </a:rPr>
                        <m:t>𝑐</m:t>
                      </m:r>
                      <m:r>
                        <a:rPr lang="en-GB" sz="1400" i="1">
                          <a:latin typeface="Cambria Math"/>
                        </a:rPr>
                        <m:t>|</m:t>
                      </m:r>
                      <m:r>
                        <a:rPr lang="en-GB" sz="1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GB" sz="1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56" name="Rectangle 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3845691"/>
                <a:ext cx="801245" cy="307777"/>
              </a:xfrm>
              <a:prstGeom prst="rect">
                <a:avLst/>
              </a:prstGeom>
              <a:blipFill>
                <a:blip r:embed="rId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/>
          <p:nvPr/>
        </p:nvCxnSpPr>
        <p:spPr bwMode="auto">
          <a:xfrm>
            <a:off x="2982507" y="3605653"/>
            <a:ext cx="0" cy="432947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5" name="Straight Arrow Connector 144"/>
          <p:cNvCxnSpPr/>
          <p:nvPr/>
        </p:nvCxnSpPr>
        <p:spPr bwMode="auto">
          <a:xfrm>
            <a:off x="5865785" y="3615789"/>
            <a:ext cx="0" cy="501509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6" name="Rounded Rectangle 145"/>
          <p:cNvSpPr/>
          <p:nvPr/>
        </p:nvSpPr>
        <p:spPr>
          <a:xfrm>
            <a:off x="2483465" y="2797805"/>
            <a:ext cx="967860" cy="66081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" name="Rounded Rectangle 156"/>
          <p:cNvSpPr/>
          <p:nvPr/>
        </p:nvSpPr>
        <p:spPr>
          <a:xfrm>
            <a:off x="5397197" y="2830464"/>
            <a:ext cx="967860" cy="66081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123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Prediction models and </a:t>
            </a:r>
            <a:r>
              <a:rPr lang="en-US" dirty="0"/>
              <a:t>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/>
              <a:t>Alternatively one could also multiply the model outputs together (though the models are not statistically independent)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198" lvl="1" indent="0">
              <a:buNone/>
            </a:pPr>
            <a:r>
              <a:rPr lang="en-GB" dirty="0"/>
              <a:t>with </a:t>
            </a:r>
            <a:r>
              <a:rPr lang="en-GB" i="1" dirty="0"/>
              <a:t>Z </a:t>
            </a:r>
            <a:r>
              <a:rPr lang="en-GB" dirty="0"/>
              <a:t>ensuring probabilistic normalization.</a:t>
            </a:r>
          </a:p>
          <a:p>
            <a:pPr marL="457198" lvl="1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71800" y="1905000"/>
                <a:ext cx="3087960" cy="90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𝑃</m:t>
                      </m:r>
                      <m:r>
                        <a:rPr lang="en-GB" b="0" i="1" smtClean="0">
                          <a:latin typeface="Cambria Math"/>
                        </a:rPr>
                        <m:t>(</m:t>
                      </m:r>
                      <m:r>
                        <a:rPr lang="en-GB" b="0" i="1" smtClean="0">
                          <a:latin typeface="Cambria Math"/>
                        </a:rPr>
                        <m:t>𝑐</m:t>
                      </m:r>
                      <m:r>
                        <a:rPr lang="en-GB" b="0" i="1" smtClean="0">
                          <a:latin typeface="Cambria Math"/>
                        </a:rPr>
                        <m:t>|</m:t>
                      </m:r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GB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nary>
                        <m:naryPr>
                          <m:chr m:val="∏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i="1">
                              <a:latin typeface="Cambria Math"/>
                            </a:rPr>
                            <m:t>(</m:t>
                          </m:r>
                          <m:r>
                            <a:rPr lang="en-GB" i="1">
                              <a:latin typeface="Cambria Math"/>
                            </a:rPr>
                            <m:t>𝑐</m:t>
                          </m:r>
                          <m:r>
                            <a:rPr lang="en-GB" i="1">
                              <a:latin typeface="Cambria Math"/>
                            </a:rPr>
                            <m:t>|</m:t>
                          </m:r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GB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1905000"/>
                <a:ext cx="3087960" cy="9003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2147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Prediction models and </a:t>
            </a:r>
            <a:r>
              <a:rPr lang="en-US" dirty="0"/>
              <a:t>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dirty="0"/>
              <a:t>Model output fusion is illustrated in the next slide, for a simple example where the attribute we want to predict is a continuous variable </a:t>
            </a:r>
            <a:r>
              <a:rPr lang="en-GB" i="1" dirty="0"/>
              <a:t>y</a:t>
            </a:r>
            <a:r>
              <a:rPr lang="en-GB" dirty="0"/>
              <a:t>. </a:t>
            </a:r>
          </a:p>
          <a:p>
            <a:pPr lvl="1"/>
            <a:r>
              <a:rPr lang="en-GB" dirty="0"/>
              <a:t>Imagine that we have trained an ensemble with </a:t>
            </a:r>
            <a:r>
              <a:rPr lang="en-GB" i="1" dirty="0"/>
              <a:t>T </a:t>
            </a:r>
            <a:r>
              <a:rPr lang="en-GB" dirty="0"/>
              <a:t>= 4 models. </a:t>
            </a:r>
          </a:p>
          <a:p>
            <a:pPr lvl="1"/>
            <a:r>
              <a:rPr lang="en-GB" dirty="0"/>
              <a:t>For a test data point </a:t>
            </a:r>
            <a:r>
              <a:rPr lang="en-GB" b="1" dirty="0"/>
              <a:t>x, </a:t>
            </a:r>
            <a:r>
              <a:rPr lang="en-GB" dirty="0"/>
              <a:t>we get the corresponding posteriors </a:t>
            </a:r>
            <a:r>
              <a:rPr lang="en-GB" i="1" dirty="0"/>
              <a:t>p</a:t>
            </a:r>
            <a:r>
              <a:rPr lang="en-US" sz="1801" baseline="-25000" dirty="0"/>
              <a:t>t</a:t>
            </a:r>
            <a:r>
              <a:rPr lang="en-GB" dirty="0"/>
              <a:t>(</a:t>
            </a:r>
            <a:r>
              <a:rPr lang="en-GB" i="1" dirty="0" err="1"/>
              <a:t>y|</a:t>
            </a:r>
            <a:r>
              <a:rPr lang="en-GB" b="1" dirty="0" err="1"/>
              <a:t>x</a:t>
            </a:r>
            <a:r>
              <a:rPr lang="en-GB" dirty="0"/>
              <a:t>), with </a:t>
            </a:r>
            <a:r>
              <a:rPr lang="en-GB" i="1" dirty="0"/>
              <a:t>t </a:t>
            </a:r>
            <a:r>
              <a:rPr lang="en-GB" dirty="0"/>
              <a:t>= </a:t>
            </a:r>
            <a:r>
              <a:rPr lang="en-GB" i="1" dirty="0"/>
              <a:t>{</a:t>
            </a:r>
            <a:r>
              <a:rPr lang="en-GB" dirty="0"/>
              <a:t>1</a:t>
            </a:r>
            <a:r>
              <a:rPr lang="en-GB" i="1" dirty="0"/>
              <a:t>, . . . ,</a:t>
            </a:r>
            <a:r>
              <a:rPr lang="en-GB" dirty="0"/>
              <a:t>4</a:t>
            </a:r>
            <a:r>
              <a:rPr lang="en-GB" i="1" dirty="0"/>
              <a:t>}</a:t>
            </a:r>
            <a:r>
              <a:rPr lang="en-GB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81738" y="3422141"/>
            <a:ext cx="510111" cy="392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GB" sz="1400" kern="1200" dirty="0">
                <a:latin typeface="Arial" panose="020B0604020202020204" pitchFamily="34" charset="0"/>
                <a:cs typeface="Arial" panose="020B0604020202020204" pitchFamily="34" charset="0"/>
              </a:rPr>
              <a:t>=1</a:t>
            </a:r>
            <a:endParaRPr lang="en-GB" sz="1400" kern="1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48508" y="3397243"/>
            <a:ext cx="510111" cy="392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t=2</a:t>
            </a:r>
            <a:endParaRPr lang="en-GB" sz="1400" kern="1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06498" y="3368491"/>
            <a:ext cx="510111" cy="392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t=3</a:t>
            </a:r>
            <a:endParaRPr lang="en-GB" sz="1400" kern="1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057400" y="3886200"/>
            <a:ext cx="967860" cy="66081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/>
          <p:cNvSpPr/>
          <p:nvPr/>
        </p:nvSpPr>
        <p:spPr>
          <a:xfrm>
            <a:off x="3557648" y="3856668"/>
            <a:ext cx="967860" cy="66081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ounded Rectangle 9"/>
          <p:cNvSpPr/>
          <p:nvPr/>
        </p:nvSpPr>
        <p:spPr>
          <a:xfrm>
            <a:off x="5036001" y="3856668"/>
            <a:ext cx="967860" cy="66081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/>
          <p:cNvSpPr/>
          <p:nvPr/>
        </p:nvSpPr>
        <p:spPr>
          <a:xfrm>
            <a:off x="6441971" y="3851286"/>
            <a:ext cx="967860" cy="66081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2532386" y="4393454"/>
            <a:ext cx="0" cy="403357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4039613" y="4371227"/>
            <a:ext cx="0" cy="403357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5525968" y="4385214"/>
            <a:ext cx="0" cy="403357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6935213" y="4362987"/>
            <a:ext cx="0" cy="403357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981738" y="4760759"/>
                <a:ext cx="11845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(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i="1">
                          <a:latin typeface="Cambria Math"/>
                        </a:rPr>
                        <m:t>|</m:t>
                      </m:r>
                      <m:r>
                        <a:rPr lang="en-GB" b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GB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738" y="4760759"/>
                <a:ext cx="1184555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490737" y="4760759"/>
                <a:ext cx="11845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(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i="1">
                          <a:latin typeface="Cambria Math"/>
                        </a:rPr>
                        <m:t>|</m:t>
                      </m:r>
                      <m:r>
                        <a:rPr lang="en-GB" b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GB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737" y="4760759"/>
                <a:ext cx="1184555" cy="369332"/>
              </a:xfrm>
              <a:prstGeom prst="rect">
                <a:avLst/>
              </a:prstGeom>
              <a:blipFill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997963" y="4760597"/>
                <a:ext cx="11845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=3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(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i="1">
                          <a:latin typeface="Cambria Math"/>
                        </a:rPr>
                        <m:t>|</m:t>
                      </m:r>
                      <m:r>
                        <a:rPr lang="en-GB" b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GB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963" y="4760597"/>
                <a:ext cx="1184555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399558" y="4774584"/>
                <a:ext cx="11845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=4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(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i="1">
                          <a:latin typeface="Cambria Math"/>
                        </a:rPr>
                        <m:t>|</m:t>
                      </m:r>
                      <m:r>
                        <a:rPr lang="en-GB" b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GB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558" y="4774584"/>
                <a:ext cx="1184555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8BFF8D8-3D75-43C0-B426-066242CC6CE4}"/>
              </a:ext>
            </a:extLst>
          </p:cNvPr>
          <p:cNvSpPr txBox="1"/>
          <p:nvPr/>
        </p:nvSpPr>
        <p:spPr>
          <a:xfrm>
            <a:off x="6256808" y="3392493"/>
            <a:ext cx="43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t=4</a:t>
            </a:r>
            <a:endParaRPr lang="en-GB" sz="1400" kern="1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698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152400"/>
            <a:ext cx="8839200" cy="884238"/>
          </a:xfrm>
        </p:spPr>
        <p:txBody>
          <a:bodyPr/>
          <a:lstStyle/>
          <a:p>
            <a:r>
              <a:rPr lang="en-GB" dirty="0"/>
              <a:t>Prediction models and </a:t>
            </a:r>
            <a:r>
              <a:rPr lang="en-US" dirty="0"/>
              <a:t>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990600"/>
            <a:ext cx="8686800" cy="5273675"/>
          </a:xfrm>
        </p:spPr>
        <p:txBody>
          <a:bodyPr>
            <a:normAutofit/>
          </a:bodyPr>
          <a:lstStyle/>
          <a:p>
            <a:pPr lvl="1"/>
            <a:r>
              <a:rPr lang="en-GB" dirty="0"/>
              <a:t>Some models produce peakier (more confident) predictions than others. </a:t>
            </a:r>
          </a:p>
          <a:p>
            <a:pPr lvl="1"/>
            <a:r>
              <a:rPr lang="en-GB" dirty="0"/>
              <a:t>Both the averaging and the product operations produce combined distributions (shown in black) which are heavily </a:t>
            </a:r>
            <a:r>
              <a:rPr lang="en-GB" dirty="0">
                <a:solidFill>
                  <a:srgbClr val="C00000"/>
                </a:solidFill>
              </a:rPr>
              <a:t>influenced by the most confident</a:t>
            </a:r>
            <a:r>
              <a:rPr lang="en-GB" dirty="0"/>
              <a:t> i.e. most informative models. </a:t>
            </a:r>
          </a:p>
          <a:p>
            <a:pPr lvl="1"/>
            <a:r>
              <a:rPr lang="en-GB" dirty="0"/>
              <a:t>Therefore, such simple operations have the effect of selecting (softly) the more confident models out of the ensemble. </a:t>
            </a:r>
          </a:p>
          <a:p>
            <a:pPr lvl="1"/>
            <a:r>
              <a:rPr lang="en-GB" dirty="0">
                <a:solidFill>
                  <a:srgbClr val="C00000"/>
                </a:solidFill>
              </a:rPr>
              <a:t>Averaging many posteriors </a:t>
            </a:r>
            <a:r>
              <a:rPr lang="en-GB" dirty="0"/>
              <a:t>also has the advantage of reducing the effect of possibly noisy model contributions. </a:t>
            </a:r>
          </a:p>
          <a:p>
            <a:pPr lvl="1"/>
            <a:r>
              <a:rPr lang="en-GB" dirty="0"/>
              <a:t>In general, the </a:t>
            </a:r>
            <a:r>
              <a:rPr lang="en-GB" dirty="0">
                <a:solidFill>
                  <a:srgbClr val="C00000"/>
                </a:solidFill>
              </a:rPr>
              <a:t>product</a:t>
            </a:r>
            <a:r>
              <a:rPr lang="en-GB" dirty="0"/>
              <a:t> based ensemble model may be </a:t>
            </a:r>
            <a:r>
              <a:rPr lang="en-GB" dirty="0">
                <a:solidFill>
                  <a:srgbClr val="C00000"/>
                </a:solidFill>
              </a:rPr>
              <a:t>less robust </a:t>
            </a:r>
            <a:r>
              <a:rPr lang="en-GB" dirty="0"/>
              <a:t>to noise.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05202" y="6371839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90956" y="4301594"/>
            <a:ext cx="2213810" cy="1840131"/>
            <a:chOff x="200086" y="4288292"/>
            <a:chExt cx="2889074" cy="2437775"/>
          </a:xfrm>
        </p:grpSpPr>
        <p:pic>
          <p:nvPicPr>
            <p:cNvPr id="6" name="Picture 2" descr="Z:\Docs\Papers\2011 FoundTrends - Decision Forests\figs\introduction\1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69" t="9033" r="10272" b="12927"/>
            <a:stretch/>
          </p:blipFill>
          <p:spPr bwMode="auto">
            <a:xfrm>
              <a:off x="209259" y="4288292"/>
              <a:ext cx="2879901" cy="223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Straight Arrow Connector 6"/>
            <p:cNvCxnSpPr/>
            <p:nvPr/>
          </p:nvCxnSpPr>
          <p:spPr>
            <a:xfrm flipV="1">
              <a:off x="205708" y="4288292"/>
              <a:ext cx="3551" cy="2229532"/>
            </a:xfrm>
            <a:prstGeom prst="straightConnector1">
              <a:avLst/>
            </a:prstGeom>
            <a:ln w="3175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200086" y="6517823"/>
              <a:ext cx="2880685" cy="2469"/>
            </a:xfrm>
            <a:prstGeom prst="straightConnector1">
              <a:avLst/>
            </a:prstGeom>
            <a:ln w="3175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4773" y="6562237"/>
              <a:ext cx="118110" cy="163830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3468694" y="4363426"/>
            <a:ext cx="2207382" cy="1840131"/>
            <a:chOff x="3192890" y="4288292"/>
            <a:chExt cx="2880685" cy="2437775"/>
          </a:xfrm>
        </p:grpSpPr>
        <p:pic>
          <p:nvPicPr>
            <p:cNvPr id="11" name="Picture 3" descr="Z:\Docs\Papers\2011 FoundTrends - Decision Forests\figs\introduction\2.pn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69" t="9033" r="10272" b="12927"/>
            <a:stretch/>
          </p:blipFill>
          <p:spPr bwMode="auto">
            <a:xfrm>
              <a:off x="3192890" y="4288292"/>
              <a:ext cx="2879899" cy="223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" name="Straight Arrow Connector 11"/>
            <p:cNvCxnSpPr/>
            <p:nvPr/>
          </p:nvCxnSpPr>
          <p:spPr>
            <a:xfrm flipV="1">
              <a:off x="3198512" y="4288292"/>
              <a:ext cx="3551" cy="2229532"/>
            </a:xfrm>
            <a:prstGeom prst="straightConnector1">
              <a:avLst/>
            </a:prstGeom>
            <a:ln w="3175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3192890" y="6517823"/>
              <a:ext cx="2880685" cy="2469"/>
            </a:xfrm>
            <a:prstGeom prst="straightConnector1">
              <a:avLst/>
            </a:prstGeom>
            <a:ln w="3175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13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8629" y="6562237"/>
              <a:ext cx="118110" cy="163830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6516694" y="4363427"/>
            <a:ext cx="2207382" cy="1840131"/>
            <a:chOff x="6174618" y="4288292"/>
            <a:chExt cx="2880685" cy="2437775"/>
          </a:xfrm>
        </p:grpSpPr>
        <p:pic>
          <p:nvPicPr>
            <p:cNvPr id="16" name="Picture 4" descr="Z:\Docs\Papers\2011 FoundTrends - Decision Forests\figs\introduction\3.pn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69" t="7160" r="10272" b="12927"/>
            <a:stretch/>
          </p:blipFill>
          <p:spPr bwMode="auto">
            <a:xfrm>
              <a:off x="6174618" y="4288292"/>
              <a:ext cx="2812406" cy="223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 flipV="1">
              <a:off x="6180240" y="4288292"/>
              <a:ext cx="3551" cy="2229532"/>
            </a:xfrm>
            <a:prstGeom prst="straightConnector1">
              <a:avLst/>
            </a:prstGeom>
            <a:ln w="3175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6174618" y="6517823"/>
              <a:ext cx="2880685" cy="2469"/>
            </a:xfrm>
            <a:prstGeom prst="straightConnector1">
              <a:avLst/>
            </a:prstGeom>
            <a:ln w="3175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6320" y="6562237"/>
              <a:ext cx="118110" cy="16383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569556" y="4038600"/>
                <a:ext cx="2422045" cy="784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/>
                        </a:rPr>
                        <m:t>𝑃</m:t>
                      </m:r>
                      <m:r>
                        <a:rPr lang="en-GB" sz="1600" b="0" i="1" smtClean="0">
                          <a:latin typeface="Cambria Math"/>
                        </a:rPr>
                        <m:t>(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600" b="0" i="1" smtClean="0">
                          <a:latin typeface="Cambria Math"/>
                        </a:rPr>
                        <m:t>|</m:t>
                      </m:r>
                      <m:r>
                        <a:rPr lang="en-GB" sz="16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GB" sz="16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nary>
                        <m:naryPr>
                          <m:chr m:val="∏"/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sz="1600" i="1">
                              <a:latin typeface="Cambria Math"/>
                            </a:rPr>
                            <m:t>(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sz="1600" i="1">
                              <a:latin typeface="Cambria Math"/>
                            </a:rPr>
                            <m:t>|</m:t>
                          </m:r>
                          <m:r>
                            <a:rPr lang="en-GB" sz="1600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GB" sz="1600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556" y="4038600"/>
                <a:ext cx="2422045" cy="78470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599237" y="4047256"/>
                <a:ext cx="2246500" cy="784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/>
                        </a:rPr>
                        <m:t>𝑃</m:t>
                      </m:r>
                      <m:r>
                        <a:rPr lang="en-GB" sz="1600" b="0" i="1" smtClean="0">
                          <a:latin typeface="Cambria Math"/>
                        </a:rPr>
                        <m:t>(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600" b="0" i="1" smtClean="0">
                          <a:latin typeface="Cambria Math"/>
                        </a:rPr>
                        <m:t>|</m:t>
                      </m:r>
                      <m:r>
                        <a:rPr lang="en-GB" sz="16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GB" sz="16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6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GB" sz="16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GB" sz="1600" b="0" i="1" smtClean="0">
                              <a:latin typeface="Cambria Math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sz="16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sz="1600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GB" sz="16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GB" sz="1600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237" y="4047256"/>
                <a:ext cx="2246500" cy="78470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592584" y="5520421"/>
                <a:ext cx="7968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GB" sz="1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400" i="1">
                          <a:solidFill>
                            <a:srgbClr val="00B050"/>
                          </a:solidFill>
                          <a:latin typeface="Cambria Math"/>
                        </a:rPr>
                        <m:t>(</m:t>
                      </m:r>
                      <m:r>
                        <a:rPr lang="en-GB" sz="1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400" i="1">
                          <a:solidFill>
                            <a:srgbClr val="00B050"/>
                          </a:solidFill>
                          <a:latin typeface="Cambria Math"/>
                        </a:rPr>
                        <m:t>|</m:t>
                      </m:r>
                      <m:r>
                        <a:rPr lang="en-GB" sz="1400" b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GB" sz="1400" i="1">
                          <a:solidFill>
                            <a:srgbClr val="00B05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sz="1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84" y="5520421"/>
                <a:ext cx="796885" cy="307777"/>
              </a:xfrm>
              <a:prstGeom prst="rect">
                <a:avLst/>
              </a:prstGeom>
              <a:blipFill>
                <a:blip r:embed="rId1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722530" y="4549257"/>
                <a:ext cx="8010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GB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400" i="1">
                          <a:solidFill>
                            <a:srgbClr val="C00000"/>
                          </a:solidFill>
                          <a:latin typeface="Cambria Math"/>
                        </a:rPr>
                        <m:t>(</m:t>
                      </m:r>
                      <m:r>
                        <a:rPr lang="en-GB" sz="1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400" i="1">
                          <a:solidFill>
                            <a:srgbClr val="C00000"/>
                          </a:solidFill>
                          <a:latin typeface="Cambria Math"/>
                        </a:rPr>
                        <m:t>|</m:t>
                      </m:r>
                      <m:r>
                        <a:rPr lang="en-GB" sz="14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GB" sz="1400" i="1">
                          <a:solidFill>
                            <a:srgbClr val="C0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530" y="4549257"/>
                <a:ext cx="801052" cy="307777"/>
              </a:xfrm>
              <a:prstGeom prst="rect">
                <a:avLst/>
              </a:prstGeom>
              <a:blipFill>
                <a:blip r:embed="rId1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603489" y="5094500"/>
                <a:ext cx="8010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chemeClr val="accent4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GB" sz="1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1400" i="1">
                          <a:solidFill>
                            <a:schemeClr val="accent4"/>
                          </a:solidFill>
                          <a:latin typeface="Cambria Math"/>
                        </a:rPr>
                        <m:t>(</m:t>
                      </m:r>
                      <m:r>
                        <a:rPr lang="en-GB" sz="14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400" i="1">
                          <a:solidFill>
                            <a:schemeClr val="accent4"/>
                          </a:solidFill>
                          <a:latin typeface="Cambria Math"/>
                        </a:rPr>
                        <m:t>|</m:t>
                      </m:r>
                      <m:r>
                        <a:rPr lang="en-GB" sz="1400" b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GB" sz="1400" i="1">
                          <a:solidFill>
                            <a:schemeClr val="accent4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sz="14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489" y="5094500"/>
                <a:ext cx="801052" cy="307777"/>
              </a:xfrm>
              <a:prstGeom prst="rect">
                <a:avLst/>
              </a:prstGeom>
              <a:blipFill>
                <a:blip r:embed="rId1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2007861" y="5518978"/>
                <a:ext cx="79335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GB" sz="1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sz="1400" i="1">
                          <a:solidFill>
                            <a:srgbClr val="002060"/>
                          </a:solidFill>
                          <a:latin typeface="Cambria Math"/>
                        </a:rPr>
                        <m:t>(</m:t>
                      </m:r>
                      <m:r>
                        <a:rPr lang="en-GB" sz="1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400" i="1">
                          <a:solidFill>
                            <a:srgbClr val="002060"/>
                          </a:solidFill>
                          <a:latin typeface="Cambria Math"/>
                        </a:rPr>
                        <m:t>|</m:t>
                      </m:r>
                      <m:r>
                        <a:rPr lang="en-GB" sz="14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GB" sz="1400" i="1">
                          <a:solidFill>
                            <a:srgbClr val="00206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sz="1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861" y="5518978"/>
                <a:ext cx="793359" cy="307777"/>
              </a:xfrm>
              <a:prstGeom prst="rect">
                <a:avLst/>
              </a:prstGeom>
              <a:blipFill>
                <a:blip r:embed="rId1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3547830" y="5628682"/>
                <a:ext cx="74193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140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GB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400" i="1">
                          <a:solidFill>
                            <a:schemeClr val="tx1"/>
                          </a:solidFill>
                          <a:latin typeface="Cambria Math"/>
                        </a:rPr>
                        <m:t>|</m:t>
                      </m:r>
                      <m:r>
                        <a:rPr lang="en-GB" sz="14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GB" sz="1400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830" y="5628682"/>
                <a:ext cx="741933" cy="307777"/>
              </a:xfrm>
              <a:prstGeom prst="rect">
                <a:avLst/>
              </a:prstGeom>
              <a:blipFill>
                <a:blip r:embed="rId1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6687197" y="5094500"/>
                <a:ext cx="74193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140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GB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400" i="1">
                          <a:solidFill>
                            <a:schemeClr val="tx1"/>
                          </a:solidFill>
                          <a:latin typeface="Cambria Math"/>
                        </a:rPr>
                        <m:t>|</m:t>
                      </m:r>
                      <m:r>
                        <a:rPr lang="en-GB" sz="14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GB" sz="1400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197" y="5094500"/>
                <a:ext cx="741933" cy="307777"/>
              </a:xfrm>
              <a:prstGeom prst="rect">
                <a:avLst/>
              </a:prstGeom>
              <a:blipFill>
                <a:blip r:embed="rId1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826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152400"/>
            <a:ext cx="8839200" cy="884238"/>
          </a:xfrm>
        </p:spPr>
        <p:txBody>
          <a:bodyPr/>
          <a:lstStyle/>
          <a:p>
            <a:r>
              <a:rPr lang="en-GB" dirty="0"/>
              <a:t>Prediction models and </a:t>
            </a:r>
            <a:r>
              <a:rPr lang="en-US" dirty="0"/>
              <a:t>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990600"/>
            <a:ext cx="8686800" cy="5273675"/>
          </a:xfrm>
        </p:spPr>
        <p:txBody>
          <a:bodyPr>
            <a:normAutofit/>
          </a:bodyPr>
          <a:lstStyle/>
          <a:p>
            <a:pPr lvl="1"/>
            <a:r>
              <a:rPr lang="en-GB" dirty="0"/>
              <a:t>Alternative ensemble models are possible, where for instance one may choose to select individual models in a hard way, or may do </a:t>
            </a:r>
            <a:r>
              <a:rPr lang="en-GB" dirty="0">
                <a:solidFill>
                  <a:srgbClr val="C00000"/>
                </a:solidFill>
              </a:rPr>
              <a:t>majority voting</a:t>
            </a:r>
            <a:r>
              <a:rPr lang="en-GB" dirty="0"/>
              <a:t>.</a:t>
            </a:r>
          </a:p>
          <a:p>
            <a:pPr lvl="2"/>
            <a:endParaRPr lang="en-GB" dirty="0"/>
          </a:p>
          <a:p>
            <a:pPr lvl="2"/>
            <a:r>
              <a:rPr lang="en-GB" sz="1800" dirty="0"/>
              <a:t>Min: </a:t>
            </a:r>
          </a:p>
          <a:p>
            <a:pPr lvl="2"/>
            <a:endParaRPr lang="en-GB" sz="1800" dirty="0"/>
          </a:p>
          <a:p>
            <a:pPr lvl="2"/>
            <a:r>
              <a:rPr lang="en-GB" sz="1800" dirty="0"/>
              <a:t>Max:</a:t>
            </a:r>
          </a:p>
          <a:p>
            <a:pPr lvl="2"/>
            <a:endParaRPr lang="en-GB" sz="1800" dirty="0"/>
          </a:p>
          <a:p>
            <a:pPr lvl="2"/>
            <a:r>
              <a:rPr lang="en-GB" sz="1800" dirty="0"/>
              <a:t>Majority voting (in classification): </a:t>
            </a:r>
          </a:p>
          <a:p>
            <a:pPr lvl="3"/>
            <a:r>
              <a:rPr lang="en-GB" sz="1600" dirty="0"/>
              <a:t>each learned model votes for a class to assign to a query image.</a:t>
            </a:r>
          </a:p>
          <a:p>
            <a:pPr lvl="3"/>
            <a:r>
              <a:rPr lang="en-US" altLang="zh-CN" sz="1600" dirty="0"/>
              <a:t>Classification of the query image is by assigning the class has the highest number of 'votes'.</a:t>
            </a:r>
          </a:p>
          <a:p>
            <a:pPr lvl="2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05202" y="6371839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4EA9199-596F-4514-9ED2-EBB7EA8735A7}"/>
                  </a:ext>
                </a:extLst>
              </p:cNvPr>
              <p:cNvSpPr txBox="1"/>
              <p:nvPr/>
            </p:nvSpPr>
            <p:spPr>
              <a:xfrm>
                <a:off x="1905000" y="2557263"/>
                <a:ext cx="2246500" cy="414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/>
                        </a:rPr>
                        <m:t>𝑃</m:t>
                      </m:r>
                      <m:r>
                        <a:rPr lang="en-GB" sz="1600" b="0" i="1" smtClean="0">
                          <a:latin typeface="Cambria Math"/>
                        </a:rPr>
                        <m:t>(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600" b="0" i="1" smtClean="0">
                          <a:latin typeface="Cambria Math"/>
                        </a:rPr>
                        <m:t>|</m:t>
                      </m:r>
                      <m:r>
                        <a:rPr lang="en-GB" sz="16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GB" sz="1600" b="0" i="1" smtClean="0">
                          <a:latin typeface="Cambria Math"/>
                        </a:rPr>
                        <m:t>)=</m:t>
                      </m:r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sz="1600" i="1">
                              <a:latin typeface="Cambria Math"/>
                            </a:rPr>
                            <m:t>(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sz="1600" i="1">
                              <a:latin typeface="Cambria Math"/>
                            </a:rPr>
                            <m:t>|</m:t>
                          </m:r>
                          <m:r>
                            <a:rPr lang="en-GB" sz="1600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4EA9199-596F-4514-9ED2-EBB7EA873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2557263"/>
                <a:ext cx="2246500" cy="4145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EB24BF1-8C89-4091-B6D8-401604250E2B}"/>
                  </a:ext>
                </a:extLst>
              </p:cNvPr>
              <p:cNvSpPr txBox="1"/>
              <p:nvPr/>
            </p:nvSpPr>
            <p:spPr>
              <a:xfrm>
                <a:off x="1905000" y="1898781"/>
                <a:ext cx="2246500" cy="414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/>
                        </a:rPr>
                        <m:t>𝑃</m:t>
                      </m:r>
                      <m:r>
                        <a:rPr lang="en-GB" sz="1600" b="0" i="1" smtClean="0">
                          <a:latin typeface="Cambria Math"/>
                        </a:rPr>
                        <m:t>(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600" b="0" i="1" smtClean="0">
                          <a:latin typeface="Cambria Math"/>
                        </a:rPr>
                        <m:t>|</m:t>
                      </m:r>
                      <m:r>
                        <a:rPr lang="en-GB" sz="16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GB" sz="1600" b="0" i="1" smtClean="0">
                          <a:latin typeface="Cambria Math"/>
                        </a:rPr>
                        <m:t>)=</m:t>
                      </m:r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sz="1600" i="1">
                              <a:latin typeface="Cambria Math"/>
                            </a:rPr>
                            <m:t>(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sz="1600" i="1">
                              <a:latin typeface="Cambria Math"/>
                            </a:rPr>
                            <m:t>|</m:t>
                          </m:r>
                          <m:r>
                            <a:rPr lang="en-GB" sz="1600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EB24BF1-8C89-4091-B6D8-401604250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1898781"/>
                <a:ext cx="2246500" cy="4145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1464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FC9DE-EE10-4547-A52F-B72A8FC03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85BFE0-566E-4714-91AF-822D0746182B}"/>
              </a:ext>
            </a:extLst>
          </p:cNvPr>
          <p:cNvSpPr/>
          <p:nvPr/>
        </p:nvSpPr>
        <p:spPr>
          <a:xfrm>
            <a:off x="221208" y="1219200"/>
            <a:ext cx="320040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Subspace learning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CD3423-4859-44A6-860C-70FF359BFD1D}"/>
              </a:ext>
            </a:extLst>
          </p:cNvPr>
          <p:cNvSpPr txBox="1"/>
          <p:nvPr/>
        </p:nvSpPr>
        <p:spPr>
          <a:xfrm>
            <a:off x="511467" y="1726910"/>
            <a:ext cx="6474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PCA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F2126D-203D-4A0F-B08F-CE6403DC2E0E}"/>
              </a:ext>
            </a:extLst>
          </p:cNvPr>
          <p:cNvSpPr txBox="1"/>
          <p:nvPr/>
        </p:nvSpPr>
        <p:spPr>
          <a:xfrm>
            <a:off x="511467" y="2224384"/>
            <a:ext cx="1143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FLD/LDA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D876BF-7DEB-4D91-BE31-9C5E79739E85}"/>
              </a:ext>
            </a:extLst>
          </p:cNvPr>
          <p:cNvSpPr/>
          <p:nvPr/>
        </p:nvSpPr>
        <p:spPr>
          <a:xfrm>
            <a:off x="2270582" y="7220631"/>
            <a:ext cx="228267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Bayes decision theory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79841C-4362-45E8-81F5-77818B4DFA8E}"/>
              </a:ext>
            </a:extLst>
          </p:cNvPr>
          <p:cNvSpPr/>
          <p:nvPr/>
        </p:nvSpPr>
        <p:spPr>
          <a:xfrm>
            <a:off x="5289163" y="4922290"/>
            <a:ext cx="144623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Linear model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58DA0ED-9658-48D1-BB4C-3E6B40D103F5}"/>
              </a:ext>
            </a:extLst>
          </p:cNvPr>
          <p:cNvSpPr/>
          <p:nvPr/>
        </p:nvSpPr>
        <p:spPr>
          <a:xfrm>
            <a:off x="7288752" y="4922290"/>
            <a:ext cx="180530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Nonlinear model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42722DC-1EBD-4992-BFCA-367B9ABAF2A1}"/>
              </a:ext>
            </a:extLst>
          </p:cNvPr>
          <p:cNvCxnSpPr>
            <a:cxnSpLocks/>
          </p:cNvCxnSpPr>
          <p:nvPr/>
        </p:nvCxnSpPr>
        <p:spPr>
          <a:xfrm>
            <a:off x="1153590" y="8255828"/>
            <a:ext cx="5533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6A9A39B-7EF8-4202-A32B-747716F26DA6}"/>
              </a:ext>
            </a:extLst>
          </p:cNvPr>
          <p:cNvSpPr txBox="1"/>
          <p:nvPr/>
        </p:nvSpPr>
        <p:spPr>
          <a:xfrm>
            <a:off x="5567226" y="5414749"/>
            <a:ext cx="12459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Eigenface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AE061B-2F11-4599-B95F-8F1D76A2FF36}"/>
              </a:ext>
            </a:extLst>
          </p:cNvPr>
          <p:cNvSpPr txBox="1"/>
          <p:nvPr/>
        </p:nvSpPr>
        <p:spPr>
          <a:xfrm>
            <a:off x="5567226" y="5879068"/>
            <a:ext cx="12459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Fisherface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933D25B-86C7-47F1-9481-3A34D5AE46C5}"/>
              </a:ext>
            </a:extLst>
          </p:cNvPr>
          <p:cNvSpPr txBox="1"/>
          <p:nvPr/>
        </p:nvSpPr>
        <p:spPr>
          <a:xfrm>
            <a:off x="7517352" y="5412770"/>
            <a:ext cx="12770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Kernel trick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B9C113B-B271-485B-B7D2-482DAE0C1EDA}"/>
              </a:ext>
            </a:extLst>
          </p:cNvPr>
          <p:cNvSpPr/>
          <p:nvPr/>
        </p:nvSpPr>
        <p:spPr>
          <a:xfrm>
            <a:off x="1973808" y="2145268"/>
            <a:ext cx="273869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Orthonormal basis vectors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27F2CF4-02F5-4792-8355-0D81A392D9E8}"/>
              </a:ext>
            </a:extLst>
          </p:cNvPr>
          <p:cNvSpPr/>
          <p:nvPr/>
        </p:nvSpPr>
        <p:spPr>
          <a:xfrm>
            <a:off x="1973808" y="1690984"/>
            <a:ext cx="197381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Projection/pooling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0E2E486-3A94-4F76-AC7A-69D80DD2FB38}"/>
              </a:ext>
            </a:extLst>
          </p:cNvPr>
          <p:cNvSpPr txBox="1"/>
          <p:nvPr/>
        </p:nvSpPr>
        <p:spPr>
          <a:xfrm>
            <a:off x="1990278" y="3472511"/>
            <a:ext cx="22046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Reconstruction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A6FFED1-EB74-4E04-914B-6E7AEE812F54}"/>
              </a:ext>
            </a:extLst>
          </p:cNvPr>
          <p:cNvSpPr/>
          <p:nvPr/>
        </p:nvSpPr>
        <p:spPr>
          <a:xfrm>
            <a:off x="1986703" y="3026388"/>
            <a:ext cx="184858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visualisation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97D02EF-E34E-44C6-AF0E-40638043585F}"/>
              </a:ext>
            </a:extLst>
          </p:cNvPr>
          <p:cNvSpPr/>
          <p:nvPr/>
        </p:nvSpPr>
        <p:spPr>
          <a:xfrm>
            <a:off x="1982621" y="2590800"/>
            <a:ext cx="2187009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Dimension reduction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CD51AA-BFCE-4BB5-9871-132DD39BF9BE}"/>
              </a:ext>
            </a:extLst>
          </p:cNvPr>
          <p:cNvSpPr/>
          <p:nvPr/>
        </p:nvSpPr>
        <p:spPr>
          <a:xfrm>
            <a:off x="7521192" y="5868956"/>
            <a:ext cx="152016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Feature space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B686BC8-EA5F-4887-9627-3B61B20C8CFF}"/>
              </a:ext>
            </a:extLst>
          </p:cNvPr>
          <p:cNvGrpSpPr/>
          <p:nvPr/>
        </p:nvGrpSpPr>
        <p:grpSpPr>
          <a:xfrm>
            <a:off x="5181600" y="1219200"/>
            <a:ext cx="3674718" cy="2648333"/>
            <a:chOff x="186989" y="4114800"/>
            <a:chExt cx="3674718" cy="264833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60824B0-272E-4BA9-BE76-1298876A7E83}"/>
                </a:ext>
              </a:extLst>
            </p:cNvPr>
            <p:cNvSpPr/>
            <p:nvPr/>
          </p:nvSpPr>
          <p:spPr>
            <a:xfrm>
              <a:off x="186989" y="4114800"/>
              <a:ext cx="1418978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GB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Optimisation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76B5FD4-2686-4D0E-A879-BA9509EFEEA2}"/>
                </a:ext>
              </a:extLst>
            </p:cNvPr>
            <p:cNvSpPr/>
            <p:nvPr/>
          </p:nvSpPr>
          <p:spPr>
            <a:xfrm>
              <a:off x="541374" y="5955268"/>
              <a:ext cx="3320333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GB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Generalized eigenvalue problem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858D088-990A-4366-B2BB-BD82BA302944}"/>
                </a:ext>
              </a:extLst>
            </p:cNvPr>
            <p:cNvSpPr/>
            <p:nvPr/>
          </p:nvSpPr>
          <p:spPr>
            <a:xfrm>
              <a:off x="505439" y="4612274"/>
              <a:ext cx="1688283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Gradient-based</a:t>
              </a:r>
              <a:endParaRPr lang="en-GB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18430F5-A09B-4C6F-A808-6612A9F77D1C}"/>
                </a:ext>
              </a:extLst>
            </p:cNvPr>
            <p:cNvSpPr/>
            <p:nvPr/>
          </p:nvSpPr>
          <p:spPr>
            <a:xfrm>
              <a:off x="532275" y="5056494"/>
              <a:ext cx="2147383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GB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Lagrange multipliers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86EEC6D-C56D-4629-AC8F-513A6334E804}"/>
                </a:ext>
              </a:extLst>
            </p:cNvPr>
            <p:cNvSpPr/>
            <p:nvPr/>
          </p:nvSpPr>
          <p:spPr>
            <a:xfrm>
              <a:off x="532275" y="5498068"/>
              <a:ext cx="2103653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GB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Eigenvalue problem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6BCE345-6B72-4527-9651-EEF4A27D3D70}"/>
                </a:ext>
              </a:extLst>
            </p:cNvPr>
            <p:cNvSpPr/>
            <p:nvPr/>
          </p:nvSpPr>
          <p:spPr>
            <a:xfrm>
              <a:off x="533400" y="6393801"/>
              <a:ext cx="2340705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GB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Gaussian distributions </a:t>
              </a:r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F17C069-5F90-4821-BC09-313B523EE88F}"/>
              </a:ext>
            </a:extLst>
          </p:cNvPr>
          <p:cNvCxnSpPr>
            <a:stCxn id="28" idx="3"/>
            <a:endCxn id="29" idx="1"/>
          </p:cNvCxnSpPr>
          <p:nvPr/>
        </p:nvCxnSpPr>
        <p:spPr>
          <a:xfrm>
            <a:off x="6735393" y="5106956"/>
            <a:ext cx="5533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C8F7040-2A37-4186-A1F1-EB5DBCE3FE00}"/>
              </a:ext>
            </a:extLst>
          </p:cNvPr>
          <p:cNvSpPr/>
          <p:nvPr/>
        </p:nvSpPr>
        <p:spPr>
          <a:xfrm>
            <a:off x="1892327" y="4925661"/>
            <a:ext cx="157447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Generalization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91C6A19-5ABB-4C39-9C38-7B09CFC79565}"/>
              </a:ext>
            </a:extLst>
          </p:cNvPr>
          <p:cNvSpPr/>
          <p:nvPr/>
        </p:nvSpPr>
        <p:spPr>
          <a:xfrm>
            <a:off x="292127" y="4925661"/>
            <a:ext cx="136447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Underfitting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42EBCC4-C6E0-4906-A2B0-8D6338E71D64}"/>
              </a:ext>
            </a:extLst>
          </p:cNvPr>
          <p:cNvSpPr/>
          <p:nvPr/>
        </p:nvSpPr>
        <p:spPr>
          <a:xfrm>
            <a:off x="3704091" y="4930377"/>
            <a:ext cx="123623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Overfitting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291E20D-484E-4D62-905A-76AE8EB15DF6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>
            <a:off x="1656603" y="5110327"/>
            <a:ext cx="235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66F9263-28F8-475F-88BA-5D795CCD7FEA}"/>
              </a:ext>
            </a:extLst>
          </p:cNvPr>
          <p:cNvCxnSpPr>
            <a:cxnSpLocks/>
            <a:stCxn id="81" idx="3"/>
            <a:endCxn id="83" idx="1"/>
          </p:cNvCxnSpPr>
          <p:nvPr/>
        </p:nvCxnSpPr>
        <p:spPr>
          <a:xfrm>
            <a:off x="3466797" y="5110327"/>
            <a:ext cx="237294" cy="4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791DE8CB-E892-420A-B7CA-FB278D16FAC7}"/>
              </a:ext>
            </a:extLst>
          </p:cNvPr>
          <p:cNvSpPr/>
          <p:nvPr/>
        </p:nvSpPr>
        <p:spPr>
          <a:xfrm>
            <a:off x="2140449" y="5387577"/>
            <a:ext cx="135646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Training loss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B4C2BA7-0E5A-4C46-B7B1-2ACDD5B6E699}"/>
              </a:ext>
            </a:extLst>
          </p:cNvPr>
          <p:cNvSpPr/>
          <p:nvPr/>
        </p:nvSpPr>
        <p:spPr>
          <a:xfrm>
            <a:off x="2140449" y="5833109"/>
            <a:ext cx="180927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Testing (real) loss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7CAC628-D717-4509-86A5-BB08C2CD1488}"/>
              </a:ext>
            </a:extLst>
          </p:cNvPr>
          <p:cNvSpPr/>
          <p:nvPr/>
        </p:nvSpPr>
        <p:spPr>
          <a:xfrm>
            <a:off x="7380924" y="1214228"/>
            <a:ext cx="1620957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Randomisation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CD9079F-B038-41A6-A2F3-148DAC207EB3}"/>
              </a:ext>
            </a:extLst>
          </p:cNvPr>
          <p:cNvCxnSpPr>
            <a:cxnSpLocks/>
            <a:stCxn id="10" idx="3"/>
            <a:endCxn id="90" idx="1"/>
          </p:cNvCxnSpPr>
          <p:nvPr/>
        </p:nvCxnSpPr>
        <p:spPr>
          <a:xfrm flipV="1">
            <a:off x="6600578" y="1398894"/>
            <a:ext cx="780346" cy="49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210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our case, each single model can 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2683664" y="5062582"/>
                <a:ext cx="1349263" cy="5326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When</a:t>
                </a:r>
                <a:r>
                  <a:rPr lang="en-GB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400" b="1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  <m:sup>
                        <m:r>
                          <a:rPr lang="en-GB" sz="1400" b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1400" b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en-GB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not attainable</a:t>
                </a: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664" y="5062582"/>
                <a:ext cx="1349263" cy="532646"/>
              </a:xfrm>
              <a:prstGeom prst="rect">
                <a:avLst/>
              </a:prstGeom>
              <a:blipFill>
                <a:blip r:embed="rId2"/>
                <a:stretch>
                  <a:fillRect l="-1351" b="-113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/>
          <p:cNvSpPr/>
          <p:nvPr/>
        </p:nvSpPr>
        <p:spPr>
          <a:xfrm>
            <a:off x="4543483" y="5011117"/>
            <a:ext cx="14499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SVM is a global optimiser?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856170" y="4985962"/>
            <a:ext cx="145903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PCA helps the computational complexity of SVM, but accuracy?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1000684" y="1417921"/>
            <a:ext cx="0" cy="274176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844512" y="1137421"/>
            <a:ext cx="326057" cy="281067"/>
          </a:xfrm>
          <a:prstGeom prst="round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3575" y="4694633"/>
            <a:ext cx="326057" cy="281067"/>
          </a:xfrm>
          <a:prstGeom prst="round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990582" y="4537713"/>
            <a:ext cx="0" cy="240419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ounded Rectangle 10"/>
          <p:cNvSpPr/>
          <p:nvPr/>
        </p:nvSpPr>
        <p:spPr>
          <a:xfrm>
            <a:off x="533398" y="1739709"/>
            <a:ext cx="958562" cy="272733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586825" y="1993512"/>
            <a:ext cx="852189" cy="9121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6825" y="3262528"/>
            <a:ext cx="852189" cy="9429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NN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990582" y="2905704"/>
            <a:ext cx="0" cy="274176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2132706" y="1428604"/>
            <a:ext cx="0" cy="274176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1976534" y="1148104"/>
            <a:ext cx="326057" cy="281067"/>
          </a:xfrm>
          <a:prstGeom prst="round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75597" y="4705316"/>
            <a:ext cx="326057" cy="281067"/>
          </a:xfrm>
          <a:prstGeom prst="round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2122604" y="4548396"/>
            <a:ext cx="0" cy="240419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Rounded Rectangle 18"/>
          <p:cNvSpPr/>
          <p:nvPr/>
        </p:nvSpPr>
        <p:spPr>
          <a:xfrm>
            <a:off x="1665419" y="1750391"/>
            <a:ext cx="958562" cy="272733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1718846" y="2004194"/>
            <a:ext cx="852189" cy="9121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LDA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718846" y="3273211"/>
            <a:ext cx="852189" cy="9429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NN</a:t>
            </a: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2122604" y="2916387"/>
            <a:ext cx="0" cy="274176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3267341" y="1417921"/>
            <a:ext cx="0" cy="274176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3111169" y="1137421"/>
            <a:ext cx="326057" cy="281067"/>
          </a:xfrm>
          <a:prstGeom prst="round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110232" y="4694633"/>
            <a:ext cx="326057" cy="281067"/>
          </a:xfrm>
          <a:prstGeom prst="round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3257239" y="4537713"/>
            <a:ext cx="0" cy="240419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ounded Rectangle 26"/>
          <p:cNvSpPr/>
          <p:nvPr/>
        </p:nvSpPr>
        <p:spPr>
          <a:xfrm>
            <a:off x="2800054" y="1739709"/>
            <a:ext cx="958562" cy="272733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2853481" y="2628020"/>
            <a:ext cx="852189" cy="4578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LDA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853481" y="3389430"/>
            <a:ext cx="852189" cy="8160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NN</a:t>
            </a:r>
          </a:p>
        </p:txBody>
      </p:sp>
      <p:cxnSp>
        <p:nvCxnSpPr>
          <p:cNvPr id="30" name="Straight Arrow Connector 29"/>
          <p:cNvCxnSpPr/>
          <p:nvPr/>
        </p:nvCxnSpPr>
        <p:spPr bwMode="auto">
          <a:xfrm>
            <a:off x="3267341" y="3085832"/>
            <a:ext cx="0" cy="274176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ectangle 30"/>
          <p:cNvSpPr/>
          <p:nvPr/>
        </p:nvSpPr>
        <p:spPr>
          <a:xfrm>
            <a:off x="2868425" y="1993512"/>
            <a:ext cx="852189" cy="4578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PCA</a:t>
            </a:r>
          </a:p>
        </p:txBody>
      </p:sp>
      <p:cxnSp>
        <p:nvCxnSpPr>
          <p:cNvPr id="32" name="Straight Arrow Connector 31"/>
          <p:cNvCxnSpPr/>
          <p:nvPr/>
        </p:nvCxnSpPr>
        <p:spPr bwMode="auto">
          <a:xfrm>
            <a:off x="3253770" y="2451324"/>
            <a:ext cx="0" cy="176696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5364894" y="1392925"/>
            <a:ext cx="0" cy="274176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5208721" y="1089810"/>
            <a:ext cx="326057" cy="281067"/>
          </a:xfrm>
          <a:prstGeom prst="round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07784" y="4669637"/>
            <a:ext cx="326057" cy="281067"/>
          </a:xfrm>
          <a:prstGeom prst="round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cxnSp>
        <p:nvCxnSpPr>
          <p:cNvPr id="39" name="Straight Arrow Connector 38"/>
          <p:cNvCxnSpPr/>
          <p:nvPr/>
        </p:nvCxnSpPr>
        <p:spPr bwMode="auto">
          <a:xfrm>
            <a:off x="5354791" y="4512717"/>
            <a:ext cx="0" cy="240419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Rounded Rectangle 39"/>
          <p:cNvSpPr/>
          <p:nvPr/>
        </p:nvSpPr>
        <p:spPr>
          <a:xfrm>
            <a:off x="4897607" y="1714712"/>
            <a:ext cx="958562" cy="272733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4951034" y="1924951"/>
            <a:ext cx="852189" cy="22555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</a:p>
        </p:txBody>
      </p:sp>
      <p:cxnSp>
        <p:nvCxnSpPr>
          <p:cNvPr id="44" name="Straight Arrow Connector 43"/>
          <p:cNvCxnSpPr/>
          <p:nvPr/>
        </p:nvCxnSpPr>
        <p:spPr bwMode="auto">
          <a:xfrm>
            <a:off x="6517931" y="1392925"/>
            <a:ext cx="0" cy="274176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6361759" y="1089810"/>
            <a:ext cx="326057" cy="281067"/>
          </a:xfrm>
          <a:prstGeom prst="round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360822" y="4669637"/>
            <a:ext cx="326057" cy="281067"/>
          </a:xfrm>
          <a:prstGeom prst="round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cxnSp>
        <p:nvCxnSpPr>
          <p:cNvPr id="47" name="Straight Arrow Connector 46"/>
          <p:cNvCxnSpPr/>
          <p:nvPr/>
        </p:nvCxnSpPr>
        <p:spPr bwMode="auto">
          <a:xfrm>
            <a:off x="6507829" y="4512717"/>
            <a:ext cx="0" cy="240419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8" name="Rounded Rectangle 47"/>
          <p:cNvSpPr/>
          <p:nvPr/>
        </p:nvSpPr>
        <p:spPr>
          <a:xfrm>
            <a:off x="6050645" y="1714712"/>
            <a:ext cx="958562" cy="272733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/>
          <p:cNvSpPr/>
          <p:nvPr/>
        </p:nvSpPr>
        <p:spPr>
          <a:xfrm>
            <a:off x="6104071" y="1968515"/>
            <a:ext cx="852189" cy="9121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PCA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104071" y="3237532"/>
            <a:ext cx="852189" cy="9429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</a:p>
        </p:txBody>
      </p:sp>
      <p:cxnSp>
        <p:nvCxnSpPr>
          <p:cNvPr id="51" name="Straight Arrow Connector 50"/>
          <p:cNvCxnSpPr/>
          <p:nvPr/>
        </p:nvCxnSpPr>
        <p:spPr bwMode="auto">
          <a:xfrm>
            <a:off x="6507829" y="2880708"/>
            <a:ext cx="0" cy="274176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>
            <a:off x="7662124" y="1369915"/>
            <a:ext cx="0" cy="274176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7505952" y="1066800"/>
            <a:ext cx="326057" cy="281067"/>
          </a:xfrm>
          <a:prstGeom prst="round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505015" y="4646627"/>
            <a:ext cx="326057" cy="281067"/>
          </a:xfrm>
          <a:prstGeom prst="round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7652022" y="4489707"/>
            <a:ext cx="0" cy="240419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Rounded Rectangle 57"/>
          <p:cNvSpPr/>
          <p:nvPr/>
        </p:nvSpPr>
        <p:spPr>
          <a:xfrm>
            <a:off x="7194838" y="1691702"/>
            <a:ext cx="958562" cy="272733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/>
          <p:cNvSpPr/>
          <p:nvPr/>
        </p:nvSpPr>
        <p:spPr>
          <a:xfrm>
            <a:off x="7248265" y="1945506"/>
            <a:ext cx="852189" cy="9121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LDA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248265" y="3214522"/>
            <a:ext cx="852189" cy="9429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</a:p>
        </p:txBody>
      </p:sp>
      <p:cxnSp>
        <p:nvCxnSpPr>
          <p:cNvPr id="61" name="Straight Arrow Connector 60"/>
          <p:cNvCxnSpPr/>
          <p:nvPr/>
        </p:nvCxnSpPr>
        <p:spPr bwMode="auto">
          <a:xfrm>
            <a:off x="7652022" y="2857698"/>
            <a:ext cx="0" cy="274176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Rectangle 61"/>
          <p:cNvSpPr/>
          <p:nvPr/>
        </p:nvSpPr>
        <p:spPr>
          <a:xfrm>
            <a:off x="7306119" y="5009095"/>
            <a:ext cx="16854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Two discriminative parts in a sequence? 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370977" y="5016401"/>
            <a:ext cx="134926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More discriminative than PCA</a:t>
            </a:r>
          </a:p>
        </p:txBody>
      </p:sp>
    </p:spTree>
    <p:extLst>
      <p:ext uri="{BB962C8B-B14F-4D97-AF65-F5344CB8AC3E}">
        <p14:creationId xmlns:p14="http://schemas.microsoft.com/office/powerpoint/2010/main" val="3756069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57200" y="1600200"/>
            <a:ext cx="8229600" cy="1817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39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/>
            <a:r>
              <a:rPr lang="en-GB" sz="3000" dirty="0">
                <a:solidFill>
                  <a:srgbClr val="C00000"/>
                </a:solidFill>
              </a:rPr>
              <a:t>Committee Machine, Ensemble Learning</a:t>
            </a:r>
          </a:p>
          <a:p>
            <a:pPr algn="l"/>
            <a:r>
              <a:rPr lang="en-GB" sz="2800" dirty="0"/>
              <a:t>	Random Sampling LDA for Face Recognition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371603" y="4267200"/>
            <a:ext cx="6400800" cy="990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397" rtl="0" eaLnBrk="1" latinLnBrk="0" hangingPunct="1">
              <a:spcBef>
                <a:spcPct val="20000"/>
              </a:spcBef>
              <a:buFont typeface="Arial" pitchFamily="34" charset="0"/>
              <a:buNone/>
              <a:defRPr sz="240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198" indent="0" algn="ctr" defTabSz="914397" rtl="0" eaLnBrk="1" latinLnBrk="0" hangingPunct="1">
              <a:spcBef>
                <a:spcPct val="20000"/>
              </a:spcBef>
              <a:buFont typeface="Arial" pitchFamily="34" charset="0"/>
              <a:buNone/>
              <a:defRPr sz="280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97" indent="0" algn="ctr" defTabSz="914397" rtl="0" eaLnBrk="1" latinLnBrk="0" hangingPunct="1">
              <a:spcBef>
                <a:spcPct val="20000"/>
              </a:spcBef>
              <a:buFont typeface="Arial" pitchFamily="34" charset="0"/>
              <a:buNone/>
              <a:defRPr sz="240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95" indent="0" algn="ctr" defTabSz="914397" rtl="0" eaLnBrk="1" latinLnBrk="0" hangingPunct="1">
              <a:spcBef>
                <a:spcPct val="20000"/>
              </a:spcBef>
              <a:buFont typeface="Arial" pitchFamily="34" charset="0"/>
              <a:buNone/>
              <a:defRPr sz="19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92" indent="0" algn="ctr" defTabSz="914397" rtl="0" eaLnBrk="1" latinLnBrk="0" hangingPunct="1">
              <a:spcBef>
                <a:spcPct val="20000"/>
              </a:spcBef>
              <a:buFont typeface="Arial" pitchFamily="34" charset="0"/>
              <a:buNone/>
              <a:defRPr sz="19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990" indent="0" algn="ctr" defTabSz="914397" rtl="0" eaLnBrk="1" latinLnBrk="0" hangingPunct="1">
              <a:spcBef>
                <a:spcPct val="20000"/>
              </a:spcBef>
              <a:buFont typeface="Arial" pitchFamily="34" charset="0"/>
              <a:buNone/>
              <a:defRPr sz="19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189" indent="0" algn="ctr" defTabSz="914397" rtl="0" eaLnBrk="1" latinLnBrk="0" hangingPunct="1">
              <a:spcBef>
                <a:spcPct val="20000"/>
              </a:spcBef>
              <a:buFont typeface="Arial" pitchFamily="34" charset="0"/>
              <a:buNone/>
              <a:defRPr sz="19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387" indent="0" algn="ctr" defTabSz="914397" rtl="0" eaLnBrk="1" latinLnBrk="0" hangingPunct="1">
              <a:spcBef>
                <a:spcPct val="20000"/>
              </a:spcBef>
              <a:buFont typeface="Arial" pitchFamily="34" charset="0"/>
              <a:buNone/>
              <a:defRPr sz="19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586" indent="0" algn="ctr" defTabSz="914397" rtl="0" eaLnBrk="1" latinLnBrk="0" hangingPunct="1">
              <a:spcBef>
                <a:spcPct val="20000"/>
              </a:spcBef>
              <a:buFont typeface="Arial" pitchFamily="34" charset="0"/>
              <a:buNone/>
              <a:defRPr sz="19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Tae-Kyun Kim</a:t>
            </a:r>
            <a:endParaRPr lang="en-GB" dirty="0"/>
          </a:p>
          <a:p>
            <a:r>
              <a:rPr lang="en-GB" sz="2400" dirty="0"/>
              <a:t>Senior Lecturer</a:t>
            </a:r>
            <a:endParaRPr lang="en-GB" dirty="0"/>
          </a:p>
          <a:p>
            <a:r>
              <a:rPr lang="en-GB" sz="2400" dirty="0"/>
              <a:t>https://labicvl.github.io/</a:t>
            </a:r>
          </a:p>
        </p:txBody>
      </p:sp>
    </p:spTree>
    <p:extLst>
      <p:ext uri="{BB962C8B-B14F-4D97-AF65-F5344CB8AC3E}">
        <p14:creationId xmlns:p14="http://schemas.microsoft.com/office/powerpoint/2010/main" val="4053306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Overfitting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1599" y="3581400"/>
            <a:ext cx="2374896" cy="187133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066800" y="5572780"/>
            <a:ext cx="3062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Arial" panose="020B0604020202020204" pitchFamily="34" charset="0"/>
                <a:ea typeface="Adobe Song Std L" pitchFamily="18" charset="-128"/>
                <a:cs typeface="Arial" pitchFamily="34" charset="0"/>
              </a:rPr>
              <a:t>Overfit</a:t>
            </a:r>
            <a:r>
              <a:rPr lang="en-GB" sz="1400" dirty="0">
                <a:latin typeface="Arial" panose="020B0604020202020204" pitchFamily="34" charset="0"/>
                <a:ea typeface="Adobe Song Std L" pitchFamily="18" charset="-128"/>
                <a:cs typeface="Arial" pitchFamily="34" charset="0"/>
              </a:rPr>
              <a:t> (axis-aligned </a:t>
            </a:r>
            <a:r>
              <a:rPr lang="en-GB" sz="1400" dirty="0" err="1">
                <a:latin typeface="Arial" panose="020B0604020202020204" pitchFamily="34" charset="0"/>
                <a:ea typeface="Adobe Song Std L" pitchFamily="18" charset="-128"/>
                <a:cs typeface="Arial" pitchFamily="34" charset="0"/>
              </a:rPr>
              <a:t>weaklearners</a:t>
            </a:r>
            <a:r>
              <a:rPr lang="en-GB" sz="1400" dirty="0">
                <a:latin typeface="Arial" panose="020B0604020202020204" pitchFamily="34" charset="0"/>
                <a:ea typeface="Adobe Song Std L" pitchFamily="18" charset="-128"/>
                <a:cs typeface="Arial" pitchFamily="34" charset="0"/>
              </a:rPr>
              <a:t>, 2 class problem)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405872" y="4221239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80655" y="3563395"/>
            <a:ext cx="2374733" cy="187120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2971800"/>
            <a:ext cx="838200" cy="66047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0" name="TextBox 39"/>
          <p:cNvSpPr txBox="1"/>
          <p:nvPr/>
        </p:nvSpPr>
        <p:spPr>
          <a:xfrm>
            <a:off x="5500445" y="5496580"/>
            <a:ext cx="3643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ea typeface="Adobe Song Std L" pitchFamily="18" charset="-128"/>
                <a:cs typeface="Arial" pitchFamily="34" charset="0"/>
              </a:rPr>
              <a:t>Generalised, smooth decision regions (axis-aligned </a:t>
            </a:r>
            <a:r>
              <a:rPr lang="en-GB" sz="1400" dirty="0" err="1">
                <a:latin typeface="Arial" panose="020B0604020202020204" pitchFamily="34" charset="0"/>
                <a:ea typeface="Adobe Song Std L" pitchFamily="18" charset="-128"/>
                <a:cs typeface="Arial" pitchFamily="34" charset="0"/>
              </a:rPr>
              <a:t>weaklearners</a:t>
            </a:r>
            <a:r>
              <a:rPr lang="en-GB" sz="1400" dirty="0">
                <a:latin typeface="Arial" panose="020B0604020202020204" pitchFamily="34" charset="0"/>
                <a:ea typeface="Adobe Song Std L" pitchFamily="18" charset="-128"/>
                <a:cs typeface="Arial" pitchFamily="34" charset="0"/>
              </a:rPr>
              <a:t>, 2 class problem)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027185" y="1913376"/>
            <a:ext cx="43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GB" sz="1400" kern="1200" dirty="0">
                <a:latin typeface="Arial" panose="020B0604020202020204" pitchFamily="34" charset="0"/>
                <a:cs typeface="Arial" panose="020B0604020202020204" pitchFamily="34" charset="0"/>
              </a:rPr>
              <a:t>=1</a:t>
            </a:r>
            <a:endParaRPr lang="en-GB" sz="1400" kern="1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823487" y="1524000"/>
            <a:ext cx="1203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ea typeface="Adobe Song Std L" pitchFamily="18" charset="-128"/>
                <a:cs typeface="Arial" pitchFamily="34" charset="0"/>
              </a:rPr>
              <a:t>Combined model</a:t>
            </a:r>
          </a:p>
        </p:txBody>
      </p:sp>
      <p:cxnSp>
        <p:nvCxnSpPr>
          <p:cNvPr id="31" name="Straight Arrow Connector 30"/>
          <p:cNvCxnSpPr/>
          <p:nvPr/>
        </p:nvCxnSpPr>
        <p:spPr bwMode="auto">
          <a:xfrm>
            <a:off x="2704359" y="1695941"/>
            <a:ext cx="0" cy="329266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2546672" y="1435184"/>
            <a:ext cx="329220" cy="337542"/>
          </a:xfrm>
          <a:prstGeom prst="round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21328" y="13897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GB" sz="1400" b="1" kern="12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GB" sz="1400" b="1" kern="1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183734" y="2082385"/>
            <a:ext cx="739021" cy="436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GB" sz="3200" kern="1200" dirty="0"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943714" y="1893858"/>
            <a:ext cx="43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t=2</a:t>
            </a:r>
            <a:endParaRPr lang="en-GB" sz="1400" kern="1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AutoShape 63"/>
          <p:cNvSpPr>
            <a:spLocks/>
          </p:cNvSpPr>
          <p:nvPr/>
        </p:nvSpPr>
        <p:spPr bwMode="auto">
          <a:xfrm rot="16200000">
            <a:off x="6868401" y="1756368"/>
            <a:ext cx="213420" cy="2613625"/>
          </a:xfrm>
          <a:prstGeom prst="leftBrace">
            <a:avLst>
              <a:gd name="adj1" fmla="val 66667"/>
              <a:gd name="adj2" fmla="val 50000"/>
            </a:avLst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Line 65"/>
          <p:cNvSpPr>
            <a:spLocks noChangeShapeType="1"/>
          </p:cNvSpPr>
          <p:nvPr/>
        </p:nvSpPr>
        <p:spPr bwMode="auto">
          <a:xfrm>
            <a:off x="6972189" y="3169891"/>
            <a:ext cx="0" cy="106709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en-GB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4" name="Straight Arrow Connector 83"/>
          <p:cNvCxnSpPr>
            <a:stCxn id="41" idx="2"/>
          </p:cNvCxnSpPr>
          <p:nvPr/>
        </p:nvCxnSpPr>
        <p:spPr bwMode="auto">
          <a:xfrm flipH="1">
            <a:off x="5525743" y="1697503"/>
            <a:ext cx="1437611" cy="238877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5" name="Straight Arrow Connector 84"/>
          <p:cNvCxnSpPr>
            <a:stCxn id="41" idx="2"/>
          </p:cNvCxnSpPr>
          <p:nvPr/>
        </p:nvCxnSpPr>
        <p:spPr bwMode="auto">
          <a:xfrm flipH="1">
            <a:off x="6618713" y="1697503"/>
            <a:ext cx="344641" cy="284921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6" name="Straight Arrow Connector 85"/>
          <p:cNvCxnSpPr>
            <a:stCxn id="41" idx="2"/>
          </p:cNvCxnSpPr>
          <p:nvPr/>
        </p:nvCxnSpPr>
        <p:spPr bwMode="auto">
          <a:xfrm>
            <a:off x="6963354" y="1697503"/>
            <a:ext cx="938407" cy="192834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0" name="TextBox 129"/>
          <p:cNvSpPr txBox="1"/>
          <p:nvPr/>
        </p:nvSpPr>
        <p:spPr>
          <a:xfrm>
            <a:off x="7366445" y="1871319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t=T</a:t>
            </a:r>
            <a:endParaRPr lang="en-GB" sz="1400" kern="1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7" name="Curved Connector 86"/>
          <p:cNvCxnSpPr>
            <a:endCxn id="39" idx="3"/>
          </p:cNvCxnSpPr>
          <p:nvPr/>
        </p:nvCxnSpPr>
        <p:spPr>
          <a:xfrm rot="10800000" flipV="1">
            <a:off x="5029200" y="2794415"/>
            <a:ext cx="352042" cy="50762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545726" y="3005996"/>
            <a:ext cx="329220" cy="337542"/>
          </a:xfrm>
          <a:prstGeom prst="round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cxnSp>
        <p:nvCxnSpPr>
          <p:cNvPr id="119" name="Straight Arrow Connector 118"/>
          <p:cNvCxnSpPr/>
          <p:nvPr/>
        </p:nvCxnSpPr>
        <p:spPr bwMode="auto">
          <a:xfrm>
            <a:off x="2694159" y="2817546"/>
            <a:ext cx="0" cy="288727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0" name="TextBox 119"/>
          <p:cNvSpPr txBox="1"/>
          <p:nvPr/>
        </p:nvSpPr>
        <p:spPr>
          <a:xfrm>
            <a:off x="751854" y="1600200"/>
            <a:ext cx="1399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ea typeface="Adobe Song Std L" pitchFamily="18" charset="-128"/>
                <a:cs typeface="Arial" pitchFamily="34" charset="0"/>
              </a:rPr>
              <a:t>Single model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2232540" y="2082385"/>
            <a:ext cx="967860" cy="66081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ounded Rectangle 121"/>
          <p:cNvSpPr/>
          <p:nvPr/>
        </p:nvSpPr>
        <p:spPr>
          <a:xfrm>
            <a:off x="5124723" y="2153636"/>
            <a:ext cx="967860" cy="66081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ounded Rectangle 122"/>
          <p:cNvSpPr/>
          <p:nvPr/>
        </p:nvSpPr>
        <p:spPr>
          <a:xfrm>
            <a:off x="6244548" y="2149801"/>
            <a:ext cx="967860" cy="66081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ounded Rectangle 123"/>
          <p:cNvSpPr/>
          <p:nvPr/>
        </p:nvSpPr>
        <p:spPr>
          <a:xfrm>
            <a:off x="7830934" y="2133600"/>
            <a:ext cx="967860" cy="66081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TextBox 127"/>
          <p:cNvSpPr txBox="1"/>
          <p:nvPr/>
        </p:nvSpPr>
        <p:spPr>
          <a:xfrm>
            <a:off x="6608032" y="3070080"/>
            <a:ext cx="329220" cy="337542"/>
          </a:xfrm>
          <a:prstGeom prst="roundRect">
            <a:avLst/>
          </a:prstGeom>
          <a:noFill/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992832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Ensemble of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/>
              <a:t>The key aspect of the ensemble model is the fact that its component models are all </a:t>
            </a:r>
            <a:r>
              <a:rPr lang="en-GB" u="sng" dirty="0">
                <a:solidFill>
                  <a:srgbClr val="C00000"/>
                </a:solidFill>
              </a:rPr>
              <a:t>randomly</a:t>
            </a:r>
            <a:r>
              <a:rPr lang="en-GB" dirty="0"/>
              <a:t> different from one another. </a:t>
            </a:r>
          </a:p>
          <a:p>
            <a:pPr lvl="1"/>
            <a:r>
              <a:rPr lang="en-GB" dirty="0"/>
              <a:t>This leads to decorrelation between the individual model predictions and, in turn, results in improved </a:t>
            </a:r>
            <a:r>
              <a:rPr lang="en-GB" u="sng" dirty="0">
                <a:solidFill>
                  <a:srgbClr val="C00000"/>
                </a:solidFill>
              </a:rPr>
              <a:t>generalization</a:t>
            </a:r>
            <a:r>
              <a:rPr lang="en-GB" dirty="0"/>
              <a:t> and robustness. </a:t>
            </a:r>
          </a:p>
          <a:p>
            <a:pPr lvl="1"/>
            <a:r>
              <a:rPr lang="en-GB" dirty="0"/>
              <a:t>The combined model is characterized by the same components as the individual models.</a:t>
            </a:r>
          </a:p>
          <a:p>
            <a:pPr lvl="1"/>
            <a:r>
              <a:rPr lang="en-GB" dirty="0"/>
              <a:t>The amount of randomness influence the prediction/estimation properties of the models.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A921B1-E4F9-4AC1-BE31-3B367DE38AF6}"/>
              </a:ext>
            </a:extLst>
          </p:cNvPr>
          <p:cNvSpPr txBox="1"/>
          <p:nvPr/>
        </p:nvSpPr>
        <p:spPr>
          <a:xfrm>
            <a:off x="271424" y="6078072"/>
            <a:ext cx="48013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* Dropout in deep neural networks ≈ randomisation</a:t>
            </a:r>
          </a:p>
        </p:txBody>
      </p:sp>
    </p:spTree>
    <p:extLst>
      <p:ext uri="{BB962C8B-B14F-4D97-AF65-F5344CB8AC3E}">
        <p14:creationId xmlns:p14="http://schemas.microsoft.com/office/powerpoint/2010/main" val="3514166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9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9633" y="3755002"/>
            <a:ext cx="537301" cy="4480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152400"/>
            <a:ext cx="8839200" cy="884238"/>
          </a:xfrm>
        </p:spPr>
        <p:txBody>
          <a:bodyPr/>
          <a:lstStyle/>
          <a:p>
            <a:r>
              <a:rPr lang="en-GB" dirty="0"/>
              <a:t>Randomness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066800"/>
            <a:ext cx="8686800" cy="5273675"/>
          </a:xfrm>
        </p:spPr>
        <p:txBody>
          <a:bodyPr/>
          <a:lstStyle/>
          <a:p>
            <a:r>
              <a:rPr lang="en-GB" dirty="0"/>
              <a:t>Randomness is injected into the models during the two phases. Two techniques used together are:</a:t>
            </a:r>
          </a:p>
          <a:p>
            <a:pPr lvl="1"/>
            <a:r>
              <a:rPr lang="en-GB" dirty="0"/>
              <a:t>random training set sampling (i.e. bagging), and</a:t>
            </a:r>
          </a:p>
          <a:p>
            <a:pPr lvl="1"/>
            <a:r>
              <a:rPr lang="en-GB" dirty="0"/>
              <a:t>randomized model parameters.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3850255" y="502473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GB" sz="24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44191" y="4509629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GB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GB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</a:t>
            </a:r>
            <a:endParaRPr lang="en-GB" kern="1200" baseline="-25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583027" y="4564702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GB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GB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=T</a:t>
            </a:r>
            <a:endParaRPr lang="en-GB" kern="1200" baseline="-25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3" name="Straight Arrow Connector 62"/>
          <p:cNvCxnSpPr>
            <a:stCxn id="99" idx="2"/>
          </p:cNvCxnSpPr>
          <p:nvPr/>
        </p:nvCxnSpPr>
        <p:spPr bwMode="auto">
          <a:xfrm>
            <a:off x="5978284" y="4203023"/>
            <a:ext cx="0" cy="594860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Straight Arrow Connector 63"/>
          <p:cNvCxnSpPr/>
          <p:nvPr/>
        </p:nvCxnSpPr>
        <p:spPr bwMode="auto">
          <a:xfrm flipH="1">
            <a:off x="2354788" y="3365114"/>
            <a:ext cx="2294490" cy="426774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Straight Arrow Connector 67"/>
          <p:cNvCxnSpPr/>
          <p:nvPr/>
        </p:nvCxnSpPr>
        <p:spPr bwMode="auto">
          <a:xfrm flipH="1">
            <a:off x="3794822" y="3365114"/>
            <a:ext cx="854456" cy="426773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>
            <a:off x="4649278" y="3365114"/>
            <a:ext cx="1350563" cy="426774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0" name="Straight Arrow Connector 69"/>
          <p:cNvCxnSpPr>
            <a:stCxn id="96" idx="2"/>
          </p:cNvCxnSpPr>
          <p:nvPr/>
        </p:nvCxnSpPr>
        <p:spPr bwMode="auto">
          <a:xfrm>
            <a:off x="2343462" y="4166481"/>
            <a:ext cx="0" cy="612352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1" name="TextBox 70"/>
          <p:cNvSpPr txBox="1"/>
          <p:nvPr/>
        </p:nvSpPr>
        <p:spPr>
          <a:xfrm>
            <a:off x="144468" y="3429000"/>
            <a:ext cx="214153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b="1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Bagging,  randomisation on data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889372" y="4519136"/>
            <a:ext cx="1682628" cy="7386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b="1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Randomised model parameters</a:t>
            </a:r>
          </a:p>
        </p:txBody>
      </p:sp>
      <p:pic>
        <p:nvPicPr>
          <p:cNvPr id="93" name="Picture 9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033" y="3097922"/>
            <a:ext cx="240030" cy="217170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3760470"/>
            <a:ext cx="845820" cy="278130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732" y="3882636"/>
            <a:ext cx="251460" cy="283845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234" y="3864863"/>
            <a:ext cx="257175" cy="283845"/>
          </a:xfrm>
          <a:prstGeom prst="rect">
            <a:avLst/>
          </a:prstGeom>
        </p:spPr>
      </p:pic>
      <p:sp>
        <p:nvSpPr>
          <p:cNvPr id="110" name="TextBox 109"/>
          <p:cNvSpPr txBox="1"/>
          <p:nvPr/>
        </p:nvSpPr>
        <p:spPr>
          <a:xfrm>
            <a:off x="4331329" y="369518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GB" sz="24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875702" y="3016448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The full training set: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629400" y="3048401"/>
            <a:ext cx="21312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The randomly sampled subset of training data made available for </a:t>
            </a:r>
            <a:r>
              <a:rPr lang="en-GB" sz="1400" i="1" dirty="0">
                <a:latin typeface="Arial" panose="020B0604020202020204" pitchFamily="34" charset="0"/>
                <a:cs typeface="Arial" panose="020B0604020202020204" pitchFamily="34" charset="0"/>
              </a:rPr>
              <a:t>t-</a:t>
            </a:r>
            <a:r>
              <a:rPr lang="en-GB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GB" sz="1400" i="1" dirty="0">
                <a:latin typeface="Arial" panose="020B0604020202020204" pitchFamily="34" charset="0"/>
                <a:cs typeface="Arial" panose="020B0604020202020204" pitchFamily="34" charset="0"/>
              </a:rPr>
              <a:t> model: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239262" y="5791031"/>
            <a:ext cx="2201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Efficient (parallel) training</a:t>
            </a:r>
          </a:p>
        </p:txBody>
      </p:sp>
      <p:sp>
        <p:nvSpPr>
          <p:cNvPr id="101" name="Rounded Rectangle 100"/>
          <p:cNvSpPr/>
          <p:nvPr/>
        </p:nvSpPr>
        <p:spPr>
          <a:xfrm>
            <a:off x="1855870" y="4888550"/>
            <a:ext cx="967860" cy="66081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Rounded Rectangle 101"/>
          <p:cNvSpPr/>
          <p:nvPr/>
        </p:nvSpPr>
        <p:spPr>
          <a:xfrm>
            <a:off x="5528929" y="4888550"/>
            <a:ext cx="967860" cy="66081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9CB9393-FC0B-4EF0-81E2-3A676A791342}"/>
              </a:ext>
            </a:extLst>
          </p:cNvPr>
          <p:cNvSpPr/>
          <p:nvPr/>
        </p:nvSpPr>
        <p:spPr>
          <a:xfrm>
            <a:off x="5709633" y="5867400"/>
            <a:ext cx="449355" cy="1524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753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3" descr="C:\Users\TK\AppData\Local\Microsoft\Windows\Temporary Internet Files\Content.IE5\5IDHFAG7\MC900290914[1].wmf"/>
          <p:cNvPicPr>
            <a:picLocks noChangeAspect="1" noChangeArrowheads="1"/>
          </p:cNvPicPr>
          <p:nvPr/>
        </p:nvPicPr>
        <p:blipFill>
          <a:blip r:embed="rId7" cstate="print">
            <a:lum brigh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019" y="5019675"/>
            <a:ext cx="1474788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3" descr="C:\Users\TK\AppData\Local\Microsoft\Windows\Temporary Internet Files\Content.IE5\5IDHFAG7\MC900290914[1].wmf"/>
          <p:cNvPicPr>
            <a:picLocks noChangeAspect="1" noChangeArrowheads="1"/>
          </p:cNvPicPr>
          <p:nvPr/>
        </p:nvPicPr>
        <p:blipFill>
          <a:blip r:embed="rId7" cstate="print">
            <a:lum brigh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173" y="5019675"/>
            <a:ext cx="1428659" cy="1559375"/>
          </a:xfrm>
          <a:prstGeom prst="rect">
            <a:avLst/>
          </a:prstGeom>
          <a:noFill/>
        </p:spPr>
      </p:pic>
      <p:pic>
        <p:nvPicPr>
          <p:cNvPr id="63491" name="Picture 3" descr="C:\Users\TK\AppData\Local\Microsoft\Windows\Temporary Internet Files\Content.IE5\5IDHFAG7\MC900290914[1].wmf"/>
          <p:cNvPicPr>
            <a:picLocks noChangeAspect="1" noChangeArrowheads="1"/>
          </p:cNvPicPr>
          <p:nvPr/>
        </p:nvPicPr>
        <p:blipFill>
          <a:blip r:embed="rId7" cstate="print">
            <a:lum brigh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193163"/>
            <a:ext cx="1758354" cy="191923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7634" y="1386120"/>
                <a:ext cx="8643966" cy="1661880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GB" dirty="0"/>
                  <a:t>Given a data set      of size n, it generates T data subsets      , t=1,…,T.</a:t>
                </a:r>
              </a:p>
              <a:p>
                <a:pPr lvl="1"/>
                <a:r>
                  <a:rPr lang="en-GB" dirty="0"/>
                  <a:t>Each subset has 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1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1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=n, by sampling data from       uniformly and </a:t>
                </a:r>
                <a:r>
                  <a:rPr lang="en-GB" u="sng" dirty="0"/>
                  <a:t>with replacement.</a:t>
                </a:r>
                <a:r>
                  <a:rPr lang="en-GB" dirty="0"/>
                  <a:t> </a:t>
                </a:r>
              </a:p>
              <a:p>
                <a:pPr lvl="1"/>
                <a:r>
                  <a:rPr lang="en-GB" dirty="0"/>
                  <a:t>Some data are repeated in      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1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1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=n and n is large,       is likely to have 63.2% of unique data.   </a:t>
                </a:r>
              </a:p>
              <a:p>
                <a:pPr lvl="1"/>
                <a:endParaRPr lang="en-GB" sz="16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7634" y="1386120"/>
                <a:ext cx="8643966" cy="1661880"/>
              </a:xfrm>
              <a:blipFill>
                <a:blip r:embed="rId8"/>
                <a:stretch>
                  <a:fillRect t="-1832" b="-3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38F8-9843-4805-BE87-86CF47C3A511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7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358218" y="3563948"/>
            <a:ext cx="144016" cy="1440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4510618" y="3716348"/>
            <a:ext cx="144016" cy="14401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4214202" y="3821892"/>
            <a:ext cx="144016" cy="144016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968111" y="4053351"/>
            <a:ext cx="144016" cy="1440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484471" y="4173548"/>
            <a:ext cx="144016" cy="14401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659089" y="3965908"/>
            <a:ext cx="144016" cy="14401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214202" y="4270708"/>
            <a:ext cx="144016" cy="1440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438610" y="4558740"/>
            <a:ext cx="144016" cy="14401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4731097" y="4389572"/>
            <a:ext cx="144016" cy="14401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075958" y="4630748"/>
            <a:ext cx="144016" cy="144016"/>
          </a:xfrm>
          <a:prstGeom prst="ellipse">
            <a:avLst/>
          </a:prstGeom>
          <a:solidFill>
            <a:srgbClr val="EDB5D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4196439" y="3815201"/>
            <a:ext cx="144016" cy="144016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1835696" y="5962511"/>
            <a:ext cx="144016" cy="1440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2123728" y="5948631"/>
            <a:ext cx="144016" cy="14401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4217362" y="4274415"/>
            <a:ext cx="144016" cy="1440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4731097" y="4360696"/>
            <a:ext cx="144016" cy="14401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6795864" y="5378063"/>
            <a:ext cx="144016" cy="1440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6795864" y="5710397"/>
            <a:ext cx="144016" cy="144016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7108287" y="5792400"/>
            <a:ext cx="144016" cy="14401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7252303" y="5556283"/>
            <a:ext cx="144016" cy="14401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7180295" y="6033357"/>
            <a:ext cx="144016" cy="1440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7252303" y="6308595"/>
            <a:ext cx="144016" cy="144016"/>
          </a:xfrm>
          <a:prstGeom prst="ellipse">
            <a:avLst/>
          </a:prstGeom>
          <a:solidFill>
            <a:srgbClr val="EDB5D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>
            <a:normAutofit/>
          </a:bodyPr>
          <a:lstStyle/>
          <a:p>
            <a:r>
              <a:rPr lang="en-GB" sz="2400" dirty="0"/>
              <a:t>Bagging (Bootstrap </a:t>
            </a:r>
            <a:r>
              <a:rPr lang="en-GB" sz="2400" dirty="0" err="1"/>
              <a:t>AGGregatING</a:t>
            </a:r>
            <a:r>
              <a:rPr lang="en-GB" sz="2400" dirty="0"/>
              <a:t>)</a:t>
            </a:r>
            <a:br>
              <a:rPr lang="en-GB" sz="2400" dirty="0"/>
            </a:br>
            <a:r>
              <a:rPr lang="en-GB" sz="2400" dirty="0"/>
              <a:t>- </a:t>
            </a:r>
            <a:r>
              <a:rPr lang="en-GB" sz="2400" dirty="0">
                <a:solidFill>
                  <a:srgbClr val="000000"/>
                </a:solidFill>
              </a:rPr>
              <a:t>randomizing the training set</a:t>
            </a:r>
            <a:endParaRPr lang="en-GB" sz="2400" dirty="0"/>
          </a:p>
        </p:txBody>
      </p:sp>
      <p:sp>
        <p:nvSpPr>
          <p:cNvPr id="71" name="Oval 70"/>
          <p:cNvSpPr/>
          <p:nvPr/>
        </p:nvSpPr>
        <p:spPr>
          <a:xfrm>
            <a:off x="1835696" y="5602471"/>
            <a:ext cx="144016" cy="1440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Oval 71"/>
          <p:cNvSpPr/>
          <p:nvPr/>
        </p:nvSpPr>
        <p:spPr>
          <a:xfrm>
            <a:off x="1979712" y="6201744"/>
            <a:ext cx="144016" cy="1440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2383407" y="5916925"/>
            <a:ext cx="144016" cy="1440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6948264" y="5530463"/>
            <a:ext cx="144016" cy="1440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6876256" y="5936416"/>
            <a:ext cx="144016" cy="144016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6992207" y="6172839"/>
            <a:ext cx="144016" cy="144016"/>
          </a:xfrm>
          <a:prstGeom prst="ellipse">
            <a:avLst/>
          </a:prstGeom>
          <a:solidFill>
            <a:srgbClr val="EDB5D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7324311" y="5804462"/>
            <a:ext cx="144016" cy="14401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4340455" y="3567471"/>
            <a:ext cx="144016" cy="1440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1445644"/>
            <a:ext cx="240030" cy="21717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62775" y="1419225"/>
            <a:ext cx="359768" cy="29784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645" y="1802795"/>
            <a:ext cx="240030" cy="21717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86200" y="2352675"/>
            <a:ext cx="359768" cy="297845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29400" y="2362200"/>
            <a:ext cx="359768" cy="297845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933" y="3643194"/>
            <a:ext cx="240030" cy="21717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483" y="5414360"/>
            <a:ext cx="251460" cy="283845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45905" y="5344379"/>
            <a:ext cx="537301" cy="448021"/>
          </a:xfrm>
          <a:prstGeom prst="rect">
            <a:avLst/>
          </a:prstGeom>
        </p:spPr>
      </p:pic>
      <p:cxnSp>
        <p:nvCxnSpPr>
          <p:cNvPr id="51" name="Straight Arrow Connector 50"/>
          <p:cNvCxnSpPr/>
          <p:nvPr/>
        </p:nvCxnSpPr>
        <p:spPr bwMode="auto">
          <a:xfrm flipH="1">
            <a:off x="2465325" y="4939602"/>
            <a:ext cx="2294490" cy="426774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flipH="1">
            <a:off x="3905359" y="4939602"/>
            <a:ext cx="854456" cy="426773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>
            <a:off x="4759815" y="4939602"/>
            <a:ext cx="1350563" cy="426774"/>
          </a:xfrm>
          <a:prstGeom prst="straightConnector1">
            <a:avLst/>
          </a:prstGeom>
          <a:solidFill>
            <a:srgbClr val="99999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54" name="Picture 5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771" y="5439351"/>
            <a:ext cx="257175" cy="283845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4441866" y="526967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GB" sz="24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75795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59259E-6 C -0.00312 0.00047 -0.00625 0.00047 -0.00937 0.00162 C -0.01893 0.0051 -0.02535 0.01898 -0.03489 0.02338 C -0.03871 0.025 -0.04862 0.02755 -0.05347 0.03102 C -0.06249 0.03773 -0.06563 0.0463 -0.07674 0.05116 C -0.08854 0.06158 -0.08316 0.05903 -0.09184 0.06204 C -0.1007 0.07385 -0.11146 0.08218 -0.12101 0.09306 C -0.12205 0.09422 -0.12327 0.09514 -0.12448 0.09607 C -0.12587 0.09722 -0.12761 0.09792 -0.129 0.09931 C -0.14202 0.11389 -0.13143 0.10764 -0.1441 0.1132 C -0.15764 0.13542 -0.13994 0.10903 -0.15469 0.12408 C -0.16528 0.13496 -0.15382 0.12917 -0.16389 0.13496 C -0.16945 0.1382 -0.17518 0.13889 -0.18021 0.14422 C -0.18195 0.14607 -0.18351 0.14815 -0.1849 0.15047 C -0.18577 0.15185 -0.18612 0.15394 -0.18716 0.1551 C -0.18924 0.15764 -0.19185 0.15926 -0.1941 0.16135 C -0.19931 0.16621 -0.20382 0.17269 -0.20938 0.17685 C -0.21337 0.17986 -0.22101 0.18611 -0.22101 0.18635 C -0.225 0.19445 -0.22605 0.20371 -0.23247 0.20926 C -0.23455 0.21736 -0.23212 0.21158 -0.23716 0.21551 C -0.2415 0.21898 -0.2448 0.22547 -0.24775 0.23102 C -0.25174 0.24861 -0.24514 0.2213 -0.25122 0.24028 C -0.25191 0.24236 -0.2533 0.2551 -0.25348 0.25579 C -0.254 0.25764 -0.25521 0.2588 -0.25573 0.26042 C -0.25851 0.26852 -0.25938 0.27639 -0.25938 0.28519 " pathEditMode="relative" rAng="0" ptsTypes="AAAAAAAAAAAAAAAAAAAAA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69" y="1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85185E-6 C -0.00677 -0.00208 -0.00851 0.00023 -0.0151 0.00463 C -0.03021 0.02546 -0.01233 0.00371 -0.02674 0.01412 C -0.02934 0.01597 -0.03125 0.01945 -0.03368 0.02176 C -0.04392 0.03102 -0.05469 0.03889 -0.06615 0.04514 C -0.0783 0.05903 -0.09271 0.0669 -0.10573 0.07917 C -0.11701 0.08982 -0.13767 0.11528 -0.15 0.11945 C -0.1625 0.1294 -0.17951 0.14005 -0.18837 0.15671 C -0.19757 0.17384 -0.20608 0.19445 -0.21962 0.20625 C -0.22135 0.21273 -0.22326 0.21412 -0.22674 0.21875 C -0.22969 0.22269 -0.23177 0.22732 -0.2349 0.23102 C -0.23594 0.23588 -0.23663 0.24074 -0.23837 0.24514 " pathEditMode="relative" rAng="0" ptsTypes="AAAAAAAAAAAA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27" y="1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023 C -0.00677 0.00926 -0.01354 0.02107 -0.01944 0.03218 C -0.02482 0.04213 -0.03715 0.05209 -0.04375 0.06181 C -0.04566 0.06459 -0.04652 0.06829 -0.04843 0.07107 C -0.05798 0.08565 -0.06961 0.10023 -0.08211 0.10973 C -0.09045 0.12269 -0.09948 0.13125 -0.10885 0.14236 C -0.1177 0.15278 -0.1243 0.16644 -0.13454 0.17477 C -0.13854 0.18195 -0.14184 0.18773 -0.14843 0.19028 C -0.15243 0.19584 -0.15555 0.19954 -0.16128 0.20116 C -0.17291 0.21204 -0.18611 0.21852 -0.19843 0.22755 C -0.2092 0.23542 -0.21475 0.24375 -0.22743 0.24769 C -0.23385 0.25625 -0.24635 0.25486 -0.25416 0.25556 C -0.26666 0.26042 -0.25659 0.25695 -0.28559 0.25695 " pathEditMode="relative" rAng="0" ptsTypes="AAAAAAAAAAAAA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06" y="1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C -0.01684 0.00672 -0.02361 0.0257 -0.03611 0.04028 C -0.04062 0.0456 -0.05347 0.05579 -0.05816 0.06204 C -0.07517 0.08426 -0.10573 0.1169 -0.12448 0.13033 C -0.13524 0.1382 -0.16059 0.15255 -0.17101 0.1676 C -0.17361 0.1713 -0.17951 0.18218 -0.18264 0.18773 C -0.1849 0.1919 -0.19184 0.19699 -0.19184 0.19722 C -0.19514 0.20417 -0.19896 0.21273 -0.20347 0.21875 C -0.20608 0.22222 -0.2092 0.22408 -0.21163 0.22801 C -0.21493 0.23334 -0.21458 0.2382 -0.21979 0.24028 C -0.22257 0.24607 -0.22483 0.25047 -0.22917 0.2544 C -0.23333 0.26273 -0.23941 0.26852 -0.24653 0.2713 C -0.24809 0.27269 -0.25156 0.27755 -0.25347 0.27755 " pathEditMode="relative" rAng="0" ptsTypes="AAAAAAAAAAAAA">
                                      <p:cBhvr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74" y="13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3" grpId="0" animBg="1"/>
      <p:bldP spid="15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71" grpId="0" animBg="1"/>
      <p:bldP spid="72" grpId="0" animBg="1"/>
      <p:bldP spid="73" grpId="0" animBg="1"/>
      <p:bldP spid="74" grpId="0" animBg="1"/>
      <p:bldP spid="80" grpId="0" animBg="1"/>
      <p:bldP spid="81" grpId="0" animBg="1"/>
      <p:bldP spid="82" grpId="0" animBg="1"/>
      <p:bldP spid="4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61577-2FBE-4A24-B5D5-5A2B9732C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Randomizing model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7002CE-04FC-47AE-95C9-80A68B6648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GB" dirty="0"/>
                  <a:t>Given a data subset      , the </a:t>
                </a:r>
                <a:r>
                  <a:rPr lang="en-GB" i="1" dirty="0"/>
                  <a:t>t</a:t>
                </a:r>
                <a:r>
                  <a:rPr lang="en-GB" dirty="0"/>
                  <a:t>-</a:t>
                </a:r>
                <a:r>
                  <a:rPr lang="en-GB" dirty="0" err="1"/>
                  <a:t>th</a:t>
                </a:r>
                <a:r>
                  <a:rPr lang="en-GB" i="1" dirty="0"/>
                  <a:t> </a:t>
                </a:r>
                <a:r>
                  <a:rPr lang="en-GB" dirty="0"/>
                  <a:t>model is learnt.  </a:t>
                </a:r>
              </a:p>
              <a:p>
                <a:pPr lvl="1"/>
                <a:r>
                  <a:rPr lang="en-GB" dirty="0"/>
                  <a:t>We may express the model learning as an optimisation problem: </a:t>
                </a:r>
              </a:p>
              <a:p>
                <a:pPr marL="457198" lvl="1" indent="0">
                  <a:buNone/>
                </a:pPr>
                <a:endParaRPr lang="en-GB" dirty="0"/>
              </a:p>
              <a:p>
                <a:pPr marL="45719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lim>
                          </m:limLow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  <a:p>
                <a:pPr marL="457198" lvl="1" indent="0">
                  <a:buNone/>
                </a:pPr>
                <a:endParaRPr lang="en-GB" dirty="0"/>
              </a:p>
              <a:p>
                <a:pPr marL="457198" lvl="1" indent="0">
                  <a:buNone/>
                </a:pPr>
                <a:r>
                  <a:rPr lang="en-GB" dirty="0"/>
                  <a:t>where the full set of all possible parameters (or their values) is denoted by </a:t>
                </a:r>
                <a:r>
                  <a:rPr lang="en-GB" dirty="0">
                    <a:latin typeface="Viner Hand ITC" panose="03070502030502020203" pitchFamily="66" charset="0"/>
                  </a:rPr>
                  <a:t>T</a:t>
                </a:r>
                <a:r>
                  <a:rPr lang="en-GB" dirty="0"/>
                  <a:t>.</a:t>
                </a:r>
              </a:p>
              <a:p>
                <a:pPr lvl="1"/>
                <a:r>
                  <a:rPr lang="en-GB" dirty="0"/>
                  <a:t>A small </a:t>
                </a:r>
                <a:r>
                  <a:rPr lang="en-GB" dirty="0">
                    <a:solidFill>
                      <a:srgbClr val="C00000"/>
                    </a:solidFill>
                  </a:rPr>
                  <a:t>random subset </a:t>
                </a:r>
                <a:r>
                  <a:rPr lang="en-GB" dirty="0">
                    <a:latin typeface="Viner Hand ITC" panose="03070502030502020203" pitchFamily="66" charset="0"/>
                  </a:rPr>
                  <a:t>T</a:t>
                </a:r>
                <a:r>
                  <a:rPr lang="en-US" i="1" baseline="-25000" dirty="0"/>
                  <a:t>t</a:t>
                </a:r>
                <a:r>
                  <a:rPr lang="en-GB" i="1" dirty="0"/>
                  <a:t> ⊂ </a:t>
                </a:r>
                <a:r>
                  <a:rPr lang="en-GB" dirty="0">
                    <a:latin typeface="Viner Hand ITC" panose="03070502030502020203" pitchFamily="66" charset="0"/>
                  </a:rPr>
                  <a:t>T</a:t>
                </a:r>
                <a:r>
                  <a:rPr lang="en-GB" i="1" dirty="0"/>
                  <a:t> </a:t>
                </a:r>
                <a:r>
                  <a:rPr lang="en-GB" dirty="0"/>
                  <a:t>of parameters is considered.</a:t>
                </a:r>
              </a:p>
              <a:p>
                <a:pPr lvl="1"/>
                <a:r>
                  <a:rPr lang="en-GB" dirty="0"/>
                  <a:t>The randomness parameter </a:t>
                </a:r>
                <a:r>
                  <a:rPr lang="el-GR" i="1" dirty="0"/>
                  <a:t>ρ </a:t>
                </a:r>
                <a:r>
                  <a:rPr lang="el-GR" dirty="0"/>
                  <a:t>= </a:t>
                </a:r>
                <a:r>
                  <a:rPr lang="en-GB" dirty="0"/>
                  <a:t>|</a:t>
                </a:r>
                <a:r>
                  <a:rPr lang="en-GB" dirty="0">
                    <a:latin typeface="Viner Hand ITC" panose="03070502030502020203" pitchFamily="66" charset="0"/>
                  </a:rPr>
                  <a:t>T</a:t>
                </a:r>
                <a:r>
                  <a:rPr lang="en-US" i="1" baseline="-25000" dirty="0"/>
                  <a:t>t</a:t>
                </a:r>
                <a:r>
                  <a:rPr lang="en-GB" i="1" dirty="0"/>
                  <a:t> |.</a:t>
                </a:r>
              </a:p>
              <a:p>
                <a:pPr lvl="1"/>
                <a:r>
                  <a:rPr lang="en-GB" dirty="0"/>
                  <a:t>Thus under the randomness training a model is achieved by optimizing</a:t>
                </a:r>
              </a:p>
              <a:p>
                <a:pPr lvl="1"/>
                <a:endParaRPr lang="en-GB" dirty="0"/>
              </a:p>
              <a:p>
                <a:pPr marL="45719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arg</m:t>
                          </m:r>
                          <m:r>
                            <a:rPr lang="en-GB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li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lim>
                      </m:limLow>
                    </m:oMath>
                  </m:oMathPara>
                </a14:m>
                <a:endParaRPr lang="en-GB" dirty="0"/>
              </a:p>
              <a:p>
                <a:pPr marL="457198" lvl="1" indent="0">
                  <a:buNone/>
                </a:pPr>
                <a:endParaRPr lang="en-GB" dirty="0"/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7002CE-04FC-47AE-95C9-80A68B6648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7032D-8AF2-450E-9919-F1DA299DE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F0F18D-969E-441D-B676-98F808EC9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040" y="1295400"/>
            <a:ext cx="359768" cy="29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253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Randomizing model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/>
              <a:t>The randomness parameter </a:t>
            </a:r>
            <a:r>
              <a:rPr lang="el-GR" i="1" dirty="0"/>
              <a:t>ρ </a:t>
            </a:r>
            <a:r>
              <a:rPr lang="el-GR" dirty="0"/>
              <a:t>= </a:t>
            </a:r>
            <a:r>
              <a:rPr lang="en-GB" dirty="0"/>
              <a:t>|</a:t>
            </a:r>
            <a:r>
              <a:rPr lang="en-GB" dirty="0">
                <a:latin typeface="Viner Hand ITC" panose="03070502030502020203" pitchFamily="66" charset="0"/>
              </a:rPr>
              <a:t>T</a:t>
            </a:r>
            <a:r>
              <a:rPr lang="en-US" sz="1801" i="1" baseline="-25000" dirty="0"/>
              <a:t>t</a:t>
            </a:r>
            <a:r>
              <a:rPr lang="en-GB" i="1" dirty="0"/>
              <a:t> |</a:t>
            </a:r>
            <a:r>
              <a:rPr lang="en-GB" dirty="0"/>
              <a:t> controls not only the amount of randomness within each model but also the amount of correlation between different models in the ensemble. </a:t>
            </a:r>
          </a:p>
          <a:p>
            <a:pPr lvl="1"/>
            <a:r>
              <a:rPr lang="en-GB" dirty="0"/>
              <a:t>As illustrated, when </a:t>
            </a:r>
            <a:r>
              <a:rPr lang="en-GB" i="1" dirty="0"/>
              <a:t>ρ </a:t>
            </a:r>
            <a:r>
              <a:rPr lang="en-GB" dirty="0"/>
              <a:t>= </a:t>
            </a:r>
            <a:r>
              <a:rPr lang="en-GB" i="1" dirty="0"/>
              <a:t>|</a:t>
            </a:r>
            <a:r>
              <a:rPr lang="en-GB" dirty="0">
                <a:latin typeface="Viner Hand ITC" panose="03070502030502020203" pitchFamily="66" charset="0"/>
              </a:rPr>
              <a:t> T</a:t>
            </a:r>
            <a:r>
              <a:rPr lang="en-GB" i="1" dirty="0"/>
              <a:t> | </a:t>
            </a:r>
            <a:r>
              <a:rPr lang="en-GB" dirty="0"/>
              <a:t>all the models will be identical (if no bagging) and as </a:t>
            </a:r>
            <a:r>
              <a:rPr lang="en-GB" i="1" dirty="0"/>
              <a:t>ρ </a:t>
            </a:r>
            <a:r>
              <a:rPr lang="en-GB" dirty="0"/>
              <a:t>decreases the models become more decorrelated.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69103" y="4614603"/>
            <a:ext cx="43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GB" sz="1400" kern="1200" dirty="0">
                <a:latin typeface="Arial" panose="020B0604020202020204" pitchFamily="34" charset="0"/>
                <a:cs typeface="Arial" panose="020B0604020202020204" pitchFamily="34" charset="0"/>
              </a:rPr>
              <a:t>=1</a:t>
            </a:r>
            <a:endParaRPr lang="en-GB" sz="1400" kern="1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193269" y="467620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GB" sz="3200" kern="12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185632" y="4595085"/>
            <a:ext cx="43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t=2</a:t>
            </a:r>
            <a:endParaRPr lang="en-GB" sz="1400" kern="1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608363" y="4572546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t=T</a:t>
            </a:r>
            <a:endParaRPr lang="en-GB" sz="1400" kern="1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302611" y="3950732"/>
            <a:ext cx="771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ρ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= 1 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328285" y="5770489"/>
            <a:ext cx="2219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High randomness, low model correlation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982589" y="3981041"/>
            <a:ext cx="1087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ρ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GB" dirty="0"/>
              <a:t>|</a:t>
            </a:r>
            <a:r>
              <a:rPr lang="en-GB" dirty="0">
                <a:latin typeface="Viner Hand ITC" panose="03070502030502020203" pitchFamily="66" charset="0"/>
              </a:rPr>
              <a:t> T</a:t>
            </a:r>
            <a:r>
              <a:rPr lang="en-GB" dirty="0"/>
              <a:t> | 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57112" y="5770489"/>
            <a:ext cx="2219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Low randomness, high model correlation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37783" y="4617713"/>
            <a:ext cx="43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GB" sz="1400" kern="1200" dirty="0">
                <a:latin typeface="Arial" panose="020B0604020202020204" pitchFamily="34" charset="0"/>
                <a:cs typeface="Arial" panose="020B0604020202020204" pitchFamily="34" charset="0"/>
              </a:rPr>
              <a:t>=1</a:t>
            </a:r>
            <a:endParaRPr lang="en-GB" sz="1400" kern="1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801383" y="4614877"/>
            <a:ext cx="43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GB" sz="1400" kern="1200" dirty="0">
                <a:latin typeface="Arial" panose="020B0604020202020204" pitchFamily="34" charset="0"/>
                <a:cs typeface="Arial" panose="020B0604020202020204" pitchFamily="34" charset="0"/>
              </a:rPr>
              <a:t>=2</a:t>
            </a:r>
            <a:endParaRPr lang="en-GB" sz="1400" kern="1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096783" y="4616562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GB" sz="1400" kern="1200" dirty="0">
                <a:latin typeface="Arial" panose="020B0604020202020204" pitchFamily="34" charset="0"/>
                <a:cs typeface="Arial" panose="020B0604020202020204" pitchFamily="34" charset="0"/>
              </a:rPr>
              <a:t>=T</a:t>
            </a:r>
            <a:endParaRPr lang="en-GB" sz="1400" kern="1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614183" y="4794534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GB" sz="3200" kern="12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709183" y="3505200"/>
            <a:ext cx="1723612" cy="36933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effect of </a:t>
            </a:r>
          </a:p>
        </p:txBody>
      </p:sp>
      <p:pic>
        <p:nvPicPr>
          <p:cNvPr id="137" name="Picture 13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983" y="3619180"/>
            <a:ext cx="120015" cy="165735"/>
          </a:xfrm>
          <a:prstGeom prst="rect">
            <a:avLst/>
          </a:prstGeom>
        </p:spPr>
      </p:pic>
      <p:sp>
        <p:nvSpPr>
          <p:cNvPr id="134" name="Rounded Rectangle 133"/>
          <p:cNvSpPr/>
          <p:nvPr/>
        </p:nvSpPr>
        <p:spPr>
          <a:xfrm>
            <a:off x="609600" y="4972132"/>
            <a:ext cx="967860" cy="66081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Rounded Rectangle 134"/>
          <p:cNvSpPr/>
          <p:nvPr/>
        </p:nvSpPr>
        <p:spPr>
          <a:xfrm>
            <a:off x="1673053" y="4972132"/>
            <a:ext cx="967860" cy="66081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ounded Rectangle 137"/>
          <p:cNvSpPr/>
          <p:nvPr/>
        </p:nvSpPr>
        <p:spPr>
          <a:xfrm>
            <a:off x="3175187" y="4972132"/>
            <a:ext cx="967860" cy="66081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Rounded Rectangle 138"/>
          <p:cNvSpPr/>
          <p:nvPr/>
        </p:nvSpPr>
        <p:spPr>
          <a:xfrm>
            <a:off x="4911068" y="4947094"/>
            <a:ext cx="967860" cy="6608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Rounded Rectangle 139"/>
          <p:cNvSpPr/>
          <p:nvPr/>
        </p:nvSpPr>
        <p:spPr>
          <a:xfrm>
            <a:off x="6060359" y="4944604"/>
            <a:ext cx="967860" cy="66081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Rounded Rectangle 140"/>
          <p:cNvSpPr/>
          <p:nvPr/>
        </p:nvSpPr>
        <p:spPr>
          <a:xfrm>
            <a:off x="7768836" y="4944603"/>
            <a:ext cx="967860" cy="66081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2357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definecolor{accolor}{rgb}{0.1,0.15,0.35}&#10;&#10;\begin{document}&#10;&#10;\textcolor{accolor}{&#10;\[&#10;{\cal S}_0&#10;\]&#10;}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definecolor{accolor}{rgb}{0.1,0.15,0.35}&#10;&#10;\begin{document}&#10;&#10;\textcolor{accolor}{&#10;\[&#10;\rho&#10;\]&#10;}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definecolor{accolor}{rgb}{0.1,0.15,0.35}&#10;&#10;\begin{document}&#10;&#10;\textcolor{accolor}{&#10;\[&#10;y&#10;\]&#10;}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definecolor{accolor}{rgb}{0.1,0.15,0.35}&#10;&#10;\begin{document}&#10;&#10;\textcolor{accolor}{&#10;\[&#10;y&#10;\]&#10;}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definecolor{accolor}{rgb}{0.1,0.15,0.35}&#10;&#10;\begin{document}&#10;&#10;\textcolor{accolor}{&#10;\[&#10;y&#10;\]&#10;}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definecolor{accolor}{rgb}{0.1,0.15,0.35}&#10;&#10;\begin{document}&#10;&#10;\textcolor{accolor}{&#10;\[&#10;{\cal S}^t_0 \subset {\cal S}_0&#10;\]&#10;}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definecolor{accolor}{rgb}{0.1,0.15,0.35}&#10;&#10;\begin{document}&#10;&#10;\textcolor{accolor}{&#10;\[&#10;{\cal S}^1_0&#10;\]&#10;}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definecolor{accolor}{rgb}{0.1,0.15,0.35}&#10;&#10;\begin{document}&#10;&#10;\textcolor{accolor}{&#10;\[&#10;{\cal S}^2_0&#10;\]&#10;}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definecolor{accolor}{rgb}{0.1,0.15,0.35}&#10;&#10;\begin{document}&#10;&#10;\textcolor{accolor}{&#10;\[&#10;{\cal S}_0&#10;\]&#10;}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definecolor{accolor}{rgb}{0.1,0.15,0.35}&#10;&#10;\begin{document}&#10;&#10;\textcolor{accolor}{&#10;\[&#10;{\cal S}_0&#10;\]&#10;}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definecolor{accolor}{rgb}{0.1,0.15,0.35}&#10;&#10;\begin{document}&#10;&#10;\textcolor{accolor}{&#10;\[&#10;{\cal S}_0&#10;\]&#10;}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definecolor{accolor}{rgb}{0.1,0.15,0.35}&#10;&#10;\begin{document}&#10;&#10;\textcolor{accolor}{&#10;\[&#10;{\cal S}^1_0&#10;\]&#10;}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definecolor{accolor}{rgb}{0.1,0.15,0.35}&#10;&#10;\begin{document}&#10;&#10;\textcolor{accolor}{&#10;\[&#10;{\cal S}^2_0&#10;\]&#10;}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42234</TotalTime>
  <Words>1418</Words>
  <Application>Microsoft Office PowerPoint</Application>
  <PresentationFormat>On-screen Show (4:3)</PresentationFormat>
  <Paragraphs>296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 Math</vt:lpstr>
      <vt:lpstr>Segoe UI Light</vt:lpstr>
      <vt:lpstr>Viner Hand ITC</vt:lpstr>
      <vt:lpstr>Office Theme</vt:lpstr>
      <vt:lpstr>PowerPoint Presentation</vt:lpstr>
      <vt:lpstr>PowerPoint Presentation</vt:lpstr>
      <vt:lpstr>PowerPoint Presentation</vt:lpstr>
      <vt:lpstr>Overfitting</vt:lpstr>
      <vt:lpstr>Ensemble of models</vt:lpstr>
      <vt:lpstr>Randomness model</vt:lpstr>
      <vt:lpstr>Bagging (Bootstrap AGGregatING) - randomizing the training set</vt:lpstr>
      <vt:lpstr>Randomizing model parameters</vt:lpstr>
      <vt:lpstr>Randomizing model parameters</vt:lpstr>
      <vt:lpstr>Model correlation vs strength</vt:lpstr>
      <vt:lpstr>Committee machine</vt:lpstr>
      <vt:lpstr>Committee machine</vt:lpstr>
      <vt:lpstr>Committee machine</vt:lpstr>
      <vt:lpstr>Prediction models and testing</vt:lpstr>
      <vt:lpstr>Ensemble of models: evaluation</vt:lpstr>
      <vt:lpstr>Prediction models and testing</vt:lpstr>
      <vt:lpstr>Prediction models and testing</vt:lpstr>
      <vt:lpstr>Prediction models and testing</vt:lpstr>
      <vt:lpstr>Prediction models and testing</vt:lpstr>
      <vt:lpstr>In our case, each single model can be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  Face Recognition   CCA   LDA   Kernel PCA, ICA   MDS/LLE/ISOMAP/SOM</dc:title>
  <dc:creator>T-K</dc:creator>
  <cp:lastModifiedBy>Tae-Kyun Kim</cp:lastModifiedBy>
  <cp:revision>2481</cp:revision>
  <dcterms:created xsi:type="dcterms:W3CDTF">2006-08-16T00:00:00Z</dcterms:created>
  <dcterms:modified xsi:type="dcterms:W3CDTF">2019-10-28T10:31:05Z</dcterms:modified>
</cp:coreProperties>
</file>