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543" r:id="rId3"/>
    <p:sldId id="549" r:id="rId4"/>
    <p:sldId id="545" r:id="rId5"/>
    <p:sldId id="548" r:id="rId6"/>
    <p:sldId id="546" r:id="rId7"/>
    <p:sldId id="547" r:id="rId8"/>
  </p:sldIdLst>
  <p:sldSz cx="9144000" cy="6858000" type="screen4x3"/>
  <p:notesSz cx="6858000" cy="9144000"/>
  <p:defaultTextStyle>
    <a:defPPr>
      <a:defRPr lang="en-US"/>
    </a:defPPr>
    <a:lvl1pPr marL="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1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9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96000" autoAdjust="0"/>
  </p:normalViewPr>
  <p:slideViewPr>
    <p:cSldViewPr>
      <p:cViewPr varScale="1">
        <p:scale>
          <a:sx n="82" d="100"/>
          <a:sy n="82" d="100"/>
        </p:scale>
        <p:origin x="145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6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30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82AE8-139E-4AEA-88C7-AF96004D35C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F8D6B-E591-46EC-9E13-40795B847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965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28C2F-F7D9-4581-8D7A-570EDC2AE0F3}" type="datetimeFigureOut">
              <a:rPr lang="en-GB" smtClean="0"/>
              <a:pPr/>
              <a:t>28/10/2019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6CF66-E571-42F4-8FE2-4F782FBD66F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61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42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590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736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884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031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179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0A091-A87D-46FA-AA3D-87270E87676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50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6CF66-E571-42F4-8FE2-4F782FBD66FA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88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m6Mnov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1905002"/>
            <a:ext cx="7772401" cy="1817132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3" y="4038600"/>
            <a:ext cx="6400801" cy="1371600"/>
          </a:xfrm>
        </p:spPr>
        <p:txBody>
          <a:bodyPr>
            <a:normAutofit/>
          </a:bodyPr>
          <a:lstStyle>
            <a:lvl1pPr marL="0" indent="0" algn="ctr">
              <a:buNone/>
              <a:defRPr sz="240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9001" y="6477006"/>
            <a:ext cx="21336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5971339" y="0"/>
            <a:ext cx="3172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800" cap="all" dirty="0">
                <a:latin typeface="Arial" panose="020B0604020202020204" pitchFamily="34" charset="0"/>
                <a:cs typeface="Arial" panose="020B0604020202020204" pitchFamily="34" charset="0"/>
              </a:rPr>
              <a:t>EE468/EE9SO29/EE9CS729</a:t>
            </a:r>
            <a:endParaRPr lang="en-GB" sz="1800" b="1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icl_logo_large_cr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2"/>
            <a:ext cx="2417680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6128-84DC-4975-B26E-9EDA0A76C890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7464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C92-A50E-48DE-8BF3-EE818C6533F8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l_logo_large_cr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2"/>
            <a:ext cx="241768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58762"/>
            <a:ext cx="8839200" cy="884238"/>
          </a:xfrm>
        </p:spPr>
        <p:txBody>
          <a:bodyPr>
            <a:normAutofit/>
          </a:bodyPr>
          <a:lstStyle>
            <a:lvl1pPr>
              <a:defRPr sz="280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219206"/>
            <a:ext cx="8686800" cy="5273675"/>
          </a:xfrm>
        </p:spPr>
        <p:txBody>
          <a:bodyPr>
            <a:normAutofit/>
          </a:bodyPr>
          <a:lstStyle>
            <a:lvl1pPr marL="0" indent="0">
              <a:buNone/>
              <a:defRPr sz="1999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9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2" y="6492881"/>
            <a:ext cx="21336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5894396" y="0"/>
            <a:ext cx="3249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800" cap="all" dirty="0">
                <a:latin typeface="Arial" panose="020B0604020202020204" pitchFamily="34" charset="0"/>
                <a:cs typeface="Arial" panose="020B0604020202020204" pitchFamily="34" charset="0"/>
              </a:rPr>
              <a:t>EE468/EE9SO29/EE9CS729</a:t>
            </a:r>
            <a:endParaRPr lang="en-GB" sz="1800" b="1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100E0-6DDE-4E6D-89FD-2B3358C5A698}"/>
              </a:ext>
            </a:extLst>
          </p:cNvPr>
          <p:cNvSpPr txBox="1"/>
          <p:nvPr userDrawn="1"/>
        </p:nvSpPr>
        <p:spPr>
          <a:xfrm>
            <a:off x="6096000" y="64770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https://goo.gl/m6Mnov </a:t>
            </a:r>
            <a:r>
              <a:rPr lang="en-GB" sz="1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questions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6"/>
            <a:ext cx="7772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9"/>
            <a:ext cx="7772401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15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3564-D817-4936-8439-3AC34A2731F2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4" y="1600207"/>
            <a:ext cx="4038599" cy="4525963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4" y="1600207"/>
            <a:ext cx="4038599" cy="4525963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484-52E1-49FB-BFC6-DE98103422E7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5"/>
            <a:ext cx="4040188" cy="63976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1999" b="1"/>
            </a:lvl2pPr>
            <a:lvl3pPr marL="914397" indent="0">
              <a:buNone/>
              <a:defRPr sz="1800" b="1"/>
            </a:lvl3pPr>
            <a:lvl4pPr marL="1371595" indent="0">
              <a:buNone/>
              <a:defRPr sz="1599" b="1"/>
            </a:lvl4pPr>
            <a:lvl5pPr marL="1828792" indent="0">
              <a:buNone/>
              <a:defRPr sz="1599" b="1"/>
            </a:lvl5pPr>
            <a:lvl6pPr marL="2285990" indent="0">
              <a:buNone/>
              <a:defRPr sz="1599" b="1"/>
            </a:lvl6pPr>
            <a:lvl7pPr marL="2743189" indent="0">
              <a:buNone/>
              <a:defRPr sz="1599" b="1"/>
            </a:lvl7pPr>
            <a:lvl8pPr marL="3200387" indent="0">
              <a:buNone/>
              <a:defRPr sz="1599" b="1"/>
            </a:lvl8pPr>
            <a:lvl9pPr marL="365758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7"/>
            <a:ext cx="4040188" cy="3951288"/>
          </a:xfrm>
        </p:spPr>
        <p:txBody>
          <a:bodyPr/>
          <a:lstStyle>
            <a:lvl1pPr>
              <a:defRPr sz="2401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5"/>
            <a:ext cx="4041775" cy="63976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1999" b="1"/>
            </a:lvl2pPr>
            <a:lvl3pPr marL="914397" indent="0">
              <a:buNone/>
              <a:defRPr sz="1800" b="1"/>
            </a:lvl3pPr>
            <a:lvl4pPr marL="1371595" indent="0">
              <a:buNone/>
              <a:defRPr sz="1599" b="1"/>
            </a:lvl4pPr>
            <a:lvl5pPr marL="1828792" indent="0">
              <a:buNone/>
              <a:defRPr sz="1599" b="1"/>
            </a:lvl5pPr>
            <a:lvl6pPr marL="2285990" indent="0">
              <a:buNone/>
              <a:defRPr sz="1599" b="1"/>
            </a:lvl6pPr>
            <a:lvl7pPr marL="2743189" indent="0">
              <a:buNone/>
              <a:defRPr sz="1599" b="1"/>
            </a:lvl7pPr>
            <a:lvl8pPr marL="3200387" indent="0">
              <a:buNone/>
              <a:defRPr sz="1599" b="1"/>
            </a:lvl8pPr>
            <a:lvl9pPr marL="365758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7"/>
            <a:ext cx="4041775" cy="3951288"/>
          </a:xfrm>
        </p:spPr>
        <p:txBody>
          <a:bodyPr/>
          <a:lstStyle>
            <a:lvl1pPr>
              <a:defRPr sz="2401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8C21-4769-447C-A589-594451640D05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D280-EE50-4D6A-AF37-51CED0C529FF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D23-9074-4A6C-BA1C-63F80BEE6B81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2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1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9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7" indent="0">
              <a:buNone/>
              <a:defRPr sz="1000"/>
            </a:lvl3pPr>
            <a:lvl4pPr marL="1371595" indent="0">
              <a:buNone/>
              <a:defRPr sz="900"/>
            </a:lvl4pPr>
            <a:lvl5pPr marL="1828792" indent="0">
              <a:buNone/>
              <a:defRPr sz="900"/>
            </a:lvl5pPr>
            <a:lvl6pPr marL="2285990" indent="0">
              <a:buNone/>
              <a:defRPr sz="900"/>
            </a:lvl6pPr>
            <a:lvl7pPr marL="2743189" indent="0">
              <a:buNone/>
              <a:defRPr sz="900"/>
            </a:lvl7pPr>
            <a:lvl8pPr marL="3200387" indent="0">
              <a:buNone/>
              <a:defRPr sz="900"/>
            </a:lvl8pPr>
            <a:lvl9pPr marL="36575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58E3-1C5D-4C97-9EBF-B795A4614E14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1" y="4800602"/>
            <a:ext cx="54864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1" y="612777"/>
            <a:ext cx="5486400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198" indent="0">
              <a:buNone/>
              <a:defRPr sz="2801"/>
            </a:lvl2pPr>
            <a:lvl3pPr marL="914397" indent="0">
              <a:buNone/>
              <a:defRPr sz="2401"/>
            </a:lvl3pPr>
            <a:lvl4pPr marL="1371595" indent="0">
              <a:buNone/>
              <a:defRPr sz="1999"/>
            </a:lvl4pPr>
            <a:lvl5pPr marL="1828792" indent="0">
              <a:buNone/>
              <a:defRPr sz="1999"/>
            </a:lvl5pPr>
            <a:lvl6pPr marL="2285990" indent="0">
              <a:buNone/>
              <a:defRPr sz="1999"/>
            </a:lvl6pPr>
            <a:lvl7pPr marL="2743189" indent="0">
              <a:buNone/>
              <a:defRPr sz="1999"/>
            </a:lvl7pPr>
            <a:lvl8pPr marL="3200387" indent="0">
              <a:buNone/>
              <a:defRPr sz="1999"/>
            </a:lvl8pPr>
            <a:lvl9pPr marL="3657586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1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7" indent="0">
              <a:buNone/>
              <a:defRPr sz="1000"/>
            </a:lvl3pPr>
            <a:lvl4pPr marL="1371595" indent="0">
              <a:buNone/>
              <a:defRPr sz="900"/>
            </a:lvl4pPr>
            <a:lvl5pPr marL="1828792" indent="0">
              <a:buNone/>
              <a:defRPr sz="900"/>
            </a:lvl5pPr>
            <a:lvl6pPr marL="2285990" indent="0">
              <a:buNone/>
              <a:defRPr sz="900"/>
            </a:lvl6pPr>
            <a:lvl7pPr marL="2743189" indent="0">
              <a:buNone/>
              <a:defRPr sz="900"/>
            </a:lvl7pPr>
            <a:lvl8pPr marL="3200387" indent="0">
              <a:buNone/>
              <a:defRPr sz="900"/>
            </a:lvl8pPr>
            <a:lvl9pPr marL="36575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44A9-52F7-4941-9ED0-8746DFFAFAAA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600207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3387-DB8F-42CC-8E70-D1A887F73C41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9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9" indent="-342899" algn="l" defTabSz="914397" rtl="0" eaLnBrk="1" latinLnBrk="0" hangingPunct="1">
        <a:spcBef>
          <a:spcPct val="20000"/>
        </a:spcBef>
        <a:buFont typeface="Arial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48" indent="-285750" algn="l" defTabSz="914397" rtl="0" eaLnBrk="1" latinLnBrk="0" hangingPunct="1">
        <a:spcBef>
          <a:spcPct val="20000"/>
        </a:spcBef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7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5" indent="-228600" algn="l" defTabSz="914397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1" indent="-228600" algn="l" defTabSz="914397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9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8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6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6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7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5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2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0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9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7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6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1600200"/>
            <a:ext cx="8229600" cy="1817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9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GB" sz="2800">
                <a:solidFill>
                  <a:srgbClr val="C00000"/>
                </a:solidFill>
              </a:rPr>
              <a:t>Random </a:t>
            </a:r>
            <a:r>
              <a:rPr lang="en-GB" sz="2800" dirty="0">
                <a:solidFill>
                  <a:srgbClr val="C00000"/>
                </a:solidFill>
              </a:rPr>
              <a:t>Sampling LDA for Face Recognition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3" y="4267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24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98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28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97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24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95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92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90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89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87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86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Tae-Kyun Kim</a:t>
            </a:r>
          </a:p>
          <a:p>
            <a:r>
              <a:rPr lang="en-GB" sz="2400" dirty="0"/>
              <a:t>Senior Lecturer</a:t>
            </a:r>
            <a:endParaRPr lang="en-GB" dirty="0"/>
          </a:p>
          <a:p>
            <a:r>
              <a:rPr lang="en-GB" sz="2400" dirty="0"/>
              <a:t>https://labicvl.github.io/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FAFD69-2B4E-46E3-AF4D-61BB5FBA88E1}"/>
              </a:ext>
            </a:extLst>
          </p:cNvPr>
          <p:cNvSpPr/>
          <p:nvPr/>
        </p:nvSpPr>
        <p:spPr>
          <a:xfrm>
            <a:off x="204786" y="626204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X. Wang and X. Tang, Random Sampling for Subspace Face Recognition, IJCV, 70(1), 91–104, 2006</a:t>
            </a: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30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26">
            <a:extLst>
              <a:ext uri="{FF2B5EF4-FFF2-40B4-BE49-F238E27FC236}">
                <a16:creationId xmlns:a16="http://schemas.microsoft.com/office/drawing/2014/main" id="{3BE084FD-222D-480E-9558-F8D28420ACB3}"/>
              </a:ext>
            </a:extLst>
          </p:cNvPr>
          <p:cNvSpPr/>
          <p:nvPr/>
        </p:nvSpPr>
        <p:spPr>
          <a:xfrm>
            <a:off x="2692966" y="1537378"/>
            <a:ext cx="1207447" cy="307037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base model for ensemble learning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683664" y="5062582"/>
                <a:ext cx="1349263" cy="532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When</a:t>
                </a: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not attainable</a:t>
                </a: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664" y="5062582"/>
                <a:ext cx="1349263" cy="532646"/>
              </a:xfrm>
              <a:prstGeom prst="rect">
                <a:avLst/>
              </a:prstGeom>
              <a:blipFill>
                <a:blip r:embed="rId2"/>
                <a:stretch>
                  <a:fillRect l="-1351" b="-11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4543483" y="5011117"/>
            <a:ext cx="14499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SVM is a global optimiser?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856170" y="4985962"/>
            <a:ext cx="14590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PCA helps the computational complexity of SVM, but accuracy?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000684" y="1417921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844512" y="1137421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3575" y="4694633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990582" y="4537713"/>
            <a:ext cx="0" cy="240419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ounded Rectangle 10"/>
          <p:cNvSpPr/>
          <p:nvPr/>
        </p:nvSpPr>
        <p:spPr>
          <a:xfrm>
            <a:off x="533398" y="1739709"/>
            <a:ext cx="958562" cy="27273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86825" y="1993512"/>
            <a:ext cx="852189" cy="912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6825" y="3262528"/>
            <a:ext cx="852189" cy="9429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990582" y="2905704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132706" y="1428604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976534" y="1148104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5597" y="4705316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2122604" y="4548396"/>
            <a:ext cx="0" cy="240419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ounded Rectangle 18"/>
          <p:cNvSpPr/>
          <p:nvPr/>
        </p:nvSpPr>
        <p:spPr>
          <a:xfrm>
            <a:off x="1665419" y="1750391"/>
            <a:ext cx="958562" cy="27273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718846" y="2004194"/>
            <a:ext cx="852189" cy="912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18846" y="3273211"/>
            <a:ext cx="852189" cy="9429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2122604" y="2916387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3267341" y="1417921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111169" y="1137421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10232" y="4694633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3257239" y="4537713"/>
            <a:ext cx="0" cy="240419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ounded Rectangle 26"/>
          <p:cNvSpPr/>
          <p:nvPr/>
        </p:nvSpPr>
        <p:spPr>
          <a:xfrm>
            <a:off x="2800054" y="1739709"/>
            <a:ext cx="958562" cy="27273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2853481" y="2628020"/>
            <a:ext cx="852189" cy="4578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853481" y="3389430"/>
            <a:ext cx="852189" cy="8160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3267341" y="3085832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2868425" y="1993512"/>
            <a:ext cx="852189" cy="4578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253770" y="2451324"/>
            <a:ext cx="0" cy="17669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5364894" y="1392925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208721" y="1089810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07784" y="4669637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5354791" y="4512717"/>
            <a:ext cx="0" cy="240419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ounded Rectangle 39"/>
          <p:cNvSpPr/>
          <p:nvPr/>
        </p:nvSpPr>
        <p:spPr>
          <a:xfrm>
            <a:off x="4897607" y="1714712"/>
            <a:ext cx="958562" cy="27273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951034" y="1924951"/>
            <a:ext cx="852189" cy="22555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6517931" y="1392925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6361759" y="1089810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60822" y="4669637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>
            <a:off x="6507829" y="4512717"/>
            <a:ext cx="0" cy="240419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ounded Rectangle 47"/>
          <p:cNvSpPr/>
          <p:nvPr/>
        </p:nvSpPr>
        <p:spPr>
          <a:xfrm>
            <a:off x="6050645" y="1714712"/>
            <a:ext cx="958562" cy="27273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6104071" y="1968515"/>
            <a:ext cx="852189" cy="912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04071" y="3237532"/>
            <a:ext cx="852189" cy="9429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6507829" y="2880708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7662124" y="1369915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7505952" y="1066800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05015" y="4646627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652022" y="4489707"/>
            <a:ext cx="0" cy="240419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ounded Rectangle 57"/>
          <p:cNvSpPr/>
          <p:nvPr/>
        </p:nvSpPr>
        <p:spPr>
          <a:xfrm>
            <a:off x="7194838" y="1691702"/>
            <a:ext cx="958562" cy="27273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7248265" y="1945506"/>
            <a:ext cx="852189" cy="912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LDA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248265" y="3214522"/>
            <a:ext cx="852189" cy="9429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7652022" y="2857698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7306119" y="5009095"/>
            <a:ext cx="16854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Two discriminative parts in a sequence?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370977" y="5016401"/>
            <a:ext cx="13492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More discriminative than PCA</a:t>
            </a:r>
          </a:p>
        </p:txBody>
      </p:sp>
    </p:spTree>
    <p:extLst>
      <p:ext uri="{BB962C8B-B14F-4D97-AF65-F5344CB8AC3E}">
        <p14:creationId xmlns:p14="http://schemas.microsoft.com/office/powerpoint/2010/main" val="375606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B209-13E6-47C9-86CA-6BFE1D0E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sampling on training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1BCD6E-079F-48C4-839B-9D7AF88587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 lang="en-GB" sz="1900" dirty="0"/>
                  <a:t>In bagging, random bootstrap replicates are generated by sampling the training set, so each replicate has a smaller number of (unique) training samples. </a:t>
                </a:r>
              </a:p>
              <a:p>
                <a:pPr lvl="1"/>
                <a:r>
                  <a:rPr lang="en-GB" sz="1900" dirty="0"/>
                  <a:t>We ﬁrst project the high dimensional image data to the N−1 dimension PCA subspace. For N training samples, there are at most N−1 eigenvectors with nonzero eigenvalues. </a:t>
                </a:r>
              </a:p>
              <a:p>
                <a:endParaRPr lang="en-GB" sz="1800" dirty="0"/>
              </a:p>
              <a:p>
                <a:pPr lvl="1"/>
                <a:r>
                  <a:rPr lang="en-GB" dirty="0"/>
                  <a:t>(1) Apply PCA to the face training set with N samples for c classes. </a:t>
                </a:r>
              </a:p>
              <a:p>
                <a:pPr marL="457198" lvl="1" indent="0">
                  <a:buNone/>
                </a:pPr>
                <a:r>
                  <a:rPr lang="en-GB" dirty="0"/>
                  <a:t>	Project all the face data to the N−1 eigenfaces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.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(2) Generate </a:t>
                </a:r>
                <a:r>
                  <a:rPr lang="en-GB" i="1" dirty="0"/>
                  <a:t>T</a:t>
                </a:r>
                <a:r>
                  <a:rPr lang="en-GB" dirty="0"/>
                  <a:t> bootstrap replicates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GB" dirty="0"/>
                  <a:t>. </a:t>
                </a:r>
              </a:p>
              <a:p>
                <a:pPr marL="457198" lvl="1" indent="0">
                  <a:buNone/>
                </a:pPr>
                <a:r>
                  <a:rPr lang="en-GB" dirty="0"/>
                  <a:t>	Each replicate contains the training images of c1 individuals randomly selected from the c classes, or a random subset of images for each of the c classes.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(3) Construct a PCA-LDA classiﬁer from each replicate and combine the multiple classiﬁers using a fusion rule.</a:t>
                </a:r>
              </a:p>
              <a:p>
                <a:pPr marL="457198" lvl="1" indent="0">
                  <a:buNone/>
                </a:pPr>
                <a:r>
                  <a:rPr lang="en-GB" dirty="0">
                    <a:solidFill>
                      <a:srgbClr val="C00000"/>
                    </a:solidFill>
                  </a:rPr>
                  <a:t>	</a:t>
                </a:r>
                <a:r>
                  <a:rPr lang="en-GB" dirty="0" err="1">
                    <a:solidFill>
                      <a:srgbClr val="C00000"/>
                    </a:solidFill>
                  </a:rPr>
                  <a:t>Mpca</a:t>
                </a:r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r>
                  <a:rPr lang="en-GB" dirty="0"/>
                  <a:t>and</a:t>
                </a:r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r>
                  <a:rPr lang="en-GB" dirty="0" err="1">
                    <a:solidFill>
                      <a:srgbClr val="C00000"/>
                    </a:solidFill>
                  </a:rPr>
                  <a:t>Mlda</a:t>
                </a:r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r>
                  <a:rPr lang="en-GB" dirty="0"/>
                  <a:t>need to be chosen.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1BCD6E-079F-48C4-839B-9D7AF8858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2F350-54CB-4ED8-B5CD-99C74D9E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1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0807-A909-4FE0-BB0E-7AA45FCC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Random sampling in feature space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5A0CF-1E5A-4938-8242-2244D6CF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219206"/>
            <a:ext cx="8686800" cy="4941085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We ﬁrst project the high dimensional image data to the N−1 dimension PCA subspace before random sampling. </a:t>
            </a:r>
          </a:p>
          <a:p>
            <a:pPr lvl="1"/>
            <a:r>
              <a:rPr lang="fr-FR" dirty="0"/>
              <a:t>In </a:t>
            </a:r>
            <a:r>
              <a:rPr lang="fr-FR" dirty="0" err="1"/>
              <a:t>Fisherface</a:t>
            </a:r>
            <a:r>
              <a:rPr lang="fr-FR" dirty="0"/>
              <a:t>, </a:t>
            </a:r>
            <a:r>
              <a:rPr lang="fr-FR" dirty="0" err="1"/>
              <a:t>overﬁtting</a:t>
            </a:r>
            <a:r>
              <a:rPr lang="fr-FR" dirty="0"/>
              <a:t> </a:t>
            </a:r>
            <a:r>
              <a:rPr lang="fr-FR" dirty="0" err="1"/>
              <a:t>happens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the training set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relatively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compared</a:t>
            </a:r>
            <a:r>
              <a:rPr lang="fr-FR" dirty="0"/>
              <a:t> to the high </a:t>
            </a:r>
            <a:r>
              <a:rPr lang="fr-FR" dirty="0" err="1"/>
              <a:t>dimensionality</a:t>
            </a:r>
            <a:r>
              <a:rPr lang="fr-FR" dirty="0"/>
              <a:t> of the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vector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construct</a:t>
            </a:r>
            <a:r>
              <a:rPr lang="fr-FR" dirty="0"/>
              <a:t> a stable LDA </a:t>
            </a:r>
            <a:r>
              <a:rPr lang="fr-FR" dirty="0" err="1"/>
              <a:t>classiﬁer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sample</a:t>
            </a:r>
            <a:r>
              <a:rPr lang="fr-FR" dirty="0">
                <a:solidFill>
                  <a:srgbClr val="C00000"/>
                </a:solidFill>
              </a:rPr>
              <a:t> a </a:t>
            </a:r>
            <a:r>
              <a:rPr lang="fr-FR" dirty="0" err="1">
                <a:solidFill>
                  <a:srgbClr val="C00000"/>
                </a:solidFill>
              </a:rPr>
              <a:t>small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subset</a:t>
            </a:r>
            <a:r>
              <a:rPr lang="fr-FR" dirty="0">
                <a:solidFill>
                  <a:srgbClr val="C00000"/>
                </a:solidFill>
              </a:rPr>
              <a:t> of </a:t>
            </a:r>
            <a:r>
              <a:rPr lang="fr-FR" dirty="0" err="1">
                <a:solidFill>
                  <a:srgbClr val="C00000"/>
                </a:solidFill>
              </a:rPr>
              <a:t>features</a:t>
            </a:r>
            <a:r>
              <a:rPr lang="fr-FR" dirty="0"/>
              <a:t>. </a:t>
            </a:r>
          </a:p>
          <a:p>
            <a:pPr lvl="1"/>
            <a:r>
              <a:rPr lang="fr-FR" dirty="0"/>
              <a:t>By the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sampling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construct</a:t>
            </a:r>
            <a:r>
              <a:rPr lang="fr-FR" dirty="0"/>
              <a:t> multiple stable LDA </a:t>
            </a:r>
            <a:r>
              <a:rPr lang="fr-FR" dirty="0" err="1"/>
              <a:t>classiﬁers</a:t>
            </a:r>
            <a:r>
              <a:rPr lang="fr-FR" dirty="0"/>
              <a:t>. </a:t>
            </a:r>
            <a:endParaRPr lang="en-GB" dirty="0"/>
          </a:p>
          <a:p>
            <a:pPr lvl="1"/>
            <a:r>
              <a:rPr lang="en-GB" dirty="0"/>
              <a:t>We then combine these classiﬁers to construct a more powerful classiﬁer that covers the entire feature space without losing discriminant information. 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09A9A-23C0-4BA7-8253-E29AC465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0807-A909-4FE0-BB0E-7AA45FCC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Random sampling in feature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A5A0CF-1E5A-4938-8242-2244D6CF9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1" y="1219206"/>
                <a:ext cx="8686800" cy="4941085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At the training stage:</a:t>
                </a:r>
              </a:p>
              <a:p>
                <a:r>
                  <a:rPr lang="en-GB" sz="1800" dirty="0"/>
                  <a:t>Consider N images {</a:t>
                </a:r>
                <a:r>
                  <a:rPr lang="en-GB" sz="1800" b="1" dirty="0" err="1"/>
                  <a:t>x</a:t>
                </a:r>
                <a:r>
                  <a:rPr lang="en-GB" sz="1800" baseline="-25000" dirty="0" err="1"/>
                  <a:t>n</a:t>
                </a:r>
                <a:r>
                  <a:rPr lang="en-GB" sz="1800" dirty="0"/>
                  <a:t>}, n = 1,...,</a:t>
                </a:r>
                <a:r>
                  <a:rPr lang="en-GB" sz="1800" i="1" dirty="0"/>
                  <a:t>N</a:t>
                </a:r>
                <a:r>
                  <a:rPr lang="en-GB" sz="1800" dirty="0"/>
                  <a:t> and </a:t>
                </a:r>
                <a:r>
                  <a:rPr lang="en-GB" sz="1800" b="1" dirty="0" err="1"/>
                  <a:t>x</a:t>
                </a:r>
                <a:r>
                  <a:rPr lang="en-GB" sz="1800" baseline="-25000" dirty="0" err="1"/>
                  <a:t>n</a:t>
                </a:r>
                <a:r>
                  <a:rPr lang="en-GB" sz="1800" baseline="-25000" dirty="0"/>
                  <a:t> </a:t>
                </a:r>
                <a:r>
                  <a:rPr lang="en-GB" sz="1800" dirty="0"/>
                  <a:t>∈ R</a:t>
                </a:r>
                <a:r>
                  <a:rPr lang="en-GB" sz="1800" i="1" baseline="30000" dirty="0"/>
                  <a:t>D  </a:t>
                </a:r>
                <a:r>
                  <a:rPr lang="en-GB" sz="1800" dirty="0"/>
                  <a:t>in an D-dimensional image space, and assume that each image belongs to one of c classes</a:t>
                </a:r>
                <a:r>
                  <a:rPr lang="en-GB" sz="1800" i="1" dirty="0"/>
                  <a:t>.</a:t>
                </a:r>
                <a:r>
                  <a:rPr lang="en-GB" sz="1800" dirty="0"/>
                  <a:t> </a:t>
                </a:r>
              </a:p>
              <a:p>
                <a:pPr lvl="1"/>
                <a:r>
                  <a:rPr lang="en-GB" dirty="0"/>
                  <a:t>(1) Apply PCA to the face training set: </a:t>
                </a:r>
              </a:p>
              <a:p>
                <a:pPr marL="914397" lvl="2" indent="0">
                  <a:buNone/>
                </a:pPr>
                <a:r>
                  <a:rPr lang="en-GB" sz="1600" dirty="0"/>
                  <a:t>All the eigenfaces with zero eigenvalues are removed, and N−1 eigenfaces </a:t>
                </a:r>
                <a14:m>
                  <m:oMath xmlns:m="http://schemas.openxmlformats.org/officeDocument/2006/math">
                    <m:r>
                      <a:rPr lang="en-GB" sz="1600" b="1" i="0" dirty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GB" sz="1600" b="1" i="1" dirty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GB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GB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GB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1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/>
                  <a:t> are retained. </a:t>
                </a:r>
              </a:p>
              <a:p>
                <a:pPr marL="914397" lvl="2" indent="0">
                  <a:buNone/>
                </a:pPr>
                <a:endParaRPr lang="en-GB" sz="1600" dirty="0"/>
              </a:p>
              <a:p>
                <a:pPr lvl="1"/>
                <a:r>
                  <a:rPr lang="en-GB" dirty="0"/>
                  <a:t>(2) Generate </a:t>
                </a:r>
                <a:r>
                  <a:rPr lang="en-GB" i="1" dirty="0"/>
                  <a:t>T</a:t>
                </a:r>
                <a:r>
                  <a:rPr lang="en-GB" dirty="0"/>
                  <a:t> random subspaces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914397" lvl="2" indent="0">
                  <a:buNone/>
                </a:pPr>
                <a:r>
                  <a:rPr lang="en-GB" sz="1600" dirty="0"/>
                  <a:t>Each random subspace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/>
                  <a:t>is spanned by M0 + M1 dimensions. </a:t>
                </a:r>
              </a:p>
              <a:p>
                <a:pPr marL="914397" lvl="2" indent="0">
                  <a:buNone/>
                </a:pPr>
                <a:r>
                  <a:rPr lang="en-GB" sz="1600" dirty="0"/>
                  <a:t>The ﬁrst M0 dimensions are ﬁxed as the M0 largest eigenfaces in</a:t>
                </a:r>
                <a:r>
                  <a:rPr lang="en-GB" sz="1600" b="1" dirty="0"/>
                  <a:t> </a:t>
                </a:r>
                <a14:m>
                  <m:oMath xmlns:m="http://schemas.openxmlformats.org/officeDocument/2006/math">
                    <m:r>
                      <a:rPr lang="en-GB" sz="1600" b="1" dirty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GB" sz="1600" dirty="0"/>
                  <a:t>. </a:t>
                </a:r>
              </a:p>
              <a:p>
                <a:pPr marL="914397" lvl="2" indent="0">
                  <a:buNone/>
                </a:pPr>
                <a:r>
                  <a:rPr lang="en-GB" sz="1600" dirty="0"/>
                  <a:t>The remaining M1 dimensions are randomly selected from the other N−1−M0 eigenfaces in </a:t>
                </a:r>
                <a14:m>
                  <m:oMath xmlns:m="http://schemas.openxmlformats.org/officeDocument/2006/math">
                    <m:r>
                      <a:rPr lang="en-GB" sz="1600" b="1" dirty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GB" sz="1600" dirty="0"/>
                  <a:t>. </a:t>
                </a:r>
              </a:p>
              <a:p>
                <a:pPr marL="914397" lvl="2" indent="0">
                  <a:buNone/>
                </a:pPr>
                <a:endParaRPr lang="en-GB" sz="1600" dirty="0"/>
              </a:p>
              <a:p>
                <a:pPr lvl="1"/>
                <a:r>
                  <a:rPr lang="en-GB" dirty="0"/>
                  <a:t>(3) </a:t>
                </a:r>
                <a:r>
                  <a:rPr lang="en-GB" i="1" dirty="0"/>
                  <a:t>T</a:t>
                </a:r>
                <a:r>
                  <a:rPr lang="en-GB" dirty="0"/>
                  <a:t> LDA classiﬁers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GB" dirty="0"/>
                          <m:t>(</m:t>
                        </m:r>
                        <m:r>
                          <m:rPr>
                            <m:nor/>
                          </m:rPr>
                          <a:rPr lang="en-GB" b="1" dirty="0"/>
                          <m:t>x</m:t>
                        </m:r>
                        <m:r>
                          <m:rPr>
                            <m:nor/>
                          </m:rPr>
                          <a:rPr lang="en-GB" dirty="0"/>
                          <m:t>)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are constructed from the </a:t>
                </a:r>
                <a:r>
                  <a:rPr lang="en-GB" i="1" dirty="0"/>
                  <a:t>T</a:t>
                </a:r>
                <a:r>
                  <a:rPr lang="en-GB" dirty="0"/>
                  <a:t> random subspaces. </a:t>
                </a:r>
              </a:p>
              <a:p>
                <a:pPr marL="457198" lvl="1" indent="0">
                  <a:buNone/>
                </a:pPr>
                <a:r>
                  <a:rPr lang="en-GB" dirty="0">
                    <a:solidFill>
                      <a:srgbClr val="C00000"/>
                    </a:solidFill>
                  </a:rPr>
                  <a:t>	</a:t>
                </a:r>
                <a:r>
                  <a:rPr lang="en-GB" dirty="0" err="1">
                    <a:solidFill>
                      <a:srgbClr val="C00000"/>
                    </a:solidFill>
                  </a:rPr>
                  <a:t>Mpca</a:t>
                </a:r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r>
                  <a:rPr lang="en-GB" dirty="0"/>
                  <a:t>(=M0+M1) and </a:t>
                </a:r>
                <a:r>
                  <a:rPr lang="en-GB" dirty="0" err="1">
                    <a:solidFill>
                      <a:srgbClr val="C00000"/>
                    </a:solidFill>
                  </a:rPr>
                  <a:t>Mlda</a:t>
                </a:r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r>
                  <a:rPr lang="en-GB" dirty="0"/>
                  <a:t>need to be chosen.</a:t>
                </a:r>
              </a:p>
              <a:p>
                <a:endParaRPr lang="en-GB" sz="1400" dirty="0"/>
              </a:p>
              <a:p>
                <a:endParaRPr lang="en-GB" sz="1400" dirty="0"/>
              </a:p>
              <a:p>
                <a:endParaRPr lang="en-GB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A5A0CF-1E5A-4938-8242-2244D6CF9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1" y="1219206"/>
                <a:ext cx="8686800" cy="4941085"/>
              </a:xfrm>
              <a:blipFill>
                <a:blip r:embed="rId3"/>
                <a:stretch>
                  <a:fillRect l="-772" t="-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09A9A-23C0-4BA7-8253-E29AC465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7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B209-13E6-47C9-86CA-6BFE1D0E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Random sampling in feature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CD6E-079F-48C4-839B-9D7AF8858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447800"/>
            <a:ext cx="8305801" cy="5045081"/>
          </a:xfrm>
        </p:spPr>
        <p:txBody>
          <a:bodyPr/>
          <a:lstStyle/>
          <a:p>
            <a:r>
              <a:rPr lang="en-GB" dirty="0"/>
              <a:t>At the testing stage:</a:t>
            </a:r>
          </a:p>
          <a:p>
            <a:pPr lvl="1"/>
            <a:r>
              <a:rPr lang="en-GB" dirty="0"/>
              <a:t>(1) The input face data is projected to </a:t>
            </a:r>
            <a:r>
              <a:rPr lang="en-GB" i="1" dirty="0"/>
              <a:t>T</a:t>
            </a:r>
            <a:r>
              <a:rPr lang="en-GB" dirty="0"/>
              <a:t> random subspaces and fed to </a:t>
            </a:r>
            <a:r>
              <a:rPr lang="en-GB" i="1" dirty="0"/>
              <a:t>T</a:t>
            </a:r>
            <a:r>
              <a:rPr lang="en-GB" dirty="0"/>
              <a:t> PCA-LDA classiﬁers in parallel. </a:t>
            </a:r>
          </a:p>
          <a:p>
            <a:pPr lvl="1"/>
            <a:r>
              <a:rPr lang="en-GB" dirty="0"/>
              <a:t>(2) The outputs of the </a:t>
            </a:r>
            <a:r>
              <a:rPr lang="en-GB" i="1" dirty="0"/>
              <a:t>T</a:t>
            </a:r>
            <a:r>
              <a:rPr lang="en-GB" dirty="0"/>
              <a:t> PCA-LDA classiﬁers are combined using a fusion scheme (e.g. sum, product, min, max, majority voting) to make the ﬁnal decision.</a:t>
            </a:r>
          </a:p>
          <a:p>
            <a:pPr marL="457198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2F350-54CB-4ED8-B5CD-99C74D9E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7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DF00-705B-48A0-9D58-CE098834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Random sampling based PCA-LDA (</a:t>
            </a:r>
            <a:r>
              <a:rPr lang="en-GB" sz="2800" dirty="0" err="1"/>
              <a:t>Fisherface</a:t>
            </a:r>
            <a:r>
              <a:rPr lang="en-GB" sz="28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82D05-3D8C-4294-B9A8-91C0ACE1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958602E-1707-45A2-BC91-075DD1AF77B5}"/>
              </a:ext>
            </a:extLst>
          </p:cNvPr>
          <p:cNvGrpSpPr/>
          <p:nvPr/>
        </p:nvGrpSpPr>
        <p:grpSpPr>
          <a:xfrm>
            <a:off x="2450606" y="1239432"/>
            <a:ext cx="4864594" cy="4919611"/>
            <a:chOff x="2449899" y="1524000"/>
            <a:chExt cx="4864594" cy="49196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94C3E6-CFBB-4E35-96E2-57ACD40AA46A}"/>
                </a:ext>
              </a:extLst>
            </p:cNvPr>
            <p:cNvSpPr/>
            <p:nvPr/>
          </p:nvSpPr>
          <p:spPr>
            <a:xfrm>
              <a:off x="5334000" y="1524000"/>
              <a:ext cx="625011" cy="7528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15E6C2-FD21-4AC9-8A75-7AE1D621A215}"/>
                </a:ext>
              </a:extLst>
            </p:cNvPr>
            <p:cNvSpPr/>
            <p:nvPr/>
          </p:nvSpPr>
          <p:spPr>
            <a:xfrm>
              <a:off x="5181600" y="1600194"/>
              <a:ext cx="625011" cy="7528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5301895-624D-45FB-9BE6-9FE58B1CF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5139" y="1676400"/>
              <a:ext cx="625011" cy="752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012ECACA-607C-4D5D-AD0B-569E12DE09A4}"/>
                </a:ext>
              </a:extLst>
            </p:cNvPr>
            <p:cNvSpPr/>
            <p:nvPr/>
          </p:nvSpPr>
          <p:spPr>
            <a:xfrm>
              <a:off x="3276600" y="1676400"/>
              <a:ext cx="1447800" cy="752855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C2EA77-21FE-4C82-ADF8-9DDB6BF6A5F5}"/>
                </a:ext>
              </a:extLst>
            </p:cNvPr>
            <p:cNvSpPr/>
            <p:nvPr/>
          </p:nvSpPr>
          <p:spPr>
            <a:xfrm>
              <a:off x="2667000" y="2743200"/>
              <a:ext cx="38100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CCA5992-C7D8-4361-9520-30397EB517DD}"/>
                    </a:ext>
                  </a:extLst>
                </p:cNvPr>
                <p:cNvSpPr/>
                <p:nvPr/>
              </p:nvSpPr>
              <p:spPr>
                <a:xfrm>
                  <a:off x="3416183" y="2917333"/>
                  <a:ext cx="2498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b="1" i="0" dirty="0" smtClean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en-GB" b="1" i="1" dirty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GB" dirty="0"/>
                    <a:t> </a:t>
                  </a: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CCA5992-C7D8-4361-9520-30397EB517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183" y="2917333"/>
                  <a:ext cx="249850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A9F2D9-AB80-4DEF-A7F7-EFA233C2633F}"/>
                </a:ext>
              </a:extLst>
            </p:cNvPr>
            <p:cNvSpPr txBox="1"/>
            <p:nvPr/>
          </p:nvSpPr>
          <p:spPr>
            <a:xfrm>
              <a:off x="4116288" y="240464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PCA</a:t>
              </a:r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4BDAB791-723A-448E-9C8C-C7EFA4FE4020}"/>
                </a:ext>
              </a:extLst>
            </p:cNvPr>
            <p:cNvSpPr/>
            <p:nvPr/>
          </p:nvSpPr>
          <p:spPr>
            <a:xfrm>
              <a:off x="3204857" y="3503382"/>
              <a:ext cx="381000" cy="685800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57678195-BEAA-4837-9D4E-FC390DA76F7D}"/>
                </a:ext>
              </a:extLst>
            </p:cNvPr>
            <p:cNvSpPr/>
            <p:nvPr/>
          </p:nvSpPr>
          <p:spPr>
            <a:xfrm>
              <a:off x="5309150" y="3505200"/>
              <a:ext cx="381000" cy="685800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718149-C9AB-4B16-B829-DF0776A9C23A}"/>
                </a:ext>
              </a:extLst>
            </p:cNvPr>
            <p:cNvSpPr txBox="1"/>
            <p:nvPr/>
          </p:nvSpPr>
          <p:spPr>
            <a:xfrm>
              <a:off x="3586717" y="3568380"/>
              <a:ext cx="11695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Random subspace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4E4C775-E431-4D52-828F-DEE6F6DED03C}"/>
                </a:ext>
              </a:extLst>
            </p:cNvPr>
            <p:cNvSpPr txBox="1"/>
            <p:nvPr/>
          </p:nvSpPr>
          <p:spPr>
            <a:xfrm>
              <a:off x="5690150" y="3614695"/>
              <a:ext cx="964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Bagging</a:t>
              </a:r>
            </a:p>
          </p:txBody>
        </p:sp>
        <p:sp>
          <p:nvSpPr>
            <p:cNvPr id="21" name="Cylinder 20">
              <a:extLst>
                <a:ext uri="{FF2B5EF4-FFF2-40B4-BE49-F238E27FC236}">
                  <a16:creationId xmlns:a16="http://schemas.microsoft.com/office/drawing/2014/main" id="{6CB4F8F3-5625-41DF-891B-3CD7F8199EC5}"/>
                </a:ext>
              </a:extLst>
            </p:cNvPr>
            <p:cNvSpPr/>
            <p:nvPr/>
          </p:nvSpPr>
          <p:spPr>
            <a:xfrm>
              <a:off x="4784045" y="4346534"/>
              <a:ext cx="639995" cy="623491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Cylinder 21">
              <a:extLst>
                <a:ext uri="{FF2B5EF4-FFF2-40B4-BE49-F238E27FC236}">
                  <a16:creationId xmlns:a16="http://schemas.microsoft.com/office/drawing/2014/main" id="{1623EC78-3E2E-439C-8E48-5BD5E723AE05}"/>
                </a:ext>
              </a:extLst>
            </p:cNvPr>
            <p:cNvSpPr/>
            <p:nvPr/>
          </p:nvSpPr>
          <p:spPr>
            <a:xfrm>
              <a:off x="5875582" y="4343186"/>
              <a:ext cx="639995" cy="623491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0359FD4-A562-404F-8AC6-3A0EA7513A8E}"/>
                </a:ext>
              </a:extLst>
            </p:cNvPr>
            <p:cNvGrpSpPr/>
            <p:nvPr/>
          </p:nvGrpSpPr>
          <p:grpSpPr>
            <a:xfrm>
              <a:off x="2514600" y="4393590"/>
              <a:ext cx="609602" cy="549281"/>
              <a:chOff x="2895600" y="4419600"/>
              <a:chExt cx="723900" cy="68580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30AD351-9BD4-49B9-AF92-FBBE31128E87}"/>
                  </a:ext>
                </a:extLst>
              </p:cNvPr>
              <p:cNvCxnSpPr/>
              <p:nvPr/>
            </p:nvCxnSpPr>
            <p:spPr>
              <a:xfrm>
                <a:off x="3124200" y="4898285"/>
                <a:ext cx="4953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7C557D1-DDCD-4013-A1C7-9E37206311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24200" y="4419600"/>
                <a:ext cx="0" cy="4786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34BD6F9-C448-4BBD-AEBA-958B11474A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5600" y="4898285"/>
                <a:ext cx="237460" cy="2071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2C30BA4-7122-4392-A239-36C87FD28B84}"/>
                </a:ext>
              </a:extLst>
            </p:cNvPr>
            <p:cNvGrpSpPr/>
            <p:nvPr/>
          </p:nvGrpSpPr>
          <p:grpSpPr>
            <a:xfrm>
              <a:off x="3613597" y="4386836"/>
              <a:ext cx="609602" cy="549281"/>
              <a:chOff x="2895600" y="4419600"/>
              <a:chExt cx="723900" cy="685800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92B58B1-9F7D-488C-9B7F-46E877D1FB39}"/>
                  </a:ext>
                </a:extLst>
              </p:cNvPr>
              <p:cNvCxnSpPr/>
              <p:nvPr/>
            </p:nvCxnSpPr>
            <p:spPr>
              <a:xfrm>
                <a:off x="3124200" y="4898285"/>
                <a:ext cx="4953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8AA297F-FD0E-47BB-8FA0-D7E6E342DE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24200" y="4419600"/>
                <a:ext cx="0" cy="4786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EBC90B5-EB1D-44EA-B195-2CE65F5E0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5600" y="4898285"/>
                <a:ext cx="237460" cy="2071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F01A591-73B0-4E15-A634-BA0EB461EB0D}"/>
                    </a:ext>
                  </a:extLst>
                </p:cNvPr>
                <p:cNvSpPr/>
                <p:nvPr/>
              </p:nvSpPr>
              <p:spPr>
                <a:xfrm>
                  <a:off x="2754138" y="4305931"/>
                  <a:ext cx="4830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F01A591-73B0-4E15-A634-BA0EB461EB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138" y="4305931"/>
                  <a:ext cx="48308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5097C2C-1BE3-4D8C-BC15-FC84FD3742EB}"/>
                    </a:ext>
                  </a:extLst>
                </p:cNvPr>
                <p:cNvSpPr/>
                <p:nvPr/>
              </p:nvSpPr>
              <p:spPr>
                <a:xfrm>
                  <a:off x="3806103" y="4348367"/>
                  <a:ext cx="5080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5097C2C-1BE3-4D8C-BC15-FC84FD3742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6103" y="4348367"/>
                  <a:ext cx="50808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231270-957C-4C4F-A67F-6BD45878E5D6}"/>
                </a:ext>
              </a:extLst>
            </p:cNvPr>
            <p:cNvSpPr txBox="1"/>
            <p:nvPr/>
          </p:nvSpPr>
          <p:spPr>
            <a:xfrm>
              <a:off x="3222022" y="437914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318F02-4A26-4333-83B4-CA00CFFAADE8}"/>
                </a:ext>
              </a:extLst>
            </p:cNvPr>
            <p:cNvSpPr txBox="1"/>
            <p:nvPr/>
          </p:nvSpPr>
          <p:spPr>
            <a:xfrm>
              <a:off x="5443461" y="4449622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BBD3DCA-0CF7-4CC0-A963-24C3882E2F6D}"/>
                </a:ext>
              </a:extLst>
            </p:cNvPr>
            <p:cNvSpPr/>
            <p:nvPr/>
          </p:nvSpPr>
          <p:spPr>
            <a:xfrm>
              <a:off x="5290782" y="2350822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/>
                <a:t>x</a:t>
              </a:r>
              <a:endParaRPr lang="en-GB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F8C0653-3711-44F0-BEC4-D682B1E15F0E}"/>
                </a:ext>
              </a:extLst>
            </p:cNvPr>
            <p:cNvSpPr txBox="1"/>
            <p:nvPr/>
          </p:nvSpPr>
          <p:spPr>
            <a:xfrm>
              <a:off x="3627447" y="1870226"/>
              <a:ext cx="829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Training data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6AACB0F-3F9B-4C07-8EA7-B05B803AFE95}"/>
                    </a:ext>
                  </a:extLst>
                </p:cNvPr>
                <p:cNvSpPr/>
                <p:nvPr/>
              </p:nvSpPr>
              <p:spPr>
                <a:xfrm>
                  <a:off x="2449899" y="5296204"/>
                  <a:ext cx="826701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6AACB0F-3F9B-4C07-8EA7-B05B803AFE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9899" y="5296204"/>
                  <a:ext cx="826701" cy="372666"/>
                </a:xfrm>
                <a:prstGeom prst="rect">
                  <a:avLst/>
                </a:prstGeom>
                <a:blipFill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A0F799D-503F-4EB6-B614-B24D80F4394F}"/>
                    </a:ext>
                  </a:extLst>
                </p:cNvPr>
                <p:cNvSpPr/>
                <p:nvPr/>
              </p:nvSpPr>
              <p:spPr>
                <a:xfrm>
                  <a:off x="3578849" y="5282449"/>
                  <a:ext cx="818109" cy="37330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A0F799D-503F-4EB6-B614-B24D80F439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8849" y="5282449"/>
                  <a:ext cx="818109" cy="373307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080C573F-D92B-4BD7-A119-1A09D0F5CC1C}"/>
                    </a:ext>
                  </a:extLst>
                </p:cNvPr>
                <p:cNvSpPr/>
                <p:nvPr/>
              </p:nvSpPr>
              <p:spPr>
                <a:xfrm>
                  <a:off x="4899437" y="4519846"/>
                  <a:ext cx="43704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080C573F-D92B-4BD7-A119-1A09D0F5CC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437" y="4519846"/>
                  <a:ext cx="43704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F63FB48-98B5-4508-B150-BC3CC68E1678}"/>
                    </a:ext>
                  </a:extLst>
                </p:cNvPr>
                <p:cNvSpPr/>
                <p:nvPr/>
              </p:nvSpPr>
              <p:spPr>
                <a:xfrm>
                  <a:off x="6000054" y="4530284"/>
                  <a:ext cx="43704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F63FB48-98B5-4508-B150-BC3CC68E1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054" y="4530284"/>
                  <a:ext cx="43704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6651470-2E10-4A5A-A167-4BAA0C8C6604}"/>
                    </a:ext>
                  </a:extLst>
                </p:cNvPr>
                <p:cNvSpPr/>
                <p:nvPr/>
              </p:nvSpPr>
              <p:spPr>
                <a:xfrm>
                  <a:off x="5888687" y="5242206"/>
                  <a:ext cx="804002" cy="3767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6651470-2E10-4A5A-A167-4BAA0C8C66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687" y="5242206"/>
                  <a:ext cx="804002" cy="376706"/>
                </a:xfrm>
                <a:prstGeom prst="rect">
                  <a:avLst/>
                </a:prstGeom>
                <a:blipFill>
                  <a:blip r:embed="rId10"/>
                  <a:stretch>
                    <a:fillRect b="-145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E910B10-E0F1-4030-A9F6-AC4F9204207E}"/>
                    </a:ext>
                  </a:extLst>
                </p:cNvPr>
                <p:cNvSpPr/>
                <p:nvPr/>
              </p:nvSpPr>
              <p:spPr>
                <a:xfrm>
                  <a:off x="4772565" y="5258623"/>
                  <a:ext cx="804002" cy="3760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E910B10-E0F1-4030-A9F6-AC4F920420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565" y="5258623"/>
                  <a:ext cx="804002" cy="376000"/>
                </a:xfrm>
                <a:prstGeom prst="rect">
                  <a:avLst/>
                </a:prstGeom>
                <a:blipFill>
                  <a:blip r:embed="rId11"/>
                  <a:stretch>
                    <a:fillRect b="-112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C8C157B-2977-4218-8BBC-F8F041B2792D}"/>
                </a:ext>
              </a:extLst>
            </p:cNvPr>
            <p:cNvSpPr txBox="1"/>
            <p:nvPr/>
          </p:nvSpPr>
          <p:spPr>
            <a:xfrm>
              <a:off x="3260318" y="5248434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309363-9FBB-4B0D-84F6-393646DF8668}"/>
                </a:ext>
              </a:extLst>
            </p:cNvPr>
            <p:cNvSpPr txBox="1"/>
            <p:nvPr/>
          </p:nvSpPr>
          <p:spPr>
            <a:xfrm>
              <a:off x="5444896" y="523220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6222947-D05B-421E-819F-2F96B0E3E85A}"/>
                </a:ext>
              </a:extLst>
            </p:cNvPr>
            <p:cNvCxnSpPr/>
            <p:nvPr/>
          </p:nvCxnSpPr>
          <p:spPr bwMode="auto">
            <a:xfrm>
              <a:off x="4038600" y="2445978"/>
              <a:ext cx="0" cy="274176"/>
            </a:xfrm>
            <a:prstGeom prst="straightConnector1">
              <a:avLst/>
            </a:prstGeom>
            <a:solidFill>
              <a:srgbClr val="999999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BDCF096-3759-44EE-9BB9-F64C0EF273CA}"/>
                </a:ext>
              </a:extLst>
            </p:cNvPr>
            <p:cNvCxnSpPr/>
            <p:nvPr/>
          </p:nvCxnSpPr>
          <p:spPr bwMode="auto">
            <a:xfrm>
              <a:off x="2814555" y="4966677"/>
              <a:ext cx="0" cy="274176"/>
            </a:xfrm>
            <a:prstGeom prst="straightConnector1">
              <a:avLst/>
            </a:prstGeom>
            <a:solidFill>
              <a:srgbClr val="999999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41525BC-5584-4DB4-8E94-A0263D7B03C0}"/>
                </a:ext>
              </a:extLst>
            </p:cNvPr>
            <p:cNvCxnSpPr/>
            <p:nvPr/>
          </p:nvCxnSpPr>
          <p:spPr bwMode="auto">
            <a:xfrm>
              <a:off x="3946118" y="4983624"/>
              <a:ext cx="0" cy="274176"/>
            </a:xfrm>
            <a:prstGeom prst="straightConnector1">
              <a:avLst/>
            </a:prstGeom>
            <a:solidFill>
              <a:srgbClr val="999999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DEC4FBC-5E91-4887-BB08-20AF6185C7FC}"/>
                </a:ext>
              </a:extLst>
            </p:cNvPr>
            <p:cNvCxnSpPr/>
            <p:nvPr/>
          </p:nvCxnSpPr>
          <p:spPr bwMode="auto">
            <a:xfrm>
              <a:off x="5105400" y="4974258"/>
              <a:ext cx="0" cy="274176"/>
            </a:xfrm>
            <a:prstGeom prst="straightConnector1">
              <a:avLst/>
            </a:prstGeom>
            <a:solidFill>
              <a:srgbClr val="999999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3E88459-1524-4015-94B4-F3A772694173}"/>
                </a:ext>
              </a:extLst>
            </p:cNvPr>
            <p:cNvCxnSpPr/>
            <p:nvPr/>
          </p:nvCxnSpPr>
          <p:spPr bwMode="auto">
            <a:xfrm>
              <a:off x="6218005" y="4966677"/>
              <a:ext cx="0" cy="274176"/>
            </a:xfrm>
            <a:prstGeom prst="straightConnector1">
              <a:avLst/>
            </a:prstGeom>
            <a:solidFill>
              <a:srgbClr val="999999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3" name="AutoShape 63">
              <a:extLst>
                <a:ext uri="{FF2B5EF4-FFF2-40B4-BE49-F238E27FC236}">
                  <a16:creationId xmlns:a16="http://schemas.microsoft.com/office/drawing/2014/main" id="{53B3D10A-C3E2-43DF-AA6C-A992FFEC7A6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425901" y="4168974"/>
              <a:ext cx="228535" cy="3355676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53F5294-65B9-4E7B-9947-3DB73AA62FE9}"/>
                </a:ext>
              </a:extLst>
            </p:cNvPr>
            <p:cNvSpPr txBox="1"/>
            <p:nvPr/>
          </p:nvSpPr>
          <p:spPr>
            <a:xfrm>
              <a:off x="4530005" y="5920391"/>
              <a:ext cx="27844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Fusion (sum, product, min, max, majority voting)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1D45F14-D669-4A5D-932A-F8FCDA4D04CB}"/>
              </a:ext>
            </a:extLst>
          </p:cNvPr>
          <p:cNvSpPr/>
          <p:nvPr/>
        </p:nvSpPr>
        <p:spPr>
          <a:xfrm>
            <a:off x="204786" y="626204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X. Wang and X. Tang, Random Sampling for Subspace Face Recognition, IJCV, 70(1), 91–104, 2006</a:t>
            </a: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8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42233</TotalTime>
  <Words>593</Words>
  <Application>Microsoft Office PowerPoint</Application>
  <PresentationFormat>On-screen Show (4:3)</PresentationFormat>
  <Paragraphs>101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PowerPoint Presentation</vt:lpstr>
      <vt:lpstr>A base model for ensemble learning is</vt:lpstr>
      <vt:lpstr>Random sampling on training data</vt:lpstr>
      <vt:lpstr>Random sampling in feature space</vt:lpstr>
      <vt:lpstr>Random sampling in feature space</vt:lpstr>
      <vt:lpstr>Random sampling in feature space</vt:lpstr>
      <vt:lpstr>Random sampling based PCA-LDA (Fisherface)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 Face Recognition   CCA   LDA   Kernel PCA, ICA   MDS/LLE/ISOMAP/SOM</dc:title>
  <dc:creator>T-K</dc:creator>
  <cp:lastModifiedBy>Tae-Kyun Kim</cp:lastModifiedBy>
  <cp:revision>2410</cp:revision>
  <dcterms:created xsi:type="dcterms:W3CDTF">2006-08-16T00:00:00Z</dcterms:created>
  <dcterms:modified xsi:type="dcterms:W3CDTF">2019-10-28T10:47:20Z</dcterms:modified>
</cp:coreProperties>
</file>