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5" r:id="rId3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9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2323"/>
    <a:srgbClr val="990033"/>
    <a:srgbClr val="7B5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580" autoAdjust="0"/>
  </p:normalViewPr>
  <p:slideViewPr>
    <p:cSldViewPr snapToGrid="0">
      <p:cViewPr varScale="1">
        <p:scale>
          <a:sx n="37" d="100"/>
          <a:sy n="37" d="100"/>
        </p:scale>
        <p:origin x="2418" y="72"/>
      </p:cViewPr>
      <p:guideLst>
        <p:guide orient="horz" pos="4009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4B040-D9CF-46F3-9BD0-3C8679A0E115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D80B9-3330-47C4-A847-FDD1B59D3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720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C4A2-F5F1-4893-A747-1EF66F0B19E9}" type="datetime1">
              <a:rPr lang="pt-BR" smtClean="0"/>
              <a:t>04/06/2024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Construindo gigantes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344-08DF-4E90-B817-2DADFC10AC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01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D186-108F-40DC-AD9D-2F29A781E2BD}" type="datetime1">
              <a:rPr lang="pt-BR" smtClean="0"/>
              <a:t>04/06/2024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Construindo gigantes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344-08DF-4E90-B817-2DADFC10AC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99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C38A-B36A-4554-82BE-A863308A9A52}" type="datetime1">
              <a:rPr lang="pt-BR" smtClean="0"/>
              <a:t>04/06/2024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Construindo gigantes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344-08DF-4E90-B817-2DADFC10AC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4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3C94-916A-4F4C-9C9A-4A84F39C2528}" type="datetime1">
              <a:rPr lang="pt-BR" smtClean="0"/>
              <a:t>04/06/2024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Construindo gigantes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344-08DF-4E90-B817-2DADFC10AC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21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3B13-CF9B-499C-BA59-8024F6CF4C2A}" type="datetime1">
              <a:rPr lang="pt-BR" smtClean="0"/>
              <a:t>04/06/2024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Construindo gigantes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344-08DF-4E90-B817-2DADFC10AC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20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DE73-4338-4A60-B9B0-F189560D97F5}" type="datetime1">
              <a:rPr lang="pt-BR" smtClean="0"/>
              <a:t>04/06/2024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Construindo gigantes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344-08DF-4E90-B817-2DADFC10AC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77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19FE-D864-4553-A130-31B1157CB446}" type="datetime1">
              <a:rPr lang="pt-BR" smtClean="0"/>
              <a:t>04/06/2024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Construindo gigantes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344-08DF-4E90-B817-2DADFC10AC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79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3E3F-ED59-4A4C-8E01-CE49F9BFF881}" type="datetime1">
              <a:rPr lang="pt-BR" smtClean="0"/>
              <a:t>04/06/2024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Construindo gigantes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344-08DF-4E90-B817-2DADFC10AC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51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8852-9406-4B99-B810-BE0EEB3371FB}" type="datetime1">
              <a:rPr lang="pt-BR" smtClean="0"/>
              <a:t>04/06/2024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Construindo gigantes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344-08DF-4E90-B817-2DADFC10AC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2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45A7-3942-4587-BE0F-DAD85332994A}" type="datetime1">
              <a:rPr lang="pt-BR" smtClean="0"/>
              <a:t>04/06/2024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Construindo gigantes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344-08DF-4E90-B817-2DADFC10AC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81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0B40-825D-489B-B9A7-AA44EE5BC764}" type="datetime1">
              <a:rPr lang="pt-BR" smtClean="0"/>
              <a:t>04/06/2024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Construindo gigantes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344-08DF-4E90-B817-2DADFC10AC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07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BDCFA-4066-4D98-90D1-1C9F1BE2EBBD}" type="datetime1">
              <a:rPr lang="pt-BR" smtClean="0"/>
              <a:t>04/06/2024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Construindo gigantes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0C344-08DF-4E90-B817-2DADFC10AC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78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github.com/pedromoraes0106/prompts-recipe-to-create-a-eboo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271AE0F1-FEEE-428A-9271-65CD8B5C99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96" t="1" r="5851" b="-1578"/>
          <a:stretch/>
        </p:blipFill>
        <p:spPr>
          <a:xfrm>
            <a:off x="1" y="-22832"/>
            <a:ext cx="9639300" cy="13060406"/>
          </a:xfrm>
          <a:prstGeom prst="rect">
            <a:avLst/>
          </a:prstGeom>
          <a:effectLst/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6A2D92F-47F5-4706-8626-066E58B1B435}"/>
              </a:ext>
            </a:extLst>
          </p:cNvPr>
          <p:cNvSpPr txBox="1"/>
          <p:nvPr/>
        </p:nvSpPr>
        <p:spPr>
          <a:xfrm>
            <a:off x="-19048" y="5857875"/>
            <a:ext cx="967519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Copperplate Gothic Bold" panose="020E0705020206020404" pitchFamily="34" charset="0"/>
              </a:rPr>
              <a:t> Hipertrofia para iniciantes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29CAAF5-E53C-403E-8DD5-C77BD5954BA7}"/>
              </a:ext>
            </a:extLst>
          </p:cNvPr>
          <p:cNvSpPr txBox="1"/>
          <p:nvPr/>
        </p:nvSpPr>
        <p:spPr>
          <a:xfrm>
            <a:off x="-19048" y="5001994"/>
            <a:ext cx="9656149" cy="9387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5500" dirty="0">
                <a:latin typeface="Copperplate Gothic Bold" panose="020E0705020206020404" pitchFamily="34" charset="0"/>
              </a:rPr>
              <a:t> </a:t>
            </a:r>
            <a:r>
              <a:rPr lang="pt-BR" sz="5500" dirty="0">
                <a:solidFill>
                  <a:srgbClr val="C00000"/>
                </a:solidFill>
                <a:latin typeface="Copperplate Gothic Bold" panose="020E0705020206020404" pitchFamily="34" charset="0"/>
              </a:rPr>
              <a:t>Construindo Gigantes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88972D6-9AE6-44BC-A8AC-6209212F5002}"/>
              </a:ext>
            </a:extLst>
          </p:cNvPr>
          <p:cNvSpPr txBox="1"/>
          <p:nvPr/>
        </p:nvSpPr>
        <p:spPr>
          <a:xfrm>
            <a:off x="2570652" y="12092525"/>
            <a:ext cx="449579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Copperplate Gothic Bold" panose="020E0705020206020404" pitchFamily="34" charset="0"/>
              </a:rPr>
              <a:t> </a:t>
            </a:r>
            <a:r>
              <a:rPr lang="pt-BR" sz="3400" dirty="0">
                <a:latin typeface="Copperplate Gothic Bold" panose="020E0705020206020404" pitchFamily="34" charset="0"/>
              </a:rPr>
              <a:t>Pedro Moraes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38C09DB-80D9-4F91-897C-09A1E671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344-08DF-4E90-B817-2DADFC10AC4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83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B37C6F6-312C-42E3-ACA8-48F7E672FB96}"/>
              </a:ext>
            </a:extLst>
          </p:cNvPr>
          <p:cNvSpPr/>
          <p:nvPr/>
        </p:nvSpPr>
        <p:spPr>
          <a:xfrm>
            <a:off x="0" y="-235131"/>
            <a:ext cx="9601200" cy="12801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E147095-D3C8-4435-865E-6B35A2B8A8ED}"/>
              </a:ext>
            </a:extLst>
          </p:cNvPr>
          <p:cNvSpPr txBox="1"/>
          <p:nvPr/>
        </p:nvSpPr>
        <p:spPr>
          <a:xfrm>
            <a:off x="1040674" y="6603305"/>
            <a:ext cx="75198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Impact" panose="020B0806030902050204" pitchFamily="34" charset="0"/>
              </a:rPr>
              <a:t>Alimentação adequada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F22B569-DF0A-46AE-9C6C-0EDFD9470DEB}"/>
              </a:ext>
            </a:extLst>
          </p:cNvPr>
          <p:cNvSpPr txBox="1"/>
          <p:nvPr/>
        </p:nvSpPr>
        <p:spPr>
          <a:xfrm>
            <a:off x="2279468" y="3246090"/>
            <a:ext cx="504226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9900" dirty="0">
                <a:ln w="38100">
                  <a:solidFill>
                    <a:srgbClr val="C00000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0D8BBB-59EA-45E0-9B8F-66E43BF6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Construindo gigantes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BF587D-707E-46B0-BB69-1CC115B6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344-08DF-4E90-B817-2DADFC10AC4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96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11FAA4A-9FC4-4FDA-843B-F9D1F1C5DECC}"/>
              </a:ext>
            </a:extLst>
          </p:cNvPr>
          <p:cNvSpPr txBox="1"/>
          <p:nvPr/>
        </p:nvSpPr>
        <p:spPr>
          <a:xfrm>
            <a:off x="1113056" y="702218"/>
            <a:ext cx="7375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Alimentação adequada</a:t>
            </a:r>
          </a:p>
          <a:p>
            <a:endParaRPr lang="pt-BR" sz="48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E2496D-84E7-409B-AFA5-EFA0F8DF17E1}"/>
              </a:ext>
            </a:extLst>
          </p:cNvPr>
          <p:cNvSpPr txBox="1"/>
          <p:nvPr/>
        </p:nvSpPr>
        <p:spPr>
          <a:xfrm>
            <a:off x="989483" y="2600953"/>
            <a:ext cx="800623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A alimentação é um dos pilares fundamentais para quem busca a hipertrofia muscular. Sem uma dieta equilibrada e rica em nutrientes, o corpo não terá os recursos necessários para reparar e construir novos tecidos musculares. Aqui, vamos explorar como montar uma dieta para hipertrofia, incluindo a importância de cada macronutriente, exemplos de alimentos e uma sugestão de plano alimentar.</a:t>
            </a:r>
          </a:p>
          <a:p>
            <a:pPr algn="just"/>
            <a:endParaRPr lang="pt-BR" sz="3200" dirty="0"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427A6CA-7D4A-4777-8C5B-9F578C1C780A}"/>
              </a:ext>
            </a:extLst>
          </p:cNvPr>
          <p:cNvSpPr txBox="1"/>
          <p:nvPr/>
        </p:nvSpPr>
        <p:spPr>
          <a:xfrm>
            <a:off x="1113053" y="1487048"/>
            <a:ext cx="76849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+mj-lt"/>
                <a:cs typeface="Times New Roman" panose="02020603050405020304" pitchFamily="18" charset="0"/>
              </a:rPr>
              <a:t>Dieta aliada da construção muscular</a:t>
            </a:r>
          </a:p>
          <a:p>
            <a:endParaRPr lang="pt-BR" sz="40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647E796-349F-4D44-9BD2-683E29ED9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55865">
            <a:off x="326982" y="164556"/>
            <a:ext cx="905412" cy="90541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7BA9B88-7B2F-4FD1-B460-77EFF9D3D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697" y="8731616"/>
            <a:ext cx="1761805" cy="1761805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5F8E72B-EA95-499A-889E-560F0D09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Construindo gigantes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CFA26ACD-0258-4B93-95BB-43361B19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344-08DF-4E90-B817-2DADFC10AC4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248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B37C6F6-312C-42E3-ACA8-48F7E672FB96}"/>
              </a:ext>
            </a:extLst>
          </p:cNvPr>
          <p:cNvSpPr/>
          <p:nvPr/>
        </p:nvSpPr>
        <p:spPr>
          <a:xfrm>
            <a:off x="0" y="-235131"/>
            <a:ext cx="9601200" cy="12801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E147095-D3C8-4435-865E-6B35A2B8A8ED}"/>
              </a:ext>
            </a:extLst>
          </p:cNvPr>
          <p:cNvSpPr txBox="1"/>
          <p:nvPr/>
        </p:nvSpPr>
        <p:spPr>
          <a:xfrm>
            <a:off x="1040674" y="6603305"/>
            <a:ext cx="75198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Impact" panose="020B0806030902050204" pitchFamily="34" charset="0"/>
              </a:rPr>
              <a:t>Macronutrientes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F22B569-DF0A-46AE-9C6C-0EDFD9470DEB}"/>
              </a:ext>
            </a:extLst>
          </p:cNvPr>
          <p:cNvSpPr txBox="1"/>
          <p:nvPr/>
        </p:nvSpPr>
        <p:spPr>
          <a:xfrm>
            <a:off x="2279468" y="3246090"/>
            <a:ext cx="504226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9900" dirty="0">
                <a:ln w="38100">
                  <a:solidFill>
                    <a:srgbClr val="C00000"/>
                  </a:solidFill>
                </a:ln>
                <a:noFill/>
                <a:latin typeface="Impact" panose="020B0806030902050204" pitchFamily="34" charset="0"/>
              </a:rPr>
              <a:t>3.1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12A121-973C-43CD-AE92-CDFDAE46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Construindo gigantes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F361CF-7A54-41E3-A14C-6B571E0B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344-08DF-4E90-B817-2DADFC10AC4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541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11FAA4A-9FC4-4FDA-843B-F9D1F1C5DECC}"/>
              </a:ext>
            </a:extLst>
          </p:cNvPr>
          <p:cNvSpPr txBox="1"/>
          <p:nvPr/>
        </p:nvSpPr>
        <p:spPr>
          <a:xfrm>
            <a:off x="1113056" y="702218"/>
            <a:ext cx="7375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Alimentação adequada</a:t>
            </a:r>
          </a:p>
          <a:p>
            <a:endParaRPr lang="pt-BR" sz="48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E2496D-84E7-409B-AFA5-EFA0F8DF17E1}"/>
              </a:ext>
            </a:extLst>
          </p:cNvPr>
          <p:cNvSpPr txBox="1"/>
          <p:nvPr/>
        </p:nvSpPr>
        <p:spPr>
          <a:xfrm>
            <a:off x="1067861" y="2391946"/>
            <a:ext cx="7684958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/>
              <a:t>1. Proteínas</a:t>
            </a:r>
          </a:p>
          <a:p>
            <a:pPr algn="just"/>
            <a:r>
              <a:rPr lang="pt-BR" sz="3200" dirty="0"/>
              <a:t>Função: As proteínas são os blocos de construção dos músculos. Elas fornecem os aminoácidos necessários para a reparação das fibras muscular, assim o seu crescimento.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b="1" dirty="0"/>
              <a:t>Quantidade: </a:t>
            </a:r>
            <a:r>
              <a:rPr lang="pt-BR" sz="3200" dirty="0"/>
              <a:t>Recomenda-se consumir cerca de 1,6 a 2,2 gramas de proteína por quilograma de peso corporal por dia.</a:t>
            </a:r>
          </a:p>
          <a:p>
            <a:pPr algn="just"/>
            <a:endParaRPr lang="pt-BR" sz="3200" b="1" dirty="0"/>
          </a:p>
          <a:p>
            <a:pPr algn="just"/>
            <a:r>
              <a:rPr lang="pt-BR" sz="3200" b="1" dirty="0"/>
              <a:t>Fontes de Proteína: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Carnes magras: Peito de frango, peito de peru, carne bovina magra.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Peixes e frutos do mar: Salmão, atum, tilápia.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Ovos: Inteiros e claras.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Laticínios: Iogurte grego, queijo cottage, leite.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Fontes vegetais: Feijão, lentilhas, grão-de-bico, tofu, </a:t>
            </a:r>
            <a:r>
              <a:rPr lang="pt-BR" sz="3200" dirty="0" err="1"/>
              <a:t>tempeh</a:t>
            </a:r>
            <a:r>
              <a:rPr lang="pt-BR" sz="3200" dirty="0"/>
              <a:t>.</a:t>
            </a:r>
            <a:endParaRPr lang="pt-BR" sz="3200" dirty="0"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427A6CA-7D4A-4777-8C5B-9F578C1C780A}"/>
              </a:ext>
            </a:extLst>
          </p:cNvPr>
          <p:cNvSpPr txBox="1"/>
          <p:nvPr/>
        </p:nvSpPr>
        <p:spPr>
          <a:xfrm>
            <a:off x="1113053" y="1487048"/>
            <a:ext cx="76849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+mj-lt"/>
                <a:cs typeface="Times New Roman" panose="02020603050405020304" pitchFamily="18" charset="0"/>
              </a:rPr>
              <a:t>Macronutrientes</a:t>
            </a:r>
          </a:p>
          <a:p>
            <a:endParaRPr lang="pt-BR" sz="40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647E796-349F-4D44-9BD2-683E29ED9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55865">
            <a:off x="326982" y="164556"/>
            <a:ext cx="905412" cy="905412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08685A3-82B8-4F66-869D-46011C5E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Construindo gigantes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DB6614-647E-41F2-A621-3D597455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344-08DF-4E90-B817-2DADFC10AC4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953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11FAA4A-9FC4-4FDA-843B-F9D1F1C5DECC}"/>
              </a:ext>
            </a:extLst>
          </p:cNvPr>
          <p:cNvSpPr txBox="1"/>
          <p:nvPr/>
        </p:nvSpPr>
        <p:spPr>
          <a:xfrm>
            <a:off x="1113056" y="702218"/>
            <a:ext cx="7375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Alimentação adequada</a:t>
            </a:r>
          </a:p>
          <a:p>
            <a:endParaRPr lang="pt-BR" sz="48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E2496D-84E7-409B-AFA5-EFA0F8DF17E1}"/>
              </a:ext>
            </a:extLst>
          </p:cNvPr>
          <p:cNvSpPr txBox="1"/>
          <p:nvPr/>
        </p:nvSpPr>
        <p:spPr>
          <a:xfrm>
            <a:off x="1067861" y="2391946"/>
            <a:ext cx="7684958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/>
              <a:t>2. Carboidratos</a:t>
            </a:r>
          </a:p>
          <a:p>
            <a:pPr algn="just"/>
            <a:r>
              <a:rPr lang="pt-BR" sz="3200" dirty="0"/>
              <a:t>Função: Os carboidratos são a principal fonte de energia durante os treinos de força. Eles ajudam a reabastecer as reservas de glicogênio muscular, que são esgotadas durante o exercício.</a:t>
            </a:r>
          </a:p>
          <a:p>
            <a:pPr algn="just"/>
            <a:endParaRPr lang="pt-BR" sz="3200" b="1" dirty="0"/>
          </a:p>
          <a:p>
            <a:pPr algn="just"/>
            <a:r>
              <a:rPr lang="pt-BR" sz="3200" b="1" dirty="0"/>
              <a:t>Quantidade: </a:t>
            </a:r>
            <a:r>
              <a:rPr lang="pt-BR" sz="3200" dirty="0"/>
              <a:t>A ingestão de carboidratos pode variar, mas geralmente recomenda-se consumir entre 3 a 5 gramas por quilograma de peso corporal por dia.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b="1" dirty="0"/>
              <a:t>Fontes de Carboidratos:</a:t>
            </a:r>
            <a:endParaRPr lang="pt-BR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Carboidratos complexos: Arroz integral, batata doce, aveia, </a:t>
            </a:r>
            <a:r>
              <a:rPr lang="pt-BR" sz="3200" dirty="0" err="1"/>
              <a:t>quinoa</a:t>
            </a:r>
            <a:r>
              <a:rPr lang="pt-BR" sz="3200" dirty="0"/>
              <a:t>, pão.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Frutas: Bananas, maçãs, frutas vermelhas.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Vegetais: Brócolis, espinafre, couve-flor.</a:t>
            </a:r>
            <a:endParaRPr lang="pt-BR" sz="3200" dirty="0"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427A6CA-7D4A-4777-8C5B-9F578C1C780A}"/>
              </a:ext>
            </a:extLst>
          </p:cNvPr>
          <p:cNvSpPr txBox="1"/>
          <p:nvPr/>
        </p:nvSpPr>
        <p:spPr>
          <a:xfrm>
            <a:off x="1113053" y="1487048"/>
            <a:ext cx="76849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+mj-lt"/>
                <a:cs typeface="Times New Roman" panose="02020603050405020304" pitchFamily="18" charset="0"/>
              </a:rPr>
              <a:t>Macronutrientes</a:t>
            </a:r>
          </a:p>
          <a:p>
            <a:endParaRPr lang="pt-BR" sz="40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647E796-349F-4D44-9BD2-683E29ED9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55865">
            <a:off x="326982" y="164556"/>
            <a:ext cx="905412" cy="905412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65B018F-54F4-486D-B9C9-3CBB83D43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Construindo gigantes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8961C51-0C6F-41AD-935D-E13BF069F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344-08DF-4E90-B817-2DADFC10AC4B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468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11FAA4A-9FC4-4FDA-843B-F9D1F1C5DECC}"/>
              </a:ext>
            </a:extLst>
          </p:cNvPr>
          <p:cNvSpPr txBox="1"/>
          <p:nvPr/>
        </p:nvSpPr>
        <p:spPr>
          <a:xfrm>
            <a:off x="1113056" y="702218"/>
            <a:ext cx="7375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Alimentação adequada</a:t>
            </a:r>
          </a:p>
          <a:p>
            <a:endParaRPr lang="pt-BR" sz="48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E2496D-84E7-409B-AFA5-EFA0F8DF17E1}"/>
              </a:ext>
            </a:extLst>
          </p:cNvPr>
          <p:cNvSpPr txBox="1"/>
          <p:nvPr/>
        </p:nvSpPr>
        <p:spPr>
          <a:xfrm>
            <a:off x="1067861" y="2391946"/>
            <a:ext cx="768495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/>
              <a:t>3. Gorduras</a:t>
            </a:r>
          </a:p>
          <a:p>
            <a:pPr algn="just"/>
            <a:r>
              <a:rPr lang="pt-BR" sz="3200" dirty="0"/>
              <a:t>Função: As gorduras são essenciais para a produção de hormônios, incluindo os hormônios anabólicos que ajudam no crescimento muscular. Elas também fornecem energia de forma sustentável.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b="1" dirty="0"/>
              <a:t>Quantidade:</a:t>
            </a:r>
            <a:r>
              <a:rPr lang="pt-BR" sz="3200" dirty="0"/>
              <a:t> As gorduras devem compor cerca de 20-30% da ingestão calórica total.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b="1" dirty="0"/>
              <a:t>Fontes de Gorduras Saudáveis:</a:t>
            </a:r>
            <a:endParaRPr lang="pt-BR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Gorduras insaturadas: Abacate, azeite de oliva, nozes, sementes.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Omega-3: Peixes gordurosos (salmão, sardinha), linhaça, chia.</a:t>
            </a:r>
            <a:endParaRPr lang="pt-BR" sz="3200" dirty="0"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427A6CA-7D4A-4777-8C5B-9F578C1C780A}"/>
              </a:ext>
            </a:extLst>
          </p:cNvPr>
          <p:cNvSpPr txBox="1"/>
          <p:nvPr/>
        </p:nvSpPr>
        <p:spPr>
          <a:xfrm>
            <a:off x="1113053" y="1487048"/>
            <a:ext cx="76849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+mj-lt"/>
                <a:cs typeface="Times New Roman" panose="02020603050405020304" pitchFamily="18" charset="0"/>
              </a:rPr>
              <a:t>Macronutrientes</a:t>
            </a:r>
          </a:p>
          <a:p>
            <a:endParaRPr lang="pt-BR" sz="40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647E796-349F-4D44-9BD2-683E29ED9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55865">
            <a:off x="326982" y="164556"/>
            <a:ext cx="905412" cy="905412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C61CC80-0E11-4DF3-8C4B-141C1745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Construindo gigantes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9154EDF-0E4A-439C-807A-CCB0F56E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344-08DF-4E90-B817-2DADFC10AC4B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04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B37C6F6-312C-42E3-ACA8-48F7E672FB96}"/>
              </a:ext>
            </a:extLst>
          </p:cNvPr>
          <p:cNvSpPr/>
          <p:nvPr/>
        </p:nvSpPr>
        <p:spPr>
          <a:xfrm>
            <a:off x="0" y="-235131"/>
            <a:ext cx="9601200" cy="12801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E147095-D3C8-4435-865E-6B35A2B8A8ED}"/>
              </a:ext>
            </a:extLst>
          </p:cNvPr>
          <p:cNvSpPr txBox="1"/>
          <p:nvPr/>
        </p:nvSpPr>
        <p:spPr>
          <a:xfrm>
            <a:off x="1040674" y="6603305"/>
            <a:ext cx="75198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Impact" panose="020B0806030902050204" pitchFamily="34" charset="0"/>
              </a:rPr>
              <a:t>Como montar sua dieta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F22B569-DF0A-46AE-9C6C-0EDFD9470DEB}"/>
              </a:ext>
            </a:extLst>
          </p:cNvPr>
          <p:cNvSpPr txBox="1"/>
          <p:nvPr/>
        </p:nvSpPr>
        <p:spPr>
          <a:xfrm>
            <a:off x="2279468" y="3246090"/>
            <a:ext cx="504226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9900" dirty="0">
                <a:ln w="38100">
                  <a:solidFill>
                    <a:srgbClr val="C00000"/>
                  </a:solidFill>
                </a:ln>
                <a:noFill/>
                <a:latin typeface="Impact" panose="020B0806030902050204" pitchFamily="34" charset="0"/>
              </a:rPr>
              <a:t>3.2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E33AEA-8B4A-4617-B6D3-4F217A44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Construindo gigantes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7FD84B-E9B8-47FB-AE87-1E167809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344-08DF-4E90-B817-2DADFC10AC4B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501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11FAA4A-9FC4-4FDA-843B-F9D1F1C5DECC}"/>
              </a:ext>
            </a:extLst>
          </p:cNvPr>
          <p:cNvSpPr txBox="1"/>
          <p:nvPr/>
        </p:nvSpPr>
        <p:spPr>
          <a:xfrm>
            <a:off x="1113056" y="702218"/>
            <a:ext cx="7375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Alimentação adequada</a:t>
            </a:r>
          </a:p>
          <a:p>
            <a:endParaRPr lang="pt-BR" sz="48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E2496D-84E7-409B-AFA5-EFA0F8DF17E1}"/>
              </a:ext>
            </a:extLst>
          </p:cNvPr>
          <p:cNvSpPr txBox="1"/>
          <p:nvPr/>
        </p:nvSpPr>
        <p:spPr>
          <a:xfrm>
            <a:off x="1067861" y="2522576"/>
            <a:ext cx="768495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cs typeface="Times New Roman" panose="02020603050405020304" pitchFamily="18" charset="0"/>
              </a:rPr>
              <a:t>1. Calcule Sua Necessidade Calórica</a:t>
            </a:r>
          </a:p>
          <a:p>
            <a:pPr algn="just"/>
            <a:r>
              <a:rPr lang="pt-BR" sz="3200" dirty="0">
                <a:cs typeface="Times New Roman" panose="02020603050405020304" pitchFamily="18" charset="0"/>
              </a:rPr>
              <a:t>Para ganhar massa muscular, é necessário consumir mais calorias do que se gasta. Use uma calculadora de calorias online para estimar seu gasto calórico diário (TDEE) e adicione 250 a 500 calorias a esse valor para criar um excedente calórico.</a:t>
            </a:r>
          </a:p>
          <a:p>
            <a:pPr algn="just"/>
            <a:endParaRPr lang="pt-BR" sz="3200" dirty="0">
              <a:cs typeface="Times New Roman" panose="02020603050405020304" pitchFamily="18" charset="0"/>
            </a:endParaRPr>
          </a:p>
          <a:p>
            <a:pPr algn="just"/>
            <a:r>
              <a:rPr lang="pt-BR" sz="3200" b="1" dirty="0">
                <a:cs typeface="Times New Roman" panose="02020603050405020304" pitchFamily="18" charset="0"/>
              </a:rPr>
              <a:t>2. Distribua os Macronutrientes</a:t>
            </a:r>
          </a:p>
          <a:p>
            <a:pPr algn="just"/>
            <a:r>
              <a:rPr lang="pt-BR" sz="3200" dirty="0">
                <a:cs typeface="Times New Roman" panose="02020603050405020304" pitchFamily="18" charset="0"/>
              </a:rPr>
              <a:t>Proteínas: 1,6 a 2,2 g/kg de peso corporal.</a:t>
            </a:r>
          </a:p>
          <a:p>
            <a:pPr algn="just"/>
            <a:r>
              <a:rPr lang="pt-BR" sz="3200" dirty="0">
                <a:cs typeface="Times New Roman" panose="02020603050405020304" pitchFamily="18" charset="0"/>
              </a:rPr>
              <a:t>Carboidratos: 3 a 5 g/kg de peso corporal.</a:t>
            </a:r>
          </a:p>
          <a:p>
            <a:pPr algn="just"/>
            <a:r>
              <a:rPr lang="pt-BR" sz="3200" dirty="0">
                <a:cs typeface="Times New Roman" panose="02020603050405020304" pitchFamily="18" charset="0"/>
              </a:rPr>
              <a:t>Gorduras: 20-30% das calorias totais.</a:t>
            </a:r>
          </a:p>
          <a:p>
            <a:pPr algn="just"/>
            <a:endParaRPr lang="pt-BR" sz="3200" dirty="0">
              <a:cs typeface="Times New Roman" panose="02020603050405020304" pitchFamily="18" charset="0"/>
            </a:endParaRPr>
          </a:p>
          <a:p>
            <a:pPr algn="just"/>
            <a:r>
              <a:rPr lang="pt-BR" sz="3200" b="1" dirty="0">
                <a:cs typeface="Times New Roman" panose="02020603050405020304" pitchFamily="18" charset="0"/>
              </a:rPr>
              <a:t>3. Planeje as Refeições</a:t>
            </a:r>
          </a:p>
          <a:p>
            <a:pPr algn="just"/>
            <a:r>
              <a:rPr lang="pt-BR" sz="3200" dirty="0">
                <a:cs typeface="Times New Roman" panose="02020603050405020304" pitchFamily="18" charset="0"/>
              </a:rPr>
              <a:t>Confira o exemplo de plano alimentar: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427A6CA-7D4A-4777-8C5B-9F578C1C780A}"/>
              </a:ext>
            </a:extLst>
          </p:cNvPr>
          <p:cNvSpPr txBox="1"/>
          <p:nvPr/>
        </p:nvSpPr>
        <p:spPr>
          <a:xfrm>
            <a:off x="1113053" y="1487048"/>
            <a:ext cx="76849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+mj-lt"/>
                <a:cs typeface="Times New Roman" panose="02020603050405020304" pitchFamily="18" charset="0"/>
              </a:rPr>
              <a:t>Como montar sua dieta</a:t>
            </a:r>
          </a:p>
          <a:p>
            <a:endParaRPr lang="pt-BR" sz="40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647E796-349F-4D44-9BD2-683E29ED9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55865">
            <a:off x="326982" y="164556"/>
            <a:ext cx="905412" cy="905412"/>
          </a:xfrm>
          <a:prstGeom prst="rect">
            <a:avLst/>
          </a:prstGeo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E7F54E7-67DE-4C95-BCDA-6CC9A115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Construindo gigantes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2E9C7F-F85D-4327-8393-B255D6B8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344-08DF-4E90-B817-2DADFC10AC4B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399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11FAA4A-9FC4-4FDA-843B-F9D1F1C5DECC}"/>
              </a:ext>
            </a:extLst>
          </p:cNvPr>
          <p:cNvSpPr txBox="1"/>
          <p:nvPr/>
        </p:nvSpPr>
        <p:spPr>
          <a:xfrm>
            <a:off x="1113056" y="702218"/>
            <a:ext cx="7375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Alimentação adequada</a:t>
            </a:r>
          </a:p>
          <a:p>
            <a:endParaRPr lang="pt-BR" sz="48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E2496D-84E7-409B-AFA5-EFA0F8DF17E1}"/>
              </a:ext>
            </a:extLst>
          </p:cNvPr>
          <p:cNvSpPr txBox="1"/>
          <p:nvPr/>
        </p:nvSpPr>
        <p:spPr>
          <a:xfrm>
            <a:off x="1113053" y="2487344"/>
            <a:ext cx="7684958" cy="10772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b="1" dirty="0">
                <a:cs typeface="Times New Roman" panose="02020603050405020304" pitchFamily="18" charset="0"/>
              </a:rPr>
              <a:t>Café da Manhã: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 dirty="0">
                <a:cs typeface="Times New Roman" panose="02020603050405020304" pitchFamily="18" charset="0"/>
              </a:rPr>
              <a:t>4 claras de ovo e 2 ovos inteiros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 dirty="0">
                <a:cs typeface="Times New Roman" panose="02020603050405020304" pitchFamily="18" charset="0"/>
              </a:rPr>
              <a:t>1 xícara de aveia com frutas vermelhas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 dirty="0">
                <a:cs typeface="Times New Roman" panose="02020603050405020304" pitchFamily="18" charset="0"/>
              </a:rPr>
              <a:t>1 colher de chá de manteiga de amendoim</a:t>
            </a:r>
            <a:endParaRPr lang="pt-BR" sz="3000" b="1" dirty="0">
              <a:cs typeface="Times New Roman" panose="02020603050405020304" pitchFamily="18" charset="0"/>
            </a:endParaRPr>
          </a:p>
          <a:p>
            <a:pPr algn="just"/>
            <a:r>
              <a:rPr lang="pt-BR" sz="3000" b="1" dirty="0">
                <a:cs typeface="Times New Roman" panose="02020603050405020304" pitchFamily="18" charset="0"/>
              </a:rPr>
              <a:t>Lanche da Manhã: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 dirty="0">
                <a:cs typeface="Times New Roman" panose="02020603050405020304" pitchFamily="18" charset="0"/>
              </a:rPr>
              <a:t>1 maçã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 dirty="0">
                <a:cs typeface="Times New Roman" panose="02020603050405020304" pitchFamily="18" charset="0"/>
              </a:rPr>
              <a:t>1 punhado de amêndoas</a:t>
            </a:r>
            <a:endParaRPr lang="pt-BR" sz="3000" b="1" dirty="0">
              <a:cs typeface="Times New Roman" panose="02020603050405020304" pitchFamily="18" charset="0"/>
            </a:endParaRPr>
          </a:p>
          <a:p>
            <a:pPr algn="just"/>
            <a:r>
              <a:rPr lang="pt-BR" sz="3000" b="1" dirty="0">
                <a:cs typeface="Times New Roman" panose="02020603050405020304" pitchFamily="18" charset="0"/>
              </a:rPr>
              <a:t>Almoço: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 dirty="0">
                <a:cs typeface="Times New Roman" panose="02020603050405020304" pitchFamily="18" charset="0"/>
              </a:rPr>
              <a:t>150g de peito de frango grelhado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 dirty="0">
                <a:cs typeface="Times New Roman" panose="02020603050405020304" pitchFamily="18" charset="0"/>
              </a:rPr>
              <a:t>1 xícara de arroz integral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 dirty="0">
                <a:cs typeface="Times New Roman" panose="02020603050405020304" pitchFamily="18" charset="0"/>
              </a:rPr>
              <a:t>1 xícara de brócolis no vapor</a:t>
            </a:r>
            <a:endParaRPr lang="pt-BR" sz="3000" b="1" dirty="0">
              <a:cs typeface="Times New Roman" panose="02020603050405020304" pitchFamily="18" charset="0"/>
            </a:endParaRPr>
          </a:p>
          <a:p>
            <a:pPr algn="just"/>
            <a:r>
              <a:rPr lang="pt-BR" sz="3000" b="1" dirty="0">
                <a:cs typeface="Times New Roman" panose="02020603050405020304" pitchFamily="18" charset="0"/>
              </a:rPr>
              <a:t>Lanche da Tarde: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 dirty="0">
                <a:cs typeface="Times New Roman" panose="02020603050405020304" pitchFamily="18" charset="0"/>
              </a:rPr>
              <a:t>1 iogurte grego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 dirty="0">
                <a:cs typeface="Times New Roman" panose="02020603050405020304" pitchFamily="18" charset="0"/>
              </a:rPr>
              <a:t>1 banana</a:t>
            </a:r>
          </a:p>
          <a:p>
            <a:pPr algn="just"/>
            <a:r>
              <a:rPr lang="pt-BR" sz="3000" b="1" dirty="0">
                <a:cs typeface="Times New Roman" panose="02020603050405020304" pitchFamily="18" charset="0"/>
              </a:rPr>
              <a:t>Jantar: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 dirty="0">
                <a:cs typeface="Times New Roman" panose="02020603050405020304" pitchFamily="18" charset="0"/>
              </a:rPr>
              <a:t>200g de salmão assado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 dirty="0">
                <a:cs typeface="Times New Roman" panose="02020603050405020304" pitchFamily="18" charset="0"/>
              </a:rPr>
              <a:t>1 batata doce média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 dirty="0">
                <a:cs typeface="Times New Roman" panose="02020603050405020304" pitchFamily="18" charset="0"/>
              </a:rPr>
              <a:t>1 xícara de espinafre salteado</a:t>
            </a:r>
          </a:p>
          <a:p>
            <a:pPr algn="just"/>
            <a:r>
              <a:rPr lang="pt-BR" sz="3000" b="1" dirty="0">
                <a:cs typeface="Times New Roman" panose="02020603050405020304" pitchFamily="18" charset="0"/>
              </a:rPr>
              <a:t>Lanche Noturno: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 dirty="0">
                <a:cs typeface="Times New Roman" panose="02020603050405020304" pitchFamily="18" charset="0"/>
              </a:rPr>
              <a:t>1 shake de proteína (whey protein)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 dirty="0">
                <a:cs typeface="Times New Roman" panose="02020603050405020304" pitchFamily="18" charset="0"/>
              </a:rPr>
              <a:t>1 colher de chá de manteiga de amendoim</a:t>
            </a:r>
          </a:p>
          <a:p>
            <a:pPr algn="just"/>
            <a:endParaRPr lang="pt-BR" sz="3200" dirty="0">
              <a:cs typeface="Times New Roman" panose="02020603050405020304" pitchFamily="18" charset="0"/>
            </a:endParaRPr>
          </a:p>
          <a:p>
            <a:pPr algn="just"/>
            <a:endParaRPr lang="pt-BR" sz="3200" b="1" dirty="0"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427A6CA-7D4A-4777-8C5B-9F578C1C780A}"/>
              </a:ext>
            </a:extLst>
          </p:cNvPr>
          <p:cNvSpPr txBox="1"/>
          <p:nvPr/>
        </p:nvSpPr>
        <p:spPr>
          <a:xfrm>
            <a:off x="1113053" y="1487048"/>
            <a:ext cx="76849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+mj-lt"/>
                <a:cs typeface="Times New Roman" panose="02020603050405020304" pitchFamily="18" charset="0"/>
              </a:rPr>
              <a:t>Como montar sua dieta</a:t>
            </a:r>
          </a:p>
          <a:p>
            <a:endParaRPr lang="pt-BR" sz="40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647E796-349F-4D44-9BD2-683E29ED9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55865">
            <a:off x="326982" y="164556"/>
            <a:ext cx="905412" cy="905412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3329134-EFB9-4FC7-9A3B-60B0BA8A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Construindo gigantes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EF81BFD-FB1D-4AB1-88E6-3C4B4887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344-08DF-4E90-B817-2DADFC10AC4B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044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B37C6F6-312C-42E3-ACA8-48F7E672FB96}"/>
              </a:ext>
            </a:extLst>
          </p:cNvPr>
          <p:cNvSpPr/>
          <p:nvPr/>
        </p:nvSpPr>
        <p:spPr>
          <a:xfrm>
            <a:off x="0" y="-235131"/>
            <a:ext cx="9601200" cy="12801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E147095-D3C8-4435-865E-6B35A2B8A8ED}"/>
              </a:ext>
            </a:extLst>
          </p:cNvPr>
          <p:cNvSpPr txBox="1"/>
          <p:nvPr/>
        </p:nvSpPr>
        <p:spPr>
          <a:xfrm>
            <a:off x="1040674" y="6603305"/>
            <a:ext cx="75198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Impact" panose="020B0806030902050204" pitchFamily="34" charset="0"/>
              </a:rPr>
              <a:t>Dicas adicionais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F22B569-DF0A-46AE-9C6C-0EDFD9470DEB}"/>
              </a:ext>
            </a:extLst>
          </p:cNvPr>
          <p:cNvSpPr txBox="1"/>
          <p:nvPr/>
        </p:nvSpPr>
        <p:spPr>
          <a:xfrm>
            <a:off x="2279468" y="3246090"/>
            <a:ext cx="504226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9900" dirty="0">
                <a:ln w="38100">
                  <a:solidFill>
                    <a:srgbClr val="C00000"/>
                  </a:solidFill>
                </a:ln>
                <a:noFill/>
                <a:latin typeface="Impact" panose="020B0806030902050204" pitchFamily="34" charset="0"/>
              </a:rPr>
              <a:t>3.3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0D2D09-0A9B-46C4-A409-9BCF29BA6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Construindo gigantes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B75944-9CC7-4E20-91D4-E4512FFE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344-08DF-4E90-B817-2DADFC10AC4B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98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B37C6F6-312C-42E3-ACA8-48F7E672FB96}"/>
              </a:ext>
            </a:extLst>
          </p:cNvPr>
          <p:cNvSpPr/>
          <p:nvPr/>
        </p:nvSpPr>
        <p:spPr>
          <a:xfrm>
            <a:off x="0" y="-235131"/>
            <a:ext cx="9601200" cy="12801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E147095-D3C8-4435-865E-6B35A2B8A8ED}"/>
              </a:ext>
            </a:extLst>
          </p:cNvPr>
          <p:cNvSpPr txBox="1"/>
          <p:nvPr/>
        </p:nvSpPr>
        <p:spPr>
          <a:xfrm>
            <a:off x="1547949" y="6603305"/>
            <a:ext cx="6505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Impact" panose="020B0806030902050204" pitchFamily="34" charset="0"/>
              </a:rPr>
              <a:t>O que é hipertrofia?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F22B569-DF0A-46AE-9C6C-0EDFD9470DEB}"/>
              </a:ext>
            </a:extLst>
          </p:cNvPr>
          <p:cNvSpPr txBox="1"/>
          <p:nvPr/>
        </p:nvSpPr>
        <p:spPr>
          <a:xfrm>
            <a:off x="2279468" y="3246090"/>
            <a:ext cx="504226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9900" dirty="0">
                <a:ln w="38100">
                  <a:solidFill>
                    <a:srgbClr val="C00000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AC17A1-F47D-4376-8988-880DB7CDA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Construindo gigantes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ADB6FD-ED65-416B-B35F-D803AB06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344-08DF-4E90-B817-2DADFC10AC4B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7433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11FAA4A-9FC4-4FDA-843B-F9D1F1C5DECC}"/>
              </a:ext>
            </a:extLst>
          </p:cNvPr>
          <p:cNvSpPr txBox="1"/>
          <p:nvPr/>
        </p:nvSpPr>
        <p:spPr>
          <a:xfrm>
            <a:off x="1113056" y="702218"/>
            <a:ext cx="7375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Alimentação adequada</a:t>
            </a:r>
          </a:p>
          <a:p>
            <a:endParaRPr lang="pt-BR" sz="48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E2496D-84E7-409B-AFA5-EFA0F8DF17E1}"/>
              </a:ext>
            </a:extLst>
          </p:cNvPr>
          <p:cNvSpPr txBox="1"/>
          <p:nvPr/>
        </p:nvSpPr>
        <p:spPr>
          <a:xfrm>
            <a:off x="1113053" y="2487344"/>
            <a:ext cx="7375090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b="1" dirty="0">
                <a:cs typeface="Times New Roman" panose="02020603050405020304" pitchFamily="18" charset="0"/>
              </a:rPr>
              <a:t>Hidratação:</a:t>
            </a:r>
            <a:r>
              <a:rPr lang="pt-BR" sz="3000" dirty="0">
                <a:cs typeface="Times New Roman" panose="02020603050405020304" pitchFamily="18" charset="0"/>
              </a:rPr>
              <a:t> Beba muita água ao longo do dia. A hidratação adequada é essencial para o desempenho no treino e recuperação muscular.</a:t>
            </a:r>
          </a:p>
          <a:p>
            <a:pPr algn="just"/>
            <a:endParaRPr lang="pt-BR" sz="3000" dirty="0">
              <a:cs typeface="Times New Roman" panose="02020603050405020304" pitchFamily="18" charset="0"/>
            </a:endParaRPr>
          </a:p>
          <a:p>
            <a:pPr algn="just"/>
            <a:r>
              <a:rPr lang="pt-BR" sz="3000" b="1" dirty="0">
                <a:cs typeface="Times New Roman" panose="02020603050405020304" pitchFamily="18" charset="0"/>
              </a:rPr>
              <a:t>Refeições Pré e Pós-Treino: </a:t>
            </a:r>
            <a:r>
              <a:rPr lang="pt-BR" sz="3000" dirty="0">
                <a:cs typeface="Times New Roman" panose="02020603050405020304" pitchFamily="18" charset="0"/>
              </a:rPr>
              <a:t>Consuma uma refeição rica em carboidratos e proteínas cerca de 1-2 horas antes do treino. Após o treino, coma uma refeição rica em proteínas e carboidratos para acelerar a recuperação muscular.</a:t>
            </a:r>
          </a:p>
          <a:p>
            <a:pPr algn="just"/>
            <a:endParaRPr lang="pt-BR" sz="3000" dirty="0">
              <a:cs typeface="Times New Roman" panose="02020603050405020304" pitchFamily="18" charset="0"/>
            </a:endParaRPr>
          </a:p>
          <a:p>
            <a:pPr algn="just"/>
            <a:r>
              <a:rPr lang="pt-BR" sz="3000" b="1" dirty="0">
                <a:cs typeface="Times New Roman" panose="02020603050405020304" pitchFamily="18" charset="0"/>
              </a:rPr>
              <a:t>Suplementação:</a:t>
            </a:r>
            <a:r>
              <a:rPr lang="pt-BR" sz="3000" dirty="0">
                <a:cs typeface="Times New Roman" panose="02020603050405020304" pitchFamily="18" charset="0"/>
              </a:rPr>
              <a:t> Considera suplementos como whey protein, creatina e </a:t>
            </a:r>
            <a:r>
              <a:rPr lang="pt-BR" sz="3000" dirty="0" err="1">
                <a:cs typeface="Times New Roman" panose="02020603050405020304" pitchFamily="18" charset="0"/>
              </a:rPr>
              <a:t>BCAAs</a:t>
            </a:r>
            <a:r>
              <a:rPr lang="pt-BR" sz="3000" dirty="0">
                <a:cs typeface="Times New Roman" panose="02020603050405020304" pitchFamily="18" charset="0"/>
              </a:rPr>
              <a:t> (aminoácidos de cadeia ramificada) para ajudar a atingir suas metas nutricionais.</a:t>
            </a:r>
            <a:endParaRPr lang="pt-BR" sz="3200" dirty="0">
              <a:cs typeface="Times New Roman" panose="02020603050405020304" pitchFamily="18" charset="0"/>
            </a:endParaRPr>
          </a:p>
          <a:p>
            <a:pPr algn="just"/>
            <a:endParaRPr lang="pt-BR" sz="3200" b="1" dirty="0"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427A6CA-7D4A-4777-8C5B-9F578C1C780A}"/>
              </a:ext>
            </a:extLst>
          </p:cNvPr>
          <p:cNvSpPr txBox="1"/>
          <p:nvPr/>
        </p:nvSpPr>
        <p:spPr>
          <a:xfrm>
            <a:off x="1113053" y="1487048"/>
            <a:ext cx="76849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+mj-lt"/>
                <a:cs typeface="Times New Roman" panose="02020603050405020304" pitchFamily="18" charset="0"/>
              </a:rPr>
              <a:t>Dicas adicionais</a:t>
            </a:r>
          </a:p>
          <a:p>
            <a:endParaRPr lang="pt-BR" sz="40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647E796-349F-4D44-9BD2-683E29ED9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55865">
            <a:off x="326982" y="164556"/>
            <a:ext cx="905412" cy="905412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F5F3E19-11DE-4DAA-B681-5E03B950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Construindo gigantes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958683E-0678-4607-A1D4-B9880005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344-08DF-4E90-B817-2DADFC10AC4B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964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B37C6F6-312C-42E3-ACA8-48F7E672FB96}"/>
              </a:ext>
            </a:extLst>
          </p:cNvPr>
          <p:cNvSpPr/>
          <p:nvPr/>
        </p:nvSpPr>
        <p:spPr>
          <a:xfrm>
            <a:off x="0" y="-235131"/>
            <a:ext cx="9601200" cy="12801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E147095-D3C8-4435-865E-6B35A2B8A8ED}"/>
              </a:ext>
            </a:extLst>
          </p:cNvPr>
          <p:cNvSpPr txBox="1"/>
          <p:nvPr/>
        </p:nvSpPr>
        <p:spPr>
          <a:xfrm>
            <a:off x="1040674" y="6603305"/>
            <a:ext cx="75198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Impact" panose="020B0806030902050204" pitchFamily="34" charset="0"/>
              </a:rPr>
              <a:t>Descanso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F22B569-DF0A-46AE-9C6C-0EDFD9470DEB}"/>
              </a:ext>
            </a:extLst>
          </p:cNvPr>
          <p:cNvSpPr txBox="1"/>
          <p:nvPr/>
        </p:nvSpPr>
        <p:spPr>
          <a:xfrm>
            <a:off x="2279468" y="3246090"/>
            <a:ext cx="504226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9900" dirty="0">
                <a:ln w="38100">
                  <a:solidFill>
                    <a:srgbClr val="C00000"/>
                  </a:solidFill>
                </a:ln>
                <a:noFill/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540614-95EA-4229-9AC5-BFB3E976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Construindo gigantes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2D9140-30D0-48B2-B183-2B521B6D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344-08DF-4E90-B817-2DADFC10AC4B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874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11FAA4A-9FC4-4FDA-843B-F9D1F1C5DECC}"/>
              </a:ext>
            </a:extLst>
          </p:cNvPr>
          <p:cNvSpPr txBox="1"/>
          <p:nvPr/>
        </p:nvSpPr>
        <p:spPr>
          <a:xfrm>
            <a:off x="1113056" y="702218"/>
            <a:ext cx="7375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Descanso</a:t>
            </a:r>
          </a:p>
          <a:p>
            <a:endParaRPr lang="pt-BR" sz="48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E2496D-84E7-409B-AFA5-EFA0F8DF17E1}"/>
              </a:ext>
            </a:extLst>
          </p:cNvPr>
          <p:cNvSpPr txBox="1"/>
          <p:nvPr/>
        </p:nvSpPr>
        <p:spPr>
          <a:xfrm>
            <a:off x="1113053" y="2487344"/>
            <a:ext cx="7375090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cs typeface="Times New Roman" panose="02020603050405020304" pitchFamily="18" charset="0"/>
              </a:rPr>
              <a:t>O descanso é um componente vital para quem busca a hipertrofia muscular. Sem descanso adequado, o corpo não consegue se recuperar e crescer de maneira eficiente, mesmo que a dieta e o treino sejam perfeitos.</a:t>
            </a:r>
          </a:p>
          <a:p>
            <a:pPr algn="just"/>
            <a:endParaRPr lang="pt-BR" sz="3200" dirty="0">
              <a:cs typeface="Times New Roman" panose="02020603050405020304" pitchFamily="18" charset="0"/>
            </a:endParaRPr>
          </a:p>
          <a:p>
            <a:pPr algn="just"/>
            <a:r>
              <a:rPr lang="pt-BR" sz="3200" dirty="0">
                <a:cs typeface="Times New Roman" panose="02020603050405020304" pitchFamily="18" charset="0"/>
              </a:rPr>
              <a:t>É importante explicar os seguintes tópicos:</a:t>
            </a:r>
          </a:p>
          <a:p>
            <a:pPr algn="just"/>
            <a:endParaRPr lang="pt-BR" sz="3200" dirty="0">
              <a:cs typeface="Times New Roman" panose="02020603050405020304" pitchFamily="18" charset="0"/>
            </a:endParaRPr>
          </a:p>
          <a:p>
            <a:pPr algn="just"/>
            <a:r>
              <a:rPr lang="pt-BR" sz="3200" b="1" dirty="0">
                <a:cs typeface="Times New Roman" panose="02020603050405020304" pitchFamily="18" charset="0"/>
              </a:rPr>
              <a:t>1. Recuperação Muscular</a:t>
            </a:r>
          </a:p>
          <a:p>
            <a:pPr algn="just"/>
            <a:r>
              <a:rPr lang="pt-BR" sz="3200" dirty="0">
                <a:cs typeface="Times New Roman" panose="02020603050405020304" pitchFamily="18" charset="0"/>
              </a:rPr>
              <a:t>Durante os treinos de força, os músculos sofrem pequenas lesões em suas fibras. O processo de recuperação dessas lesões é o que leva ao aumento da massa muscular, conhecido como hipertrofia. A recuperação ocorre principalmente durante o descanso, especialmente enquanto dormimos.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427A6CA-7D4A-4777-8C5B-9F578C1C780A}"/>
              </a:ext>
            </a:extLst>
          </p:cNvPr>
          <p:cNvSpPr txBox="1"/>
          <p:nvPr/>
        </p:nvSpPr>
        <p:spPr>
          <a:xfrm>
            <a:off x="1113053" y="1487048"/>
            <a:ext cx="76849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+mj-lt"/>
                <a:cs typeface="Times New Roman" panose="02020603050405020304" pitchFamily="18" charset="0"/>
              </a:rPr>
              <a:t>Importância do repouso</a:t>
            </a:r>
          </a:p>
          <a:p>
            <a:endParaRPr lang="pt-BR" sz="40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647E796-349F-4D44-9BD2-683E29ED9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55865">
            <a:off x="326982" y="164556"/>
            <a:ext cx="905412" cy="905412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E59D1DC-75D1-440E-ACDA-BC18E7F5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Construindo gigantes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F8047AF-59C7-44BB-AC4C-575D471C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344-08DF-4E90-B817-2DADFC10AC4B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247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11FAA4A-9FC4-4FDA-843B-F9D1F1C5DECC}"/>
              </a:ext>
            </a:extLst>
          </p:cNvPr>
          <p:cNvSpPr txBox="1"/>
          <p:nvPr/>
        </p:nvSpPr>
        <p:spPr>
          <a:xfrm>
            <a:off x="1113056" y="702218"/>
            <a:ext cx="7375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Descanso</a:t>
            </a:r>
          </a:p>
          <a:p>
            <a:endParaRPr lang="pt-BR" sz="48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E2496D-84E7-409B-AFA5-EFA0F8DF17E1}"/>
              </a:ext>
            </a:extLst>
          </p:cNvPr>
          <p:cNvSpPr txBox="1"/>
          <p:nvPr/>
        </p:nvSpPr>
        <p:spPr>
          <a:xfrm>
            <a:off x="1113053" y="2487344"/>
            <a:ext cx="737509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cs typeface="Times New Roman" panose="02020603050405020304" pitchFamily="18" charset="0"/>
              </a:rPr>
              <a:t>2. Sono e Hormônios</a:t>
            </a:r>
          </a:p>
          <a:p>
            <a:pPr algn="just"/>
            <a:r>
              <a:rPr lang="pt-BR" sz="3200" dirty="0">
                <a:cs typeface="Times New Roman" panose="02020603050405020304" pitchFamily="18" charset="0"/>
              </a:rPr>
              <a:t>O sono é crucial para a produção de hormônios importantes para o crescimento muscular, como o hormônio do crescimento (GH) e a testosterona. Esses hormônios são liberados em maiores quantidades durante as fases mais profundas do sono, ajudando na reparação e crescimento muscular.</a:t>
            </a:r>
          </a:p>
          <a:p>
            <a:pPr algn="just"/>
            <a:endParaRPr lang="pt-BR" sz="3200" dirty="0">
              <a:cs typeface="Times New Roman" panose="02020603050405020304" pitchFamily="18" charset="0"/>
            </a:endParaRPr>
          </a:p>
          <a:p>
            <a:pPr algn="just"/>
            <a:r>
              <a:rPr lang="pt-BR" sz="3200" b="1" dirty="0">
                <a:cs typeface="Times New Roman" panose="02020603050405020304" pitchFamily="18" charset="0"/>
              </a:rPr>
              <a:t>3. Fases do Sono</a:t>
            </a:r>
          </a:p>
          <a:p>
            <a:pPr algn="just"/>
            <a:r>
              <a:rPr lang="pt-BR" sz="3200" dirty="0">
                <a:cs typeface="Times New Roman" panose="02020603050405020304" pitchFamily="18" charset="0"/>
              </a:rPr>
              <a:t>O sono é dividido em várias fases, incluindo REM (</a:t>
            </a:r>
            <a:r>
              <a:rPr lang="pt-BR" sz="3200" dirty="0" err="1">
                <a:cs typeface="Times New Roman" panose="02020603050405020304" pitchFamily="18" charset="0"/>
              </a:rPr>
              <a:t>Rapid</a:t>
            </a:r>
            <a:r>
              <a:rPr lang="pt-BR" sz="3200" dirty="0">
                <a:cs typeface="Times New Roman" panose="02020603050405020304" pitchFamily="18" charset="0"/>
              </a:rPr>
              <a:t> </a:t>
            </a:r>
            <a:r>
              <a:rPr lang="pt-BR" sz="3200" dirty="0" err="1">
                <a:cs typeface="Times New Roman" panose="02020603050405020304" pitchFamily="18" charset="0"/>
              </a:rPr>
              <a:t>Eye</a:t>
            </a:r>
            <a:r>
              <a:rPr lang="pt-BR" sz="3200" dirty="0">
                <a:cs typeface="Times New Roman" panose="02020603050405020304" pitchFamily="18" charset="0"/>
              </a:rPr>
              <a:t> </a:t>
            </a:r>
            <a:r>
              <a:rPr lang="pt-BR" sz="3200" dirty="0" err="1">
                <a:cs typeface="Times New Roman" panose="02020603050405020304" pitchFamily="18" charset="0"/>
              </a:rPr>
              <a:t>Movement</a:t>
            </a:r>
            <a:r>
              <a:rPr lang="pt-BR" sz="3200" dirty="0">
                <a:cs typeface="Times New Roman" panose="02020603050405020304" pitchFamily="18" charset="0"/>
              </a:rPr>
              <a:t>) e não-REM. Durante o sono não-REM, especialmente nas fases 3 e 4 (também conhecidas como sono profundo), o corpo se concentra na reparação física e no fortalecimento do sistema imunológico.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427A6CA-7D4A-4777-8C5B-9F578C1C780A}"/>
              </a:ext>
            </a:extLst>
          </p:cNvPr>
          <p:cNvSpPr txBox="1"/>
          <p:nvPr/>
        </p:nvSpPr>
        <p:spPr>
          <a:xfrm>
            <a:off x="1113053" y="1487048"/>
            <a:ext cx="76849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+mj-lt"/>
                <a:cs typeface="Times New Roman" panose="02020603050405020304" pitchFamily="18" charset="0"/>
              </a:rPr>
              <a:t>Importância do repouso</a:t>
            </a:r>
          </a:p>
          <a:p>
            <a:endParaRPr lang="pt-BR" sz="40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647E796-349F-4D44-9BD2-683E29ED9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55865">
            <a:off x="326982" y="164556"/>
            <a:ext cx="905412" cy="905412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89600DF-E432-494D-A4B1-7B53D32B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Construindo gigantes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80648BC-23C4-482B-9A4D-BA08A245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344-08DF-4E90-B817-2DADFC10AC4B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363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B37C6F6-312C-42E3-ACA8-48F7E672FB96}"/>
              </a:ext>
            </a:extLst>
          </p:cNvPr>
          <p:cNvSpPr/>
          <p:nvPr/>
        </p:nvSpPr>
        <p:spPr>
          <a:xfrm>
            <a:off x="0" y="-235131"/>
            <a:ext cx="9601200" cy="12801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E147095-D3C8-4435-865E-6B35A2B8A8ED}"/>
              </a:ext>
            </a:extLst>
          </p:cNvPr>
          <p:cNvSpPr txBox="1"/>
          <p:nvPr/>
        </p:nvSpPr>
        <p:spPr>
          <a:xfrm>
            <a:off x="910044" y="6603305"/>
            <a:ext cx="78159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Impact" panose="020B0806030902050204" pitchFamily="34" charset="0"/>
              </a:rPr>
              <a:t>Malefícios de não dormir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F22B569-DF0A-46AE-9C6C-0EDFD9470DEB}"/>
              </a:ext>
            </a:extLst>
          </p:cNvPr>
          <p:cNvSpPr txBox="1"/>
          <p:nvPr/>
        </p:nvSpPr>
        <p:spPr>
          <a:xfrm>
            <a:off x="2279468" y="3246090"/>
            <a:ext cx="504226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9900" dirty="0">
                <a:ln w="38100">
                  <a:solidFill>
                    <a:srgbClr val="C00000"/>
                  </a:solidFill>
                </a:ln>
                <a:noFill/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4723D6-94F6-4160-9902-AEB5F0A2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Construindo gigantes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935EEA-BACA-4BEF-9B9F-C2BB4500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344-08DF-4E90-B817-2DADFC10AC4B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53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11FAA4A-9FC4-4FDA-843B-F9D1F1C5DECC}"/>
              </a:ext>
            </a:extLst>
          </p:cNvPr>
          <p:cNvSpPr txBox="1"/>
          <p:nvPr/>
        </p:nvSpPr>
        <p:spPr>
          <a:xfrm>
            <a:off x="1113055" y="702218"/>
            <a:ext cx="76849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Malefícios de não dormir</a:t>
            </a:r>
          </a:p>
          <a:p>
            <a:endParaRPr lang="pt-BR" sz="48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E2496D-84E7-409B-AFA5-EFA0F8DF17E1}"/>
              </a:ext>
            </a:extLst>
          </p:cNvPr>
          <p:cNvSpPr txBox="1"/>
          <p:nvPr/>
        </p:nvSpPr>
        <p:spPr>
          <a:xfrm>
            <a:off x="1113053" y="2487344"/>
            <a:ext cx="7375090" cy="94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cs typeface="Times New Roman" panose="02020603050405020304" pitchFamily="18" charset="0"/>
              </a:rPr>
              <a:t>1. Síntese de Proteínas</a:t>
            </a:r>
          </a:p>
          <a:p>
            <a:pPr algn="just"/>
            <a:r>
              <a:rPr lang="pt-BR" sz="3200" dirty="0">
                <a:cs typeface="Times New Roman" panose="02020603050405020304" pitchFamily="18" charset="0"/>
              </a:rPr>
              <a:t>A síntese de proteínas é o processo pelo qual o corpo usa os aminoácidos provenientes das proteínas da dieta para construir novos tecidos musculares. Este processo é maximizado durante o sono, quando os níveis de hormônio do crescimento estão mais elevados.</a:t>
            </a:r>
          </a:p>
          <a:p>
            <a:pPr algn="just"/>
            <a:endParaRPr lang="pt-BR" sz="3200" b="1" dirty="0">
              <a:cs typeface="Times New Roman" panose="02020603050405020304" pitchFamily="18" charset="0"/>
            </a:endParaRPr>
          </a:p>
          <a:p>
            <a:pPr algn="just"/>
            <a:r>
              <a:rPr lang="pt-BR" sz="3200" b="1" dirty="0">
                <a:cs typeface="Times New Roman" panose="02020603050405020304" pitchFamily="18" charset="0"/>
              </a:rPr>
              <a:t>2. Metabolismo e Recuperação</a:t>
            </a:r>
          </a:p>
          <a:p>
            <a:pPr algn="just"/>
            <a:r>
              <a:rPr lang="pt-BR" sz="3200" dirty="0">
                <a:cs typeface="Times New Roman" panose="02020603050405020304" pitchFamily="18" charset="0"/>
              </a:rPr>
              <a:t>Durante o sono, o corpo usa a energia disponível para reparar os tecidos musculares danificados. Uma dieta rica em proteínas, carboidratos e gorduras saudáveis fornece os nutrientes necessários para essa recuperação. Consumir uma refeição rica em proteínas antes de dormir pode ajudar a manter a síntese proteica durante a noite.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427A6CA-7D4A-4777-8C5B-9F578C1C780A}"/>
              </a:ext>
            </a:extLst>
          </p:cNvPr>
          <p:cNvSpPr txBox="1"/>
          <p:nvPr/>
        </p:nvSpPr>
        <p:spPr>
          <a:xfrm>
            <a:off x="1113053" y="1487048"/>
            <a:ext cx="76849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+mj-lt"/>
                <a:cs typeface="Times New Roman" panose="02020603050405020304" pitchFamily="18" charset="0"/>
              </a:rPr>
              <a:t>Importância do sono</a:t>
            </a:r>
          </a:p>
          <a:p>
            <a:endParaRPr lang="pt-BR" sz="40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647E796-349F-4D44-9BD2-683E29ED9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55865">
            <a:off x="326982" y="164556"/>
            <a:ext cx="905412" cy="905412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89682DD-1C3E-4AF2-9F85-E176E1A9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Construindo gigantes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3530ABA-513A-4A15-BF77-E8A7B84E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344-08DF-4E90-B817-2DADFC10AC4B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773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11FAA4A-9FC4-4FDA-843B-F9D1F1C5DECC}"/>
              </a:ext>
            </a:extLst>
          </p:cNvPr>
          <p:cNvSpPr txBox="1"/>
          <p:nvPr/>
        </p:nvSpPr>
        <p:spPr>
          <a:xfrm>
            <a:off x="1113055" y="702218"/>
            <a:ext cx="76849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Malefícios de não dormir</a:t>
            </a:r>
          </a:p>
          <a:p>
            <a:endParaRPr lang="pt-BR" sz="48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E2496D-84E7-409B-AFA5-EFA0F8DF17E1}"/>
              </a:ext>
            </a:extLst>
          </p:cNvPr>
          <p:cNvSpPr txBox="1"/>
          <p:nvPr/>
        </p:nvSpPr>
        <p:spPr>
          <a:xfrm>
            <a:off x="1113053" y="2591848"/>
            <a:ext cx="73750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cs typeface="Times New Roman" panose="02020603050405020304" pitchFamily="18" charset="0"/>
              </a:rPr>
              <a:t>3. Controle de Peso</a:t>
            </a:r>
          </a:p>
          <a:p>
            <a:pPr algn="just"/>
            <a:r>
              <a:rPr lang="pt-BR" sz="3200" dirty="0">
                <a:cs typeface="Times New Roman" panose="02020603050405020304" pitchFamily="18" charset="0"/>
              </a:rPr>
              <a:t>O sono inadequado pode levar a desequilíbrios hormonais que aumentam a fome e reduzem a sensação de saciedade, levando ao ganho de peso e à dificuldade de ganhar massa muscular magra. Dormir bem ajuda a regular hormônios como a </a:t>
            </a:r>
            <a:r>
              <a:rPr lang="pt-BR" sz="3200" dirty="0" err="1">
                <a:cs typeface="Times New Roman" panose="02020603050405020304" pitchFamily="18" charset="0"/>
              </a:rPr>
              <a:t>grelina</a:t>
            </a:r>
            <a:r>
              <a:rPr lang="pt-BR" sz="3200" dirty="0">
                <a:cs typeface="Times New Roman" panose="02020603050405020304" pitchFamily="18" charset="0"/>
              </a:rPr>
              <a:t> e a leptina, que controlam a fome e o apetite.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427A6CA-7D4A-4777-8C5B-9F578C1C780A}"/>
              </a:ext>
            </a:extLst>
          </p:cNvPr>
          <p:cNvSpPr txBox="1"/>
          <p:nvPr/>
        </p:nvSpPr>
        <p:spPr>
          <a:xfrm>
            <a:off x="1113053" y="1487048"/>
            <a:ext cx="76849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+mj-lt"/>
                <a:cs typeface="Times New Roman" panose="02020603050405020304" pitchFamily="18" charset="0"/>
              </a:rPr>
              <a:t>Importância do sono</a:t>
            </a:r>
          </a:p>
          <a:p>
            <a:endParaRPr lang="pt-BR" sz="40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647E796-349F-4D44-9BD2-683E29ED9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55865">
            <a:off x="326982" y="164556"/>
            <a:ext cx="905412" cy="90541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96CE4AB-F8C9-45C3-8862-8CDF6D2CE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699" y="9003586"/>
            <a:ext cx="2232587" cy="2232587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DC293B9-061C-4061-B59E-D10DE5F9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Construindo gigantes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E1AEF214-F17F-48A3-AE8C-ABD18DA2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344-08DF-4E90-B817-2DADFC10AC4B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144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B37C6F6-312C-42E3-ACA8-48F7E672FB96}"/>
              </a:ext>
            </a:extLst>
          </p:cNvPr>
          <p:cNvSpPr/>
          <p:nvPr/>
        </p:nvSpPr>
        <p:spPr>
          <a:xfrm>
            <a:off x="0" y="-235131"/>
            <a:ext cx="9601200" cy="12801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E147095-D3C8-4435-865E-6B35A2B8A8ED}"/>
              </a:ext>
            </a:extLst>
          </p:cNvPr>
          <p:cNvSpPr txBox="1"/>
          <p:nvPr/>
        </p:nvSpPr>
        <p:spPr>
          <a:xfrm>
            <a:off x="910043" y="6179131"/>
            <a:ext cx="7815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Impact" panose="020B0806030902050204" pitchFamily="34" charset="0"/>
              </a:rPr>
              <a:t>Finalizando...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F22B569-DF0A-46AE-9C6C-0EDFD9470DEB}"/>
              </a:ext>
            </a:extLst>
          </p:cNvPr>
          <p:cNvSpPr txBox="1"/>
          <p:nvPr/>
        </p:nvSpPr>
        <p:spPr>
          <a:xfrm>
            <a:off x="-1357452" y="3778474"/>
            <a:ext cx="123509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0" dirty="0">
                <a:ln w="38100">
                  <a:solidFill>
                    <a:srgbClr val="C00000"/>
                  </a:solidFill>
                </a:ln>
                <a:noFill/>
                <a:latin typeface="Impact" panose="020B0806030902050204" pitchFamily="34" charset="0"/>
              </a:rPr>
              <a:t>Conclusão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3F5060-DEA1-46AD-A28A-1C3FEAF1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Construindo gigantes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DC16A-BA02-4823-93A7-ED621443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344-08DF-4E90-B817-2DADFC10AC4B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935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11FAA4A-9FC4-4FDA-843B-F9D1F1C5DECC}"/>
              </a:ext>
            </a:extLst>
          </p:cNvPr>
          <p:cNvSpPr txBox="1"/>
          <p:nvPr/>
        </p:nvSpPr>
        <p:spPr>
          <a:xfrm>
            <a:off x="1113055" y="702218"/>
            <a:ext cx="76849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Conclusão</a:t>
            </a:r>
          </a:p>
          <a:p>
            <a:endParaRPr lang="pt-BR" sz="48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E2496D-84E7-409B-AFA5-EFA0F8DF17E1}"/>
              </a:ext>
            </a:extLst>
          </p:cNvPr>
          <p:cNvSpPr txBox="1"/>
          <p:nvPr/>
        </p:nvSpPr>
        <p:spPr>
          <a:xfrm>
            <a:off x="1113053" y="2591848"/>
            <a:ext cx="737509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cs typeface="Times New Roman" panose="02020603050405020304" pitchFamily="18" charset="0"/>
              </a:rPr>
              <a:t>Hipertrofia é o crescimento muscular resultante de treino, alimentação e descanso adequados. Para iniciantes, é essencial compreender esses conceitos e aplicá-los de forma consistente. Com paciência e dedicação, você verá resultados significativos e alcançará seus objetivos de forma eficaz e segura.</a:t>
            </a:r>
          </a:p>
          <a:p>
            <a:pPr algn="just"/>
            <a:endParaRPr lang="pt-BR" sz="3200" dirty="0">
              <a:cs typeface="Times New Roman" panose="02020603050405020304" pitchFamily="18" charset="0"/>
            </a:endParaRPr>
          </a:p>
          <a:p>
            <a:pPr algn="just"/>
            <a:r>
              <a:rPr lang="pt-BR" sz="3200" dirty="0">
                <a:cs typeface="Times New Roman" panose="02020603050405020304" pitchFamily="18" charset="0"/>
              </a:rPr>
              <a:t>Lembre-se: a jornada para a hipertrofia é gradual. Foque na técnica, mantenha a consistência e aproveite o processo. Boa sorte!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427A6CA-7D4A-4777-8C5B-9F578C1C780A}"/>
              </a:ext>
            </a:extLst>
          </p:cNvPr>
          <p:cNvSpPr txBox="1"/>
          <p:nvPr/>
        </p:nvSpPr>
        <p:spPr>
          <a:xfrm>
            <a:off x="1113053" y="1487048"/>
            <a:ext cx="76849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+mj-lt"/>
                <a:cs typeface="Times New Roman" panose="02020603050405020304" pitchFamily="18" charset="0"/>
              </a:rPr>
              <a:t>Finalizando...</a:t>
            </a:r>
          </a:p>
          <a:p>
            <a:endParaRPr lang="pt-BR" sz="40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647E796-349F-4D44-9BD2-683E29ED9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55865">
            <a:off x="326982" y="164556"/>
            <a:ext cx="905412" cy="90541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96CE4AB-F8C9-45C3-8862-8CDF6D2CE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928" y="9334500"/>
            <a:ext cx="1849426" cy="184942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9829A5A-627E-4A34-AA05-D979709F9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838" y="9386853"/>
            <a:ext cx="1349723" cy="134972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B611E9E-012A-4E06-ABDB-1FAFE8D283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59" y="9275189"/>
            <a:ext cx="2020814" cy="2020814"/>
          </a:xfrm>
          <a:prstGeom prst="rect">
            <a:avLst/>
          </a:prstGeom>
        </p:spPr>
      </p:pic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8309200-CFEA-4EFB-ADA6-594327F1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Construindo gigantes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03F1582D-DEFE-47AD-93A4-0A0028CA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344-08DF-4E90-B817-2DADFC10AC4B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722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B37C6F6-312C-42E3-ACA8-48F7E672FB96}"/>
              </a:ext>
            </a:extLst>
          </p:cNvPr>
          <p:cNvSpPr/>
          <p:nvPr/>
        </p:nvSpPr>
        <p:spPr>
          <a:xfrm>
            <a:off x="0" y="-235131"/>
            <a:ext cx="9601200" cy="12801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E147095-D3C8-4435-865E-6B35A2B8A8ED}"/>
              </a:ext>
            </a:extLst>
          </p:cNvPr>
          <p:cNvSpPr txBox="1"/>
          <p:nvPr/>
        </p:nvSpPr>
        <p:spPr>
          <a:xfrm>
            <a:off x="910042" y="6277269"/>
            <a:ext cx="7815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Impact" panose="020B0806030902050204" pitchFamily="34" charset="0"/>
              </a:rPr>
              <a:t>Créditos...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F22B569-DF0A-46AE-9C6C-0EDFD9470DEB}"/>
              </a:ext>
            </a:extLst>
          </p:cNvPr>
          <p:cNvSpPr txBox="1"/>
          <p:nvPr/>
        </p:nvSpPr>
        <p:spPr>
          <a:xfrm>
            <a:off x="-1794787" y="4161935"/>
            <a:ext cx="13225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0" dirty="0">
                <a:ln w="38100">
                  <a:solidFill>
                    <a:srgbClr val="C00000"/>
                  </a:solidFill>
                </a:ln>
                <a:noFill/>
                <a:latin typeface="Impact" panose="020B0806030902050204" pitchFamily="34" charset="0"/>
              </a:rPr>
              <a:t>Agradecimentos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3F5060-DEA1-46AD-A28A-1C3FEAF1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Construindo gigantes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DC16A-BA02-4823-93A7-ED621443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344-08DF-4E90-B817-2DADFC10AC4B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93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11FAA4A-9FC4-4FDA-843B-F9D1F1C5DECC}"/>
              </a:ext>
            </a:extLst>
          </p:cNvPr>
          <p:cNvSpPr txBox="1"/>
          <p:nvPr/>
        </p:nvSpPr>
        <p:spPr>
          <a:xfrm>
            <a:off x="1113055" y="702218"/>
            <a:ext cx="82150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Hipertrofia</a:t>
            </a:r>
          </a:p>
          <a:p>
            <a:endParaRPr lang="pt-BR" sz="48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E2496D-84E7-409B-AFA5-EFA0F8DF17E1}"/>
              </a:ext>
            </a:extLst>
          </p:cNvPr>
          <p:cNvSpPr txBox="1"/>
          <p:nvPr/>
        </p:nvSpPr>
        <p:spPr>
          <a:xfrm>
            <a:off x="1113053" y="2627468"/>
            <a:ext cx="7375093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Hipertrofia é o processo de aumento do tamanho dos músculos através do treino e da alimentação adequada. Quando você faz exercícios de resistência, como levantamento de pesos, seus músculos sofrem pequenas lesões, causando micro rupturas nas fibras. Durante a recuperação, esses músculos crescem maiores e mais fortes.</a:t>
            </a:r>
          </a:p>
          <a:p>
            <a:pPr algn="just"/>
            <a:r>
              <a:rPr lang="pt-BR" sz="3200" dirty="0">
                <a:cs typeface="Times New Roman" panose="02020603050405020304" pitchFamily="18" charset="0"/>
              </a:rPr>
              <a:t>Portanto, destaca-se que é importante entender com mais detalhes os processos que contribuem para isso. Você saberá mais, nos próximos capítulos.</a:t>
            </a:r>
          </a:p>
          <a:p>
            <a:pPr algn="just"/>
            <a:endParaRPr lang="pt-BR" sz="3200" dirty="0"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427A6CA-7D4A-4777-8C5B-9F578C1C780A}"/>
              </a:ext>
            </a:extLst>
          </p:cNvPr>
          <p:cNvSpPr txBox="1"/>
          <p:nvPr/>
        </p:nvSpPr>
        <p:spPr>
          <a:xfrm>
            <a:off x="1113054" y="1554904"/>
            <a:ext cx="8215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+mj-lt"/>
                <a:cs typeface="Times New Roman" panose="02020603050405020304" pitchFamily="18" charset="0"/>
              </a:rPr>
              <a:t>O que é hipertrofia?</a:t>
            </a:r>
          </a:p>
          <a:p>
            <a:endParaRPr lang="pt-BR" sz="40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647E796-349F-4D44-9BD2-683E29ED9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55865">
            <a:off x="326982" y="164556"/>
            <a:ext cx="905412" cy="905412"/>
          </a:xfrm>
          <a:prstGeom prst="rect">
            <a:avLst/>
          </a:prstGeom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960AEE9-6D80-4540-898C-FF80608A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Construindo gigantes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95F8A4C4-4153-4A37-9CAE-DD0C6FBD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344-08DF-4E90-B817-2DADFC10AC4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734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11FAA4A-9FC4-4FDA-843B-F9D1F1C5DECC}"/>
              </a:ext>
            </a:extLst>
          </p:cNvPr>
          <p:cNvSpPr txBox="1"/>
          <p:nvPr/>
        </p:nvSpPr>
        <p:spPr>
          <a:xfrm>
            <a:off x="1113055" y="702218"/>
            <a:ext cx="76849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Obrigado por ler até aqui</a:t>
            </a:r>
          </a:p>
          <a:p>
            <a:endParaRPr lang="pt-BR" sz="48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E2496D-84E7-409B-AFA5-EFA0F8DF17E1}"/>
              </a:ext>
            </a:extLst>
          </p:cNvPr>
          <p:cNvSpPr txBox="1"/>
          <p:nvPr/>
        </p:nvSpPr>
        <p:spPr>
          <a:xfrm>
            <a:off x="923417" y="2035777"/>
            <a:ext cx="78280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cs typeface="Times New Roman" panose="02020603050405020304" pitchFamily="18" charset="0"/>
              </a:rPr>
              <a:t>Esse Ebook foi escrito com Auxilio da IA.</a:t>
            </a:r>
          </a:p>
          <a:p>
            <a:pPr algn="ctr"/>
            <a:r>
              <a:rPr lang="pt-BR" sz="3200" dirty="0">
                <a:cs typeface="Times New Roman" panose="02020603050405020304" pitchFamily="18" charset="0"/>
              </a:rPr>
              <a:t>O passo a passo se encontra no </a:t>
            </a:r>
            <a:r>
              <a:rPr lang="pt-BR" sz="3200" dirty="0" err="1">
                <a:cs typeface="Times New Roman" panose="02020603050405020304" pitchFamily="18" charset="0"/>
              </a:rPr>
              <a:t>Github</a:t>
            </a:r>
            <a:endParaRPr lang="pt-BR" sz="3200" dirty="0">
              <a:cs typeface="Times New Roman" panose="02020603050405020304" pitchFamily="18" charset="0"/>
            </a:endParaRPr>
          </a:p>
          <a:p>
            <a:pPr algn="ctr"/>
            <a:endParaRPr lang="pt-BR" sz="3200" dirty="0">
              <a:cs typeface="Times New Roman" panose="02020603050405020304" pitchFamily="18" charset="0"/>
            </a:endParaRPr>
          </a:p>
          <a:p>
            <a:pPr algn="ctr"/>
            <a:r>
              <a:rPr lang="pt-BR" sz="3200" dirty="0">
                <a:cs typeface="Times New Roman" panose="02020603050405020304" pitchFamily="18" charset="0"/>
              </a:rPr>
              <a:t>Esse conteúdo foi gerado com fins didáticos de construção, não foi realizado uma validação de um especialista na área, diante disso, pode conter erros gerados pela IA.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427A6CA-7D4A-4777-8C5B-9F578C1C780A}"/>
              </a:ext>
            </a:extLst>
          </p:cNvPr>
          <p:cNvSpPr txBox="1"/>
          <p:nvPr/>
        </p:nvSpPr>
        <p:spPr>
          <a:xfrm>
            <a:off x="1113053" y="1487048"/>
            <a:ext cx="76849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4000" dirty="0">
              <a:latin typeface="+mj-lt"/>
              <a:cs typeface="Times New Roman" panose="02020603050405020304" pitchFamily="18" charset="0"/>
            </a:endParaRPr>
          </a:p>
          <a:p>
            <a:endParaRPr lang="pt-BR" sz="40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647E796-349F-4D44-9BD2-683E29ED9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55865">
            <a:off x="326982" y="164556"/>
            <a:ext cx="905412" cy="90541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96CE4AB-F8C9-45C3-8862-8CDF6D2CE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933" y="10254857"/>
            <a:ext cx="1253535" cy="125353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9829A5A-627E-4A34-AA05-D979709F9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844" y="10398194"/>
            <a:ext cx="914838" cy="91483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B611E9E-012A-4E06-ABDB-1FAFE8D283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864" y="10250768"/>
            <a:ext cx="1369701" cy="1369701"/>
          </a:xfrm>
          <a:prstGeom prst="rect">
            <a:avLst/>
          </a:prstGeom>
        </p:spPr>
      </p:pic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8309200-CFEA-4EFB-ADA6-594327F1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Construindo gigantes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03F1582D-DEFE-47AD-93A4-0A0028CA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344-08DF-4E90-B817-2DADFC10AC4B}" type="slidenum">
              <a:rPr lang="pt-BR" smtClean="0"/>
              <a:t>30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E0CADD3-E813-47CF-8C09-8332FF2FB3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087" y="5612641"/>
            <a:ext cx="2701026" cy="270102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615EF3F-E0D4-4716-9F48-9FD83B0A0448}"/>
              </a:ext>
            </a:extLst>
          </p:cNvPr>
          <p:cNvSpPr txBox="1"/>
          <p:nvPr/>
        </p:nvSpPr>
        <p:spPr>
          <a:xfrm>
            <a:off x="-526360" y="8212313"/>
            <a:ext cx="10963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>
                <a:cs typeface="Times New Roman" panose="02020603050405020304" pitchFamily="18" charset="0"/>
                <a:hlinkClick r:id="rId7"/>
              </a:rPr>
              <a:t>https://github.com/pedromoraes0106/prompts-recipe-to-create-a-ebook</a:t>
            </a:r>
            <a:endParaRPr lang="pt-BR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598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271AE0F1-FEEE-428A-9271-65CD8B5C99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96" t="1" r="5851" b="-1578"/>
          <a:stretch/>
        </p:blipFill>
        <p:spPr>
          <a:xfrm>
            <a:off x="1" y="-22832"/>
            <a:ext cx="9639300" cy="13060406"/>
          </a:xfrm>
          <a:prstGeom prst="rect">
            <a:avLst/>
          </a:prstGeom>
          <a:effectLst/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6A2D92F-47F5-4706-8626-066E58B1B435}"/>
              </a:ext>
            </a:extLst>
          </p:cNvPr>
          <p:cNvSpPr txBox="1"/>
          <p:nvPr/>
        </p:nvSpPr>
        <p:spPr>
          <a:xfrm>
            <a:off x="-19048" y="5857875"/>
            <a:ext cx="967519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Copperplate Gothic Bold" panose="020E0705020206020404" pitchFamily="34" charset="0"/>
              </a:rPr>
              <a:t> Hipertrofia para iniciantes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29CAAF5-E53C-403E-8DD5-C77BD5954BA7}"/>
              </a:ext>
            </a:extLst>
          </p:cNvPr>
          <p:cNvSpPr txBox="1"/>
          <p:nvPr/>
        </p:nvSpPr>
        <p:spPr>
          <a:xfrm>
            <a:off x="-19048" y="5001994"/>
            <a:ext cx="9656149" cy="9387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5500" dirty="0">
                <a:latin typeface="Copperplate Gothic Bold" panose="020E0705020206020404" pitchFamily="34" charset="0"/>
              </a:rPr>
              <a:t> </a:t>
            </a:r>
            <a:r>
              <a:rPr lang="pt-BR" sz="5500" dirty="0">
                <a:solidFill>
                  <a:srgbClr val="C00000"/>
                </a:solidFill>
                <a:latin typeface="Copperplate Gothic Bold" panose="020E0705020206020404" pitchFamily="34" charset="0"/>
              </a:rPr>
              <a:t>Construindo Gigantes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88972D6-9AE6-44BC-A8AC-6209212F5002}"/>
              </a:ext>
            </a:extLst>
          </p:cNvPr>
          <p:cNvSpPr txBox="1"/>
          <p:nvPr/>
        </p:nvSpPr>
        <p:spPr>
          <a:xfrm>
            <a:off x="2570652" y="12092525"/>
            <a:ext cx="449579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Copperplate Gothic Bold" panose="020E0705020206020404" pitchFamily="34" charset="0"/>
              </a:rPr>
              <a:t> </a:t>
            </a:r>
            <a:r>
              <a:rPr lang="pt-BR" sz="3400" dirty="0">
                <a:latin typeface="Copperplate Gothic Bold" panose="020E0705020206020404" pitchFamily="34" charset="0"/>
              </a:rPr>
              <a:t>Pedro Moraes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1EE577F-E638-4FB5-ADCA-CC424BCA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Construindo gigantes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144B697-4263-4F56-84E9-05B9F52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344-08DF-4E90-B817-2DADFC10AC4B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07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B37C6F6-312C-42E3-ACA8-48F7E672FB96}"/>
              </a:ext>
            </a:extLst>
          </p:cNvPr>
          <p:cNvSpPr/>
          <p:nvPr/>
        </p:nvSpPr>
        <p:spPr>
          <a:xfrm>
            <a:off x="0" y="-235131"/>
            <a:ext cx="9601200" cy="12801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E147095-D3C8-4435-865E-6B35A2B8A8ED}"/>
              </a:ext>
            </a:extLst>
          </p:cNvPr>
          <p:cNvSpPr txBox="1"/>
          <p:nvPr/>
        </p:nvSpPr>
        <p:spPr>
          <a:xfrm>
            <a:off x="1040674" y="6603305"/>
            <a:ext cx="75198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Impact" panose="020B0806030902050204" pitchFamily="34" charset="0"/>
              </a:rPr>
              <a:t>Treino para hipertrofia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F22B569-DF0A-46AE-9C6C-0EDFD9470DEB}"/>
              </a:ext>
            </a:extLst>
          </p:cNvPr>
          <p:cNvSpPr txBox="1"/>
          <p:nvPr/>
        </p:nvSpPr>
        <p:spPr>
          <a:xfrm>
            <a:off x="2279468" y="3246090"/>
            <a:ext cx="504226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9900" dirty="0">
                <a:ln w="38100">
                  <a:solidFill>
                    <a:srgbClr val="C00000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333E2D-BFCE-4050-B8C4-90234B0D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Construindo gigantes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84A2E7-54D7-41E1-8B21-6E8F2E856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344-08DF-4E90-B817-2DADFC10AC4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35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11FAA4A-9FC4-4FDA-843B-F9D1F1C5DECC}"/>
              </a:ext>
            </a:extLst>
          </p:cNvPr>
          <p:cNvSpPr txBox="1"/>
          <p:nvPr/>
        </p:nvSpPr>
        <p:spPr>
          <a:xfrm>
            <a:off x="1113056" y="702218"/>
            <a:ext cx="7375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Treino para iniciantes</a:t>
            </a:r>
          </a:p>
          <a:p>
            <a:endParaRPr lang="pt-BR" sz="48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E2496D-84E7-409B-AFA5-EFA0F8DF17E1}"/>
              </a:ext>
            </a:extLst>
          </p:cNvPr>
          <p:cNvSpPr txBox="1"/>
          <p:nvPr/>
        </p:nvSpPr>
        <p:spPr>
          <a:xfrm>
            <a:off x="1113053" y="2627468"/>
            <a:ext cx="7375093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Treino de força envolve exercícios que usam resistência, como pesos livres, máquinas de musculação, ou até mesmo o peso do próprio corpo, para fortalecer e aumentar a massa muscular. Este tipo de treino é essencial para a hipertrofia, pois promove o estímulo necessário para o crescimento muscular.</a:t>
            </a:r>
          </a:p>
          <a:p>
            <a:pPr algn="just"/>
            <a:endParaRPr lang="pt-BR" sz="3200" dirty="0">
              <a:cs typeface="Times New Roman" panose="02020603050405020304" pitchFamily="18" charset="0"/>
            </a:endParaRPr>
          </a:p>
          <a:p>
            <a:pPr algn="just"/>
            <a:r>
              <a:rPr lang="pt-BR" sz="3200" dirty="0">
                <a:cs typeface="Times New Roman" panose="02020603050405020304" pitchFamily="18" charset="0"/>
              </a:rPr>
              <a:t>Em suma, não é tão simples assim montar um treino para atingir a hipertrofia, entenda como dividir seu treino no capítulo seguinte.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427A6CA-7D4A-4777-8C5B-9F578C1C780A}"/>
              </a:ext>
            </a:extLst>
          </p:cNvPr>
          <p:cNvSpPr txBox="1"/>
          <p:nvPr/>
        </p:nvSpPr>
        <p:spPr>
          <a:xfrm>
            <a:off x="1113054" y="1554904"/>
            <a:ext cx="7375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+mj-lt"/>
                <a:cs typeface="Times New Roman" panose="02020603050405020304" pitchFamily="18" charset="0"/>
              </a:rPr>
              <a:t>Como atingir a hipertrofia?</a:t>
            </a:r>
          </a:p>
          <a:p>
            <a:endParaRPr lang="pt-BR" sz="40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647E796-349F-4D44-9BD2-683E29ED9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55865">
            <a:off x="326982" y="164556"/>
            <a:ext cx="905412" cy="90541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9BC7B88-3968-4C2D-A4F3-5141BE866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231" y="9575824"/>
            <a:ext cx="1832737" cy="1832737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5A819E0-8714-4E50-A14D-5F79AA28B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Construindo gigantes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0F75F01B-CA51-48E6-9B5C-8D0A08106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344-08DF-4E90-B817-2DADFC10AC4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79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B37C6F6-312C-42E3-ACA8-48F7E672FB96}"/>
              </a:ext>
            </a:extLst>
          </p:cNvPr>
          <p:cNvSpPr/>
          <p:nvPr/>
        </p:nvSpPr>
        <p:spPr>
          <a:xfrm>
            <a:off x="0" y="-235131"/>
            <a:ext cx="9601200" cy="12801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E147095-D3C8-4435-865E-6B35A2B8A8ED}"/>
              </a:ext>
            </a:extLst>
          </p:cNvPr>
          <p:cNvSpPr txBox="1"/>
          <p:nvPr/>
        </p:nvSpPr>
        <p:spPr>
          <a:xfrm>
            <a:off x="1040674" y="6603305"/>
            <a:ext cx="75198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Impact" panose="020B0806030902050204" pitchFamily="34" charset="0"/>
              </a:rPr>
              <a:t>Divisão de treino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F22B569-DF0A-46AE-9C6C-0EDFD9470DEB}"/>
              </a:ext>
            </a:extLst>
          </p:cNvPr>
          <p:cNvSpPr txBox="1"/>
          <p:nvPr/>
        </p:nvSpPr>
        <p:spPr>
          <a:xfrm>
            <a:off x="2279468" y="3246090"/>
            <a:ext cx="504226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9900" dirty="0">
                <a:ln w="38100">
                  <a:solidFill>
                    <a:srgbClr val="C00000"/>
                  </a:solidFill>
                </a:ln>
                <a:noFill/>
                <a:latin typeface="Impact" panose="020B0806030902050204" pitchFamily="34" charset="0"/>
              </a:rPr>
              <a:t>2.1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8B4CC6-1138-4688-BFB3-8024CC76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Construindo gigantes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D1AADE-DE08-4179-85D4-AEFDE94E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344-08DF-4E90-B817-2DADFC10AC4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177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11FAA4A-9FC4-4FDA-843B-F9D1F1C5DECC}"/>
              </a:ext>
            </a:extLst>
          </p:cNvPr>
          <p:cNvSpPr txBox="1"/>
          <p:nvPr/>
        </p:nvSpPr>
        <p:spPr>
          <a:xfrm>
            <a:off x="1113056" y="702218"/>
            <a:ext cx="7375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>
                <a:latin typeface="Arial Rounded MT Bold" panose="020F0704030504030204" pitchFamily="34" charset="0"/>
                <a:cs typeface="Times New Roman" panose="02020603050405020304" pitchFamily="18" charset="0"/>
              </a:rPr>
              <a:t>Treino para hipertrofia</a:t>
            </a:r>
          </a:p>
          <a:p>
            <a:endParaRPr lang="pt-BR" sz="48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E2496D-84E7-409B-AFA5-EFA0F8DF17E1}"/>
              </a:ext>
            </a:extLst>
          </p:cNvPr>
          <p:cNvSpPr txBox="1"/>
          <p:nvPr/>
        </p:nvSpPr>
        <p:spPr>
          <a:xfrm>
            <a:off x="1113053" y="2340085"/>
            <a:ext cx="7821397" cy="94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Para iniciantes, uma divisão simples pode ser: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Segunda-feira: Peito e Tríceps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Quarta-feira: Costas e Bíceps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Sexta-feira: Pernas e Ombros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dirty="0"/>
              <a:t>Escolha exercícios compostos que trabalhem vários grupos musculares ao mesmo tempo, como: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Supino Reto (Peito e tríceps)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Agachamento (Pernas);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Levantamento Terra (Costas e pernas);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Desenvolvimento Militar (Ombros).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dirty="0"/>
              <a:t>Afim de ir estimulando aos poucos seu corpo e ir preparando para, daqui um período, um treino de hipertrofia mais intenso.</a:t>
            </a:r>
          </a:p>
          <a:p>
            <a:pPr algn="just"/>
            <a:r>
              <a:rPr lang="pt-BR" sz="3200" dirty="0"/>
              <a:t>A faixa ideal para hipertrofia é de 8 a 12 repetições por série. Realize de 3 a 4 séries por exercício.</a:t>
            </a:r>
            <a:endParaRPr lang="pt-BR" sz="3200" dirty="0"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427A6CA-7D4A-4777-8C5B-9F578C1C780A}"/>
              </a:ext>
            </a:extLst>
          </p:cNvPr>
          <p:cNvSpPr txBox="1"/>
          <p:nvPr/>
        </p:nvSpPr>
        <p:spPr>
          <a:xfrm>
            <a:off x="1113053" y="1487048"/>
            <a:ext cx="7375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+mj-lt"/>
                <a:cs typeface="Times New Roman" panose="02020603050405020304" pitchFamily="18" charset="0"/>
              </a:rPr>
              <a:t>Divisão de treino</a:t>
            </a:r>
          </a:p>
          <a:p>
            <a:endParaRPr lang="pt-BR" sz="40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647E796-349F-4D44-9BD2-683E29ED9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55865">
            <a:off x="326982" y="164556"/>
            <a:ext cx="905412" cy="905412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DE4B2A7-F073-4035-95EB-55FA61EB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Construindo gigantes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EE3C38-19CC-4CAD-9B48-9BF46EAD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344-08DF-4E90-B817-2DADFC10AC4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31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B37C6F6-312C-42E3-ACA8-48F7E672FB96}"/>
              </a:ext>
            </a:extLst>
          </p:cNvPr>
          <p:cNvSpPr/>
          <p:nvPr/>
        </p:nvSpPr>
        <p:spPr>
          <a:xfrm>
            <a:off x="0" y="-235131"/>
            <a:ext cx="9601200" cy="12801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E147095-D3C8-4435-865E-6B35A2B8A8ED}"/>
              </a:ext>
            </a:extLst>
          </p:cNvPr>
          <p:cNvSpPr txBox="1"/>
          <p:nvPr/>
        </p:nvSpPr>
        <p:spPr>
          <a:xfrm>
            <a:off x="1040674" y="6603305"/>
            <a:ext cx="75198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Impact" panose="020B0806030902050204" pitchFamily="34" charset="0"/>
              </a:rPr>
              <a:t>Ficha de treino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F22B569-DF0A-46AE-9C6C-0EDFD9470DEB}"/>
              </a:ext>
            </a:extLst>
          </p:cNvPr>
          <p:cNvSpPr txBox="1"/>
          <p:nvPr/>
        </p:nvSpPr>
        <p:spPr>
          <a:xfrm>
            <a:off x="2279468" y="3246090"/>
            <a:ext cx="504226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9900" dirty="0">
                <a:ln w="38100">
                  <a:solidFill>
                    <a:srgbClr val="C00000"/>
                  </a:solidFill>
                </a:ln>
                <a:noFill/>
                <a:latin typeface="Impact" panose="020B0806030902050204" pitchFamily="34" charset="0"/>
              </a:rPr>
              <a:t>2.2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5A4FC9-83EF-42A7-89CE-7764EEF6A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Construindo gigantes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B3B2A0-5935-4053-BE2C-BD0DBE71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344-08DF-4E90-B817-2DADFC10AC4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54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11FAA4A-9FC4-4FDA-843B-F9D1F1C5DECC}"/>
              </a:ext>
            </a:extLst>
          </p:cNvPr>
          <p:cNvSpPr txBox="1"/>
          <p:nvPr/>
        </p:nvSpPr>
        <p:spPr>
          <a:xfrm>
            <a:off x="1113056" y="702218"/>
            <a:ext cx="7375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Treino para hipertrofia</a:t>
            </a:r>
          </a:p>
          <a:p>
            <a:endParaRPr lang="pt-BR" sz="48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endParaRPr lang="pt-BR" sz="48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E2496D-84E7-409B-AFA5-EFA0F8DF17E1}"/>
              </a:ext>
            </a:extLst>
          </p:cNvPr>
          <p:cNvSpPr txBox="1"/>
          <p:nvPr/>
        </p:nvSpPr>
        <p:spPr>
          <a:xfrm>
            <a:off x="989483" y="2535284"/>
            <a:ext cx="8006234" cy="886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b="1" dirty="0"/>
              <a:t>Segunda-feira: Treino de Peito e Tríceps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 dirty="0"/>
              <a:t>Supino Reto: 3 séries de 8-12 repetições;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 dirty="0"/>
              <a:t>Supino Inclinado: 3 séries de 8-12 repetições;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 dirty="0"/>
              <a:t>Tríceps barra na Polia: 3 séries de 10-15 repetições;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 dirty="0"/>
              <a:t>Tríceps corda na Polia: 3 séries até a falha.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3000" dirty="0"/>
          </a:p>
          <a:p>
            <a:pPr algn="just"/>
            <a:r>
              <a:rPr lang="pt-BR" sz="3000" b="1" dirty="0"/>
              <a:t>Quarta-feira: Treino de Costas e Bíceps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 dirty="0"/>
              <a:t>Puxada Frontal: 4 séries de 8-12 repetições;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 dirty="0"/>
              <a:t>Remada Curvada: 3 séries de 8-12 repetições;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 dirty="0"/>
              <a:t>Rosca Direta: 3 séries de 10-15 repetições;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 dirty="0"/>
              <a:t>Rosca Martelo: 3 séries de 10-15 repetições.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3000" dirty="0"/>
          </a:p>
          <a:p>
            <a:pPr algn="just"/>
            <a:r>
              <a:rPr lang="pt-BR" sz="3000" b="1" dirty="0"/>
              <a:t>Sexta-feira: Treino de Pernas e Ombros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 dirty="0"/>
              <a:t>Agachamento: 4 séries de 8-12 repetições;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 dirty="0" err="1"/>
              <a:t>Leg</a:t>
            </a:r>
            <a:r>
              <a:rPr lang="pt-BR" sz="3000" dirty="0"/>
              <a:t> Press: 3 séries de 8-12 repetições;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 dirty="0"/>
              <a:t>Desenvolvimento Militar: 3 séries de 10-15 repetições;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 dirty="0"/>
              <a:t>Elevação Lateral: 3 séries de 10-15 repetições.</a:t>
            </a:r>
            <a:endParaRPr lang="pt-BR" sz="3000" dirty="0"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427A6CA-7D4A-4777-8C5B-9F578C1C780A}"/>
              </a:ext>
            </a:extLst>
          </p:cNvPr>
          <p:cNvSpPr txBox="1"/>
          <p:nvPr/>
        </p:nvSpPr>
        <p:spPr>
          <a:xfrm>
            <a:off x="1113053" y="1487048"/>
            <a:ext cx="7375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+mj-lt"/>
                <a:cs typeface="Times New Roman" panose="02020603050405020304" pitchFamily="18" charset="0"/>
              </a:rPr>
              <a:t>Ficha de treino</a:t>
            </a:r>
          </a:p>
          <a:p>
            <a:endParaRPr lang="pt-BR" sz="40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647E796-349F-4D44-9BD2-683E29ED9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55865">
            <a:off x="326982" y="164556"/>
            <a:ext cx="905412" cy="905412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CA9E541-6BBF-415D-9F7D-5AEE4099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Construindo gigantes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2F38155-AF6D-4C1E-86DC-6242E8E3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344-08DF-4E90-B817-2DADFC10AC4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7501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1786</Words>
  <Application>Microsoft Office PowerPoint</Application>
  <PresentationFormat>Papel A3 (297 x 420 mm)</PresentationFormat>
  <Paragraphs>250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9" baseType="lpstr">
      <vt:lpstr>Arial</vt:lpstr>
      <vt:lpstr>Arial Rounded MT Bold</vt:lpstr>
      <vt:lpstr>Calibri</vt:lpstr>
      <vt:lpstr>Calibri Light</vt:lpstr>
      <vt:lpstr>Copperplate Gothic Bold</vt:lpstr>
      <vt:lpstr>Impact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MORAES</dc:creator>
  <cp:lastModifiedBy>PEDRO MORAES</cp:lastModifiedBy>
  <cp:revision>27</cp:revision>
  <dcterms:created xsi:type="dcterms:W3CDTF">2024-06-04T18:21:57Z</dcterms:created>
  <dcterms:modified xsi:type="dcterms:W3CDTF">2024-06-05T00:45:04Z</dcterms:modified>
</cp:coreProperties>
</file>