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erriweather Light"/>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3438934-6371-4792-AA95-97E3D0A1B12C}">
  <a:tblStyle styleId="{73438934-6371-4792-AA95-97E3D0A1B12C}" styleName="Table_0">
    <a:wholeTbl>
      <a:tcStyle>
        <a:tcBdr>
          <a:left>
            <a:ln cap="flat" cmpd="sng">
              <a:solidFill>
                <a:srgbClr val="000000"/>
              </a:solidFill>
              <a:prstDash val="solid"/>
              <a:round/>
              <a:headEnd len="med" w="med" type="none"/>
              <a:tailEnd len="med" w="med" type="none"/>
            </a:ln>
          </a:left>
          <a:right>
            <a:ln cap="flat" cmpd="sng">
              <a:solidFill>
                <a:srgbClr val="000000"/>
              </a:solidFill>
              <a:prstDash val="solid"/>
              <a:round/>
              <a:headEnd len="med" w="med" type="none"/>
              <a:tailEnd len="med" w="med" type="none"/>
            </a:ln>
          </a:right>
          <a:top>
            <a:ln cap="flat" cmpd="sng">
              <a:solidFill>
                <a:srgbClr val="000000"/>
              </a:solidFill>
              <a:prstDash val="solid"/>
              <a:round/>
              <a:headEnd len="med" w="med" type="none"/>
              <a:tailEnd len="med" w="med" type="none"/>
            </a:ln>
          </a:top>
          <a:bottom>
            <a:ln cap="flat" cmpd="sng">
              <a:solidFill>
                <a:srgbClr val="000000"/>
              </a:solidFill>
              <a:prstDash val="solid"/>
              <a:round/>
              <a:headEnd len="med" w="med" type="none"/>
              <a:tailEnd len="med" w="med" type="none"/>
            </a:ln>
          </a:bottom>
          <a:insideH>
            <a:ln cap="flat" cmpd="sng">
              <a:solidFill>
                <a:srgbClr val="000000"/>
              </a:solidFill>
              <a:prstDash val="solid"/>
              <a:round/>
              <a:headEnd len="med" w="med" type="none"/>
              <a:tailEnd len="med" w="med" type="none"/>
            </a:ln>
          </a:insideH>
          <a:insideV>
            <a:ln cap="flat" cmpd="sng">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erriweatherLight-regular.fntdata"/><Relationship Id="rId21" Type="http://schemas.openxmlformats.org/officeDocument/2006/relationships/slide" Target="slides/slide16.xml"/><Relationship Id="rId24" Type="http://schemas.openxmlformats.org/officeDocument/2006/relationships/font" Target="fonts/MerriweatherLight-italic.fntdata"/><Relationship Id="rId23" Type="http://schemas.openxmlformats.org/officeDocument/2006/relationships/font" Target="fonts/Merriweather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MerriweatherLight-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sz="1200">
                <a:solidFill>
                  <a:schemeClr val="dk1"/>
                </a:solidFill>
                <a:latin typeface="Merriweather"/>
                <a:ea typeface="Merriweather"/>
                <a:cs typeface="Merriweather"/>
                <a:sym typeface="Merriweather"/>
              </a:rPr>
              <a:t>Tan importante como obtener los resultados, es presentarlos adecuadamente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15000"/>
              </a:lnSpc>
              <a:spcBef>
                <a:spcPts val="0"/>
              </a:spcBef>
              <a:buNone/>
            </a:pPr>
            <a:r>
              <a:rPr lang="en-GB" sz="1200">
                <a:solidFill>
                  <a:schemeClr val="dk1"/>
                </a:solidFill>
                <a:latin typeface="Merriweather"/>
                <a:ea typeface="Merriweather"/>
                <a:cs typeface="Merriweather"/>
                <a:sym typeface="Merriweather"/>
              </a:rPr>
              <a:t>El nuevo espacio (con menos dimensiones) contiene las componentes que mejor explican los datos y las respectivas proyecciones de las características originales en esas componentes. La generación de nuevos valores para esas proyecciones permite, al transformar al espacio original, obtener nuevos datos sintéticos, manteniendo la estructura de varianza-covarianza original. Esa es la estrategia usada para la primera simulación, más directa, usando valores aleatorios con distribución normal para las proyecciones.</a:t>
            </a:r>
          </a:p>
          <a:p>
            <a:pPr indent="0" lvl="0" marL="0" rtl="0">
              <a:lnSpc>
                <a:spcPct val="115000"/>
              </a:lnSpc>
              <a:spcBef>
                <a:spcPts val="0"/>
              </a:spcBef>
              <a:buNone/>
            </a:pPr>
            <a:r>
              <a:t/>
            </a:r>
            <a:endParaRPr sz="1200">
              <a:solidFill>
                <a:schemeClr val="dk1"/>
              </a:solidFill>
              <a:latin typeface="Merriweather"/>
              <a:ea typeface="Merriweather"/>
              <a:cs typeface="Merriweather"/>
              <a:sym typeface="Merriweather"/>
            </a:endParaRPr>
          </a:p>
          <a:p>
            <a:pPr indent="0" lvl="0" marL="0" rtl="0">
              <a:lnSpc>
                <a:spcPct val="115000"/>
              </a:lnSpc>
              <a:spcBef>
                <a:spcPts val="0"/>
              </a:spcBef>
              <a:buNone/>
            </a:pPr>
            <a:r>
              <a:rPr lang="en-GB">
                <a:solidFill>
                  <a:schemeClr val="dk1"/>
                </a:solidFill>
                <a:latin typeface="Merriweather"/>
                <a:ea typeface="Merriweather"/>
                <a:cs typeface="Merriweather"/>
                <a:sym typeface="Merriweather"/>
              </a:rPr>
              <a:t>La flecha más grande representa la dirección de la primera componente principal de los datos. Se puede verificar a simple vista que esta es la dirección con mayor variabilidad en los datos. Si trazamos una línea imaginaria a lo largo de esa flecha (como la línea verde) y proyectamos en ella los datos, tendremos la proyección con mayor variabilidad. </a:t>
            </a:r>
          </a:p>
          <a:p>
            <a:pPr lvl="0" rtl="0">
              <a:spcBef>
                <a:spcPts val="0"/>
              </a:spcBef>
              <a:buNone/>
            </a:pPr>
            <a:r>
              <a:rPr lang="en-GB" sz="1200">
                <a:solidFill>
                  <a:schemeClr val="dk1"/>
                </a:solidFill>
                <a:latin typeface="Merriweather Light"/>
                <a:ea typeface="Merriweather Light"/>
                <a:cs typeface="Merriweather Light"/>
                <a:sym typeface="Merriweather Light"/>
              </a:rPr>
              <a:t>Test T2 de Hotelling - </a:t>
            </a:r>
            <a:r>
              <a:rPr lang="en-GB">
                <a:solidFill>
                  <a:schemeClr val="dk1"/>
                </a:solidFill>
                <a:latin typeface="Merriweather"/>
                <a:ea typeface="Merriweather"/>
                <a:cs typeface="Merriweather"/>
                <a:sym typeface="Merriweather"/>
              </a:rPr>
              <a:t>las dos matrices de varianzas-covarianzas son iguales.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l">
              <a:spcBef>
                <a:spcPts val="0"/>
              </a:spcBef>
              <a:buNone/>
            </a:pPr>
            <a:r>
              <a:rPr lang="en-GB" sz="1200">
                <a:solidFill>
                  <a:schemeClr val="dk1"/>
                </a:solidFill>
                <a:latin typeface="Merriweather Light"/>
                <a:ea typeface="Merriweather Light"/>
                <a:cs typeface="Merriweather Light"/>
                <a:sym typeface="Merriweather Light"/>
              </a:rPr>
              <a:t>Test T2 de Hotelling - </a:t>
            </a:r>
            <a:r>
              <a:rPr lang="en-GB">
                <a:solidFill>
                  <a:schemeClr val="dk1"/>
                </a:solidFill>
                <a:latin typeface="Merriweather"/>
                <a:ea typeface="Merriweather"/>
                <a:cs typeface="Merriweather"/>
                <a:sym typeface="Merriweather"/>
              </a:rPr>
              <a:t>las dos matrices de varianzas-covarianzas son iguales. </a:t>
            </a:r>
          </a:p>
          <a:p>
            <a:pPr indent="1447800" lvl="0" rtl="0">
              <a:lnSpc>
                <a:spcPct val="115000"/>
              </a:lnSpc>
              <a:spcBef>
                <a:spcPts val="0"/>
              </a:spcBef>
              <a:buNone/>
            </a:pPr>
            <a:r>
              <a:rPr lang="en-GB" sz="1200">
                <a:solidFill>
                  <a:schemeClr val="dk1"/>
                </a:solidFill>
                <a:latin typeface="Merriweather"/>
                <a:ea typeface="Merriweather"/>
                <a:cs typeface="Merriweather"/>
                <a:sym typeface="Merriweather"/>
              </a:rPr>
              <a:t>				</a:t>
            </a:r>
          </a:p>
          <a:p>
            <a:pPr indent="1447800" lvl="0" rtl="0">
              <a:lnSpc>
                <a:spcPct val="115000"/>
              </a:lnSpc>
              <a:spcBef>
                <a:spcPts val="0"/>
              </a:spcBef>
              <a:buNone/>
            </a:pPr>
            <a:r>
              <a:rPr lang="en-GB" sz="1200">
                <a:solidFill>
                  <a:schemeClr val="dk1"/>
                </a:solidFill>
                <a:latin typeface="Merriweather"/>
                <a:ea typeface="Merriweather"/>
                <a:cs typeface="Merriweather"/>
                <a:sym typeface="Merriweather"/>
              </a:rPr>
              <a:t>			</a:t>
            </a:r>
          </a:p>
          <a:p>
            <a:pPr indent="1447800" lvl="0" rtl="0">
              <a:lnSpc>
                <a:spcPct val="115000"/>
              </a:lnSpc>
              <a:spcBef>
                <a:spcPts val="0"/>
              </a:spcBef>
              <a:buNone/>
            </a:pPr>
            <a:r>
              <a:rPr lang="en-GB" sz="1200">
                <a:solidFill>
                  <a:schemeClr val="dk1"/>
                </a:solidFill>
                <a:latin typeface="Merriweather"/>
                <a:ea typeface="Merriweather"/>
                <a:cs typeface="Merriweather"/>
                <a:sym typeface="Merriweather"/>
              </a:rPr>
              <a:t>		</a:t>
            </a:r>
          </a:p>
          <a:p>
            <a:pPr lvl="0" rtl="0" algn="l">
              <a:spcBef>
                <a:spcPts val="0"/>
              </a:spcBef>
              <a:buClr>
                <a:schemeClr val="dk1"/>
              </a:buClr>
              <a:buSzPct val="91666"/>
              <a:buFont typeface="Arial"/>
              <a:buNone/>
            </a:pPr>
            <a:r>
              <a:t/>
            </a:r>
            <a:endParaRPr sz="1200">
              <a:solidFill>
                <a:schemeClr val="dk1"/>
              </a:solidFill>
              <a:latin typeface="Merriweather Light"/>
              <a:ea typeface="Merriweather Light"/>
              <a:cs typeface="Merriweather Light"/>
              <a:sym typeface="Merriweather 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7" name="Shape 47"/>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cxnSp>
        <p:nvCxnSpPr>
          <p:cNvPr id="20" name="Shape 20"/>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4" name="Shape 54"/>
        <p:cNvGrpSpPr/>
        <p:nvPr/>
      </p:nvGrpSpPr>
      <p:grpSpPr>
        <a:xfrm>
          <a:off x="0" y="0"/>
          <a:ext cx="0" cy="0"/>
          <a:chOff x="0" y="0"/>
          <a:chExt cx="0" cy="0"/>
        </a:xfrm>
      </p:grpSpPr>
      <p:sp>
        <p:nvSpPr>
          <p:cNvPr id="55" name="Shape 55"/>
          <p:cNvSpPr txBox="1"/>
          <p:nvPr>
            <p:ph type="ctrTitle"/>
          </p:nvPr>
        </p:nvSpPr>
        <p:spPr>
          <a:xfrm>
            <a:off x="284625" y="2127375"/>
            <a:ext cx="8520600" cy="635100"/>
          </a:xfrm>
          <a:prstGeom prst="rect">
            <a:avLst/>
          </a:prstGeom>
        </p:spPr>
        <p:txBody>
          <a:bodyPr anchorCtr="0" anchor="b" bIns="91425" lIns="91425" rIns="91425" tIns="91425">
            <a:noAutofit/>
          </a:bodyPr>
          <a:lstStyle/>
          <a:p>
            <a:pPr lvl="0">
              <a:spcBef>
                <a:spcPts val="0"/>
              </a:spcBef>
              <a:buNone/>
            </a:pPr>
            <a:r>
              <a:rPr lang="en-GB" sz="2800">
                <a:latin typeface="Merriweather"/>
                <a:ea typeface="Merriweather"/>
                <a:cs typeface="Merriweather"/>
                <a:sym typeface="Merriweather"/>
              </a:rPr>
              <a:t>Simulación de datos de sensores industriales</a:t>
            </a:r>
          </a:p>
        </p:txBody>
      </p:sp>
      <p:sp>
        <p:nvSpPr>
          <p:cNvPr id="56" name="Shape 56"/>
          <p:cNvSpPr txBox="1"/>
          <p:nvPr>
            <p:ph idx="1" type="subTitle"/>
          </p:nvPr>
        </p:nvSpPr>
        <p:spPr>
          <a:xfrm>
            <a:off x="338750" y="2776525"/>
            <a:ext cx="8520600" cy="792600"/>
          </a:xfrm>
          <a:prstGeom prst="rect">
            <a:avLst/>
          </a:prstGeom>
        </p:spPr>
        <p:txBody>
          <a:bodyPr anchorCtr="0" anchor="t" bIns="91425" lIns="91425" rIns="91425" tIns="91425">
            <a:noAutofit/>
          </a:bodyPr>
          <a:lstStyle/>
          <a:p>
            <a:pPr lvl="0">
              <a:spcBef>
                <a:spcPts val="0"/>
              </a:spcBef>
              <a:buNone/>
            </a:pPr>
            <a:r>
              <a:rPr lang="en-GB" sz="2000">
                <a:latin typeface="Merriweather Light"/>
                <a:ea typeface="Merriweather Light"/>
                <a:cs typeface="Merriweather Light"/>
                <a:sym typeface="Merriweather Light"/>
              </a:rPr>
              <a:t>Máster en Big Data Analytics</a:t>
            </a:r>
          </a:p>
        </p:txBody>
      </p:sp>
      <p:pic>
        <p:nvPicPr>
          <p:cNvPr descr="logo-etsinf.jpg" id="57" name="Shape 57"/>
          <p:cNvPicPr preferRelativeResize="0"/>
          <p:nvPr/>
        </p:nvPicPr>
        <p:blipFill>
          <a:blip r:embed="rId4">
            <a:alphaModFix/>
          </a:blip>
          <a:stretch>
            <a:fillRect/>
          </a:stretch>
        </p:blipFill>
        <p:spPr>
          <a:xfrm>
            <a:off x="6551373" y="396748"/>
            <a:ext cx="2307975" cy="898949"/>
          </a:xfrm>
          <a:prstGeom prst="rect">
            <a:avLst/>
          </a:prstGeom>
          <a:noFill/>
          <a:ln>
            <a:noFill/>
          </a:ln>
        </p:spPr>
      </p:pic>
      <p:pic>
        <p:nvPicPr>
          <p:cNvPr descr="logo-upv.jpg" id="58" name="Shape 58"/>
          <p:cNvPicPr preferRelativeResize="0"/>
          <p:nvPr/>
        </p:nvPicPr>
        <p:blipFill>
          <a:blip r:embed="rId5">
            <a:alphaModFix/>
          </a:blip>
          <a:stretch>
            <a:fillRect/>
          </a:stretch>
        </p:blipFill>
        <p:spPr>
          <a:xfrm>
            <a:off x="284625" y="327675"/>
            <a:ext cx="2841756" cy="901350"/>
          </a:xfrm>
          <a:prstGeom prst="rect">
            <a:avLst/>
          </a:prstGeom>
          <a:noFill/>
          <a:ln>
            <a:noFill/>
          </a:ln>
        </p:spPr>
      </p:pic>
      <p:sp>
        <p:nvSpPr>
          <p:cNvPr id="59" name="Shape 59"/>
          <p:cNvSpPr txBox="1"/>
          <p:nvPr/>
        </p:nvSpPr>
        <p:spPr>
          <a:xfrm>
            <a:off x="3808600" y="3873050"/>
            <a:ext cx="4996500" cy="898800"/>
          </a:xfrm>
          <a:prstGeom prst="rect">
            <a:avLst/>
          </a:prstGeom>
          <a:noFill/>
          <a:ln>
            <a:noFill/>
          </a:ln>
        </p:spPr>
        <p:txBody>
          <a:bodyPr anchorCtr="0" anchor="t" bIns="91425" lIns="91425" rIns="91425" tIns="91425">
            <a:noAutofit/>
          </a:bodyPr>
          <a:lstStyle/>
          <a:p>
            <a:pPr lvl="0" rtl="0">
              <a:lnSpc>
                <a:spcPct val="115000"/>
              </a:lnSpc>
              <a:spcBef>
                <a:spcPts val="0"/>
              </a:spcBef>
              <a:buNone/>
            </a:pPr>
            <a:r>
              <a:rPr i="1" lang="en-GB" sz="1200">
                <a:solidFill>
                  <a:schemeClr val="dk1"/>
                </a:solidFill>
                <a:latin typeface="Merriweather Light"/>
                <a:ea typeface="Merriweather Light"/>
                <a:cs typeface="Merriweather Light"/>
                <a:sym typeface="Merriweather Light"/>
              </a:rPr>
              <a:t>Autor:	 </a:t>
            </a:r>
            <a:r>
              <a:rPr lang="en-GB" sz="1200">
                <a:solidFill>
                  <a:schemeClr val="dk1"/>
                </a:solidFill>
                <a:latin typeface="Merriweather Light"/>
                <a:ea typeface="Merriweather Light"/>
                <a:cs typeface="Merriweather Light"/>
                <a:sym typeface="Merriweather Light"/>
              </a:rPr>
              <a:t>Pedro Henrique Mano Figueiredo Fernandes</a:t>
            </a:r>
          </a:p>
          <a:p>
            <a:pPr lvl="0">
              <a:lnSpc>
                <a:spcPct val="115000"/>
              </a:lnSpc>
              <a:spcBef>
                <a:spcPts val="0"/>
              </a:spcBef>
              <a:buNone/>
            </a:pPr>
            <a:r>
              <a:rPr i="1" lang="en-GB" sz="1200">
                <a:solidFill>
                  <a:schemeClr val="dk1"/>
                </a:solidFill>
                <a:latin typeface="Merriweather Light"/>
                <a:ea typeface="Merriweather Light"/>
                <a:cs typeface="Merriweather Light"/>
                <a:sym typeface="Merriweather Light"/>
              </a:rPr>
              <a:t>Tutores: </a:t>
            </a:r>
            <a:r>
              <a:rPr lang="en-GB" sz="1200">
                <a:solidFill>
                  <a:schemeClr val="dk1"/>
                </a:solidFill>
                <a:latin typeface="Merriweather Light"/>
                <a:ea typeface="Merriweather Light"/>
                <a:cs typeface="Merriweather Light"/>
                <a:sym typeface="Merriweather Light"/>
              </a:rPr>
              <a:t>José Ramón Navarro Cerdán, Francisco Sánchez Cid</a:t>
            </a:r>
          </a:p>
        </p:txBody>
      </p:sp>
      <p:sp>
        <p:nvSpPr>
          <p:cNvPr id="60" name="Shape 60"/>
          <p:cNvSpPr txBox="1"/>
          <p:nvPr/>
        </p:nvSpPr>
        <p:spPr>
          <a:xfrm>
            <a:off x="7516250" y="4771850"/>
            <a:ext cx="1343100" cy="382800"/>
          </a:xfrm>
          <a:prstGeom prst="rect">
            <a:avLst/>
          </a:prstGeom>
          <a:noFill/>
          <a:ln>
            <a:noFill/>
          </a:ln>
        </p:spPr>
        <p:txBody>
          <a:bodyPr anchorCtr="0" anchor="t" bIns="91425" lIns="91425" rIns="91425" tIns="91425">
            <a:noAutofit/>
          </a:bodyPr>
          <a:lstStyle/>
          <a:p>
            <a:pPr lvl="0" rtl="0" algn="r">
              <a:lnSpc>
                <a:spcPct val="115000"/>
              </a:lnSpc>
              <a:spcBef>
                <a:spcPts val="0"/>
              </a:spcBef>
              <a:buNone/>
            </a:pPr>
            <a:r>
              <a:rPr lang="en-GB" sz="1000">
                <a:solidFill>
                  <a:srgbClr val="999999"/>
                </a:solidFill>
                <a:latin typeface="Merriweather Light"/>
                <a:ea typeface="Merriweather Light"/>
                <a:cs typeface="Merriweather Light"/>
                <a:sym typeface="Merriweather Light"/>
              </a:rPr>
              <a:t>2017/05/26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Simulación con datos controlados - PCA</a:t>
            </a:r>
          </a:p>
        </p:txBody>
      </p:sp>
      <p:cxnSp>
        <p:nvCxnSpPr>
          <p:cNvPr id="243" name="Shape 243"/>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pic>
        <p:nvPicPr>
          <p:cNvPr id="244" name="Shape 244"/>
          <p:cNvPicPr preferRelativeResize="0"/>
          <p:nvPr/>
        </p:nvPicPr>
        <p:blipFill>
          <a:blip r:embed="rId3">
            <a:alphaModFix/>
          </a:blip>
          <a:stretch>
            <a:fillRect/>
          </a:stretch>
        </p:blipFill>
        <p:spPr>
          <a:xfrm>
            <a:off x="432350" y="1270799"/>
            <a:ext cx="4219776" cy="2885274"/>
          </a:xfrm>
          <a:prstGeom prst="rect">
            <a:avLst/>
          </a:prstGeom>
          <a:noFill/>
          <a:ln>
            <a:noFill/>
          </a:ln>
        </p:spPr>
      </p:pic>
      <p:graphicFrame>
        <p:nvGraphicFramePr>
          <p:cNvPr id="245" name="Shape 245"/>
          <p:cNvGraphicFramePr/>
          <p:nvPr/>
        </p:nvGraphicFramePr>
        <p:xfrm>
          <a:off x="6777275" y="2102875"/>
          <a:ext cx="3000000" cy="3000000"/>
        </p:xfrm>
        <a:graphic>
          <a:graphicData uri="http://schemas.openxmlformats.org/drawingml/2006/table">
            <a:tbl>
              <a:tblPr>
                <a:noFill/>
                <a:tableStyleId>{73438934-6371-4792-AA95-97E3D0A1B12C}</a:tableStyleId>
              </a:tblPr>
              <a:tblGrid>
                <a:gridCol w="250800"/>
                <a:gridCol w="250800"/>
                <a:gridCol w="250800"/>
                <a:gridCol w="250800"/>
                <a:gridCol w="250800"/>
              </a:tblGrid>
              <a:tr h="107425">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1</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2</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3</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4</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5</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cxnSp>
        <p:nvCxnSpPr>
          <p:cNvPr id="246" name="Shape 246"/>
          <p:cNvCxnSpPr/>
          <p:nvPr/>
        </p:nvCxnSpPr>
        <p:spPr>
          <a:xfrm>
            <a:off x="4601700" y="2708600"/>
            <a:ext cx="1990500" cy="0"/>
          </a:xfrm>
          <a:prstGeom prst="straightConnector1">
            <a:avLst/>
          </a:prstGeom>
          <a:noFill/>
          <a:ln cap="flat" cmpd="sng" w="19050">
            <a:solidFill>
              <a:srgbClr val="000000"/>
            </a:solidFill>
            <a:prstDash val="solid"/>
            <a:round/>
            <a:headEnd len="lg" w="lg" type="none"/>
            <a:tailEnd len="lg" w="lg" type="triangle"/>
          </a:ln>
        </p:spPr>
      </p:cxnSp>
      <p:sp>
        <p:nvSpPr>
          <p:cNvPr id="247" name="Shape 247"/>
          <p:cNvSpPr txBox="1"/>
          <p:nvPr/>
        </p:nvSpPr>
        <p:spPr>
          <a:xfrm>
            <a:off x="5071325" y="2359400"/>
            <a:ext cx="1022400" cy="3279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Proyección</a:t>
            </a:r>
          </a:p>
        </p:txBody>
      </p:sp>
      <p:sp>
        <p:nvSpPr>
          <p:cNvPr id="248" name="Shape 248"/>
          <p:cNvSpPr txBox="1"/>
          <p:nvPr/>
        </p:nvSpPr>
        <p:spPr>
          <a:xfrm>
            <a:off x="6626075" y="1774975"/>
            <a:ext cx="1556400" cy="3279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Componentes PCA</a:t>
            </a:r>
          </a:p>
        </p:txBody>
      </p:sp>
      <p:sp>
        <p:nvSpPr>
          <p:cNvPr id="249" name="Shape 249"/>
          <p:cNvSpPr txBox="1"/>
          <p:nvPr/>
        </p:nvSpPr>
        <p:spPr>
          <a:xfrm>
            <a:off x="6671675" y="3222775"/>
            <a:ext cx="1465200" cy="3279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Espacio </a:t>
            </a:r>
            <a:r>
              <a:rPr lang="en-GB" sz="1200">
                <a:latin typeface="Merriweather Light"/>
                <a:ea typeface="Merriweather Light"/>
                <a:cs typeface="Merriweather Light"/>
                <a:sym typeface="Merriweather Light"/>
              </a:rPr>
              <a:t>reducido</a:t>
            </a:r>
          </a:p>
        </p:txBody>
      </p:sp>
      <p:sp>
        <p:nvSpPr>
          <p:cNvPr id="250" name="Shape 250"/>
          <p:cNvSpPr txBox="1"/>
          <p:nvPr/>
        </p:nvSpPr>
        <p:spPr>
          <a:xfrm>
            <a:off x="1030175" y="1199650"/>
            <a:ext cx="3133200" cy="3603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Datos de funciones de senos y cosenos</a:t>
            </a:r>
          </a:p>
        </p:txBody>
      </p:sp>
      <p:sp>
        <p:nvSpPr>
          <p:cNvPr id="251" name="Shape 251"/>
          <p:cNvSpPr txBox="1"/>
          <p:nvPr/>
        </p:nvSpPr>
        <p:spPr>
          <a:xfrm>
            <a:off x="1794875" y="4060975"/>
            <a:ext cx="1465200" cy="3279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Espacio original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Simulación con datos controlados - PCA</a:t>
            </a:r>
          </a:p>
        </p:txBody>
      </p:sp>
      <p:cxnSp>
        <p:nvCxnSpPr>
          <p:cNvPr id="257" name="Shape 257"/>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pic>
        <p:nvPicPr>
          <p:cNvPr descr="col5_original.png" id="258" name="Shape 258"/>
          <p:cNvPicPr preferRelativeResize="0"/>
          <p:nvPr/>
        </p:nvPicPr>
        <p:blipFill>
          <a:blip r:embed="rId3">
            <a:alphaModFix/>
          </a:blip>
          <a:stretch>
            <a:fillRect/>
          </a:stretch>
        </p:blipFill>
        <p:spPr>
          <a:xfrm>
            <a:off x="-120575" y="1936974"/>
            <a:ext cx="2928500" cy="2013324"/>
          </a:xfrm>
          <a:prstGeom prst="rect">
            <a:avLst/>
          </a:prstGeom>
          <a:noFill/>
          <a:ln>
            <a:noFill/>
          </a:ln>
        </p:spPr>
      </p:pic>
      <p:sp>
        <p:nvSpPr>
          <p:cNvPr id="259" name="Shape 259"/>
          <p:cNvSpPr txBox="1"/>
          <p:nvPr/>
        </p:nvSpPr>
        <p:spPr>
          <a:xfrm>
            <a:off x="316875" y="991850"/>
            <a:ext cx="2387400" cy="3603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Ejemplo: </a:t>
            </a:r>
            <a:r>
              <a:rPr i="1" lang="en-GB" sz="1200">
                <a:latin typeface="Merriweather Light"/>
                <a:ea typeface="Merriweather Light"/>
                <a:cs typeface="Merriweather Light"/>
                <a:sym typeface="Merriweather Light"/>
              </a:rPr>
              <a:t>sin-1</a:t>
            </a:r>
            <a:r>
              <a:rPr lang="en-GB" sz="1200">
                <a:latin typeface="Merriweather Light"/>
                <a:ea typeface="Merriweather Light"/>
                <a:cs typeface="Merriweather Light"/>
                <a:sym typeface="Merriweather Light"/>
              </a:rPr>
              <a:t> con ruido 0.05</a:t>
            </a:r>
          </a:p>
        </p:txBody>
      </p:sp>
      <p:pic>
        <p:nvPicPr>
          <p:cNvPr id="260" name="Shape 260"/>
          <p:cNvPicPr preferRelativeResize="0"/>
          <p:nvPr/>
        </p:nvPicPr>
        <p:blipFill>
          <a:blip r:embed="rId4">
            <a:alphaModFix/>
          </a:blip>
          <a:stretch>
            <a:fillRect/>
          </a:stretch>
        </p:blipFill>
        <p:spPr>
          <a:xfrm>
            <a:off x="6013849" y="1936975"/>
            <a:ext cx="3282547" cy="2013324"/>
          </a:xfrm>
          <a:prstGeom prst="rect">
            <a:avLst/>
          </a:prstGeom>
          <a:noFill/>
          <a:ln>
            <a:noFill/>
          </a:ln>
        </p:spPr>
      </p:pic>
      <p:cxnSp>
        <p:nvCxnSpPr>
          <p:cNvPr id="261" name="Shape 261"/>
          <p:cNvCxnSpPr/>
          <p:nvPr/>
        </p:nvCxnSpPr>
        <p:spPr>
          <a:xfrm>
            <a:off x="2571100" y="3088000"/>
            <a:ext cx="1142400" cy="0"/>
          </a:xfrm>
          <a:prstGeom prst="straightConnector1">
            <a:avLst/>
          </a:prstGeom>
          <a:noFill/>
          <a:ln cap="flat" cmpd="sng" w="19050">
            <a:solidFill>
              <a:srgbClr val="000000"/>
            </a:solidFill>
            <a:prstDash val="solid"/>
            <a:round/>
            <a:headEnd len="lg" w="lg" type="none"/>
            <a:tailEnd len="lg" w="lg" type="triangle"/>
          </a:ln>
        </p:spPr>
      </p:cxnSp>
      <p:sp>
        <p:nvSpPr>
          <p:cNvPr id="262" name="Shape 262"/>
          <p:cNvSpPr txBox="1"/>
          <p:nvPr/>
        </p:nvSpPr>
        <p:spPr>
          <a:xfrm>
            <a:off x="2616975" y="2741187"/>
            <a:ext cx="1022400" cy="3279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Proyección</a:t>
            </a:r>
          </a:p>
        </p:txBody>
      </p:sp>
      <p:cxnSp>
        <p:nvCxnSpPr>
          <p:cNvPr id="263" name="Shape 263"/>
          <p:cNvCxnSpPr/>
          <p:nvPr/>
        </p:nvCxnSpPr>
        <p:spPr>
          <a:xfrm>
            <a:off x="5161900" y="3088000"/>
            <a:ext cx="1142400" cy="0"/>
          </a:xfrm>
          <a:prstGeom prst="straightConnector1">
            <a:avLst/>
          </a:prstGeom>
          <a:noFill/>
          <a:ln cap="flat" cmpd="sng" w="19050">
            <a:solidFill>
              <a:srgbClr val="000000"/>
            </a:solidFill>
            <a:prstDash val="solid"/>
            <a:round/>
            <a:headEnd len="lg" w="lg" type="none"/>
            <a:tailEnd len="lg" w="lg" type="triangle"/>
          </a:ln>
        </p:spPr>
      </p:cxnSp>
      <p:sp>
        <p:nvSpPr>
          <p:cNvPr id="264" name="Shape 264"/>
          <p:cNvSpPr txBox="1"/>
          <p:nvPr/>
        </p:nvSpPr>
        <p:spPr>
          <a:xfrm>
            <a:off x="5173150" y="2741200"/>
            <a:ext cx="1207500" cy="3279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Rep</a:t>
            </a:r>
            <a:r>
              <a:rPr lang="en-GB" sz="1200">
                <a:latin typeface="Merriweather Light"/>
                <a:ea typeface="Merriweather Light"/>
                <a:cs typeface="Merriweather Light"/>
                <a:sym typeface="Merriweather Light"/>
              </a:rPr>
              <a:t>royección</a:t>
            </a:r>
          </a:p>
        </p:txBody>
      </p:sp>
      <p:graphicFrame>
        <p:nvGraphicFramePr>
          <p:cNvPr id="265" name="Shape 265"/>
          <p:cNvGraphicFramePr/>
          <p:nvPr/>
        </p:nvGraphicFramePr>
        <p:xfrm>
          <a:off x="3805475" y="2483875"/>
          <a:ext cx="3000000" cy="3000000"/>
        </p:xfrm>
        <a:graphic>
          <a:graphicData uri="http://schemas.openxmlformats.org/drawingml/2006/table">
            <a:tbl>
              <a:tblPr>
                <a:noFill/>
                <a:tableStyleId>{73438934-6371-4792-AA95-97E3D0A1B12C}</a:tableStyleId>
              </a:tblPr>
              <a:tblGrid>
                <a:gridCol w="250800"/>
                <a:gridCol w="250800"/>
                <a:gridCol w="250800"/>
                <a:gridCol w="250800"/>
                <a:gridCol w="250800"/>
              </a:tblGrid>
              <a:tr h="107425">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1</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2</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3</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4</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5</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266" name="Shape 266"/>
          <p:cNvSpPr txBox="1"/>
          <p:nvPr/>
        </p:nvSpPr>
        <p:spPr>
          <a:xfrm>
            <a:off x="3654275" y="2155975"/>
            <a:ext cx="1556400" cy="327900"/>
          </a:xfrm>
          <a:prstGeom prst="rect">
            <a:avLst/>
          </a:prstGeom>
          <a:noFill/>
          <a:ln>
            <a:noFill/>
          </a:ln>
        </p:spPr>
        <p:txBody>
          <a:bodyPr anchorCtr="0" anchor="t" bIns="91425" lIns="91425" rIns="91425" tIns="91425">
            <a:noAutofit/>
          </a:bodyPr>
          <a:lstStyle/>
          <a:p>
            <a:pPr lvl="0" rtl="0">
              <a:spcBef>
                <a:spcPts val="0"/>
              </a:spcBef>
              <a:buClr>
                <a:srgbClr val="000000"/>
              </a:buClr>
              <a:buSzPct val="91666"/>
              <a:buFont typeface="Arial"/>
              <a:buNone/>
            </a:pPr>
            <a:r>
              <a:rPr lang="en-GB" sz="1200">
                <a:latin typeface="Merriweather Light"/>
                <a:ea typeface="Merriweather Light"/>
                <a:cs typeface="Merriweather Light"/>
                <a:sym typeface="Merriweather Light"/>
              </a:rPr>
              <a:t>Componentes PCA</a:t>
            </a:r>
          </a:p>
        </p:txBody>
      </p:sp>
      <p:sp>
        <p:nvSpPr>
          <p:cNvPr id="267" name="Shape 267"/>
          <p:cNvSpPr txBox="1"/>
          <p:nvPr/>
        </p:nvSpPr>
        <p:spPr>
          <a:xfrm>
            <a:off x="3699875" y="3603775"/>
            <a:ext cx="1465200" cy="3279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Espacio reducido</a:t>
            </a:r>
          </a:p>
        </p:txBody>
      </p:sp>
      <p:sp>
        <p:nvSpPr>
          <p:cNvPr id="268" name="Shape 268"/>
          <p:cNvSpPr txBox="1"/>
          <p:nvPr/>
        </p:nvSpPr>
        <p:spPr>
          <a:xfrm>
            <a:off x="470225" y="1611175"/>
            <a:ext cx="1746900" cy="360300"/>
          </a:xfrm>
          <a:prstGeom prst="rect">
            <a:avLst/>
          </a:prstGeom>
          <a:noFill/>
          <a:ln>
            <a:noFill/>
          </a:ln>
        </p:spPr>
        <p:txBody>
          <a:bodyPr anchorCtr="0" anchor="t" bIns="91425" lIns="91425" rIns="91425" tIns="91425">
            <a:noAutofit/>
          </a:bodyPr>
          <a:lstStyle/>
          <a:p>
            <a:pPr lvl="0" rtl="0">
              <a:spcBef>
                <a:spcPts val="0"/>
              </a:spcBef>
              <a:buNone/>
            </a:pPr>
            <a:r>
              <a:rPr i="1" lang="en-GB" sz="1200">
                <a:latin typeface="Merriweather Light"/>
                <a:ea typeface="Merriweather Light"/>
                <a:cs typeface="Merriweather Light"/>
                <a:sym typeface="Merriweather Light"/>
              </a:rPr>
              <a:t>sin-1</a:t>
            </a:r>
            <a:r>
              <a:rPr lang="en-GB" sz="1200">
                <a:latin typeface="Merriweather Light"/>
                <a:ea typeface="Merriweather Light"/>
                <a:cs typeface="Merriweather Light"/>
                <a:sym typeface="Merriweather Light"/>
              </a:rPr>
              <a:t> con ruido 0.05</a:t>
            </a:r>
          </a:p>
        </p:txBody>
      </p:sp>
      <p:sp>
        <p:nvSpPr>
          <p:cNvPr id="269" name="Shape 269"/>
          <p:cNvSpPr txBox="1"/>
          <p:nvPr/>
        </p:nvSpPr>
        <p:spPr>
          <a:xfrm>
            <a:off x="5486700" y="4356925"/>
            <a:ext cx="3345600" cy="5727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La inversión se hace correctamente</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Se reduce el ruido de la señal.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Simulación con datos controlados - PCA</a:t>
            </a:r>
          </a:p>
        </p:txBody>
      </p:sp>
      <p:cxnSp>
        <p:nvCxnSpPr>
          <p:cNvPr id="275" name="Shape 275"/>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pic>
        <p:nvPicPr>
          <p:cNvPr id="276" name="Shape 276"/>
          <p:cNvPicPr preferRelativeResize="0"/>
          <p:nvPr/>
        </p:nvPicPr>
        <p:blipFill>
          <a:blip r:embed="rId3">
            <a:alphaModFix/>
          </a:blip>
          <a:stretch>
            <a:fillRect/>
          </a:stretch>
        </p:blipFill>
        <p:spPr>
          <a:xfrm>
            <a:off x="81050" y="1717250"/>
            <a:ext cx="3303624" cy="1858299"/>
          </a:xfrm>
          <a:prstGeom prst="rect">
            <a:avLst/>
          </a:prstGeom>
          <a:noFill/>
          <a:ln>
            <a:noFill/>
          </a:ln>
        </p:spPr>
      </p:pic>
      <p:pic>
        <p:nvPicPr>
          <p:cNvPr id="277" name="Shape 277"/>
          <p:cNvPicPr preferRelativeResize="0"/>
          <p:nvPr/>
        </p:nvPicPr>
        <p:blipFill>
          <a:blip r:embed="rId4">
            <a:alphaModFix/>
          </a:blip>
          <a:stretch>
            <a:fillRect/>
          </a:stretch>
        </p:blipFill>
        <p:spPr>
          <a:xfrm>
            <a:off x="4114699" y="1717250"/>
            <a:ext cx="3303639" cy="1858299"/>
          </a:xfrm>
          <a:prstGeom prst="rect">
            <a:avLst/>
          </a:prstGeom>
          <a:noFill/>
          <a:ln>
            <a:noFill/>
          </a:ln>
        </p:spPr>
      </p:pic>
      <p:sp>
        <p:nvSpPr>
          <p:cNvPr id="278" name="Shape 278"/>
          <p:cNvSpPr txBox="1"/>
          <p:nvPr/>
        </p:nvSpPr>
        <p:spPr>
          <a:xfrm>
            <a:off x="7432500" y="2140550"/>
            <a:ext cx="1203900" cy="4842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Test T2 de Hotelling</a:t>
            </a:r>
          </a:p>
          <a:p>
            <a:pPr lvl="0" rtl="0" algn="ctr">
              <a:spcBef>
                <a:spcPts val="0"/>
              </a:spcBef>
              <a:buNone/>
            </a:pPr>
            <a:r>
              <a:t/>
            </a:r>
            <a:endParaRPr sz="1200">
              <a:latin typeface="Merriweather Light"/>
              <a:ea typeface="Merriweather Light"/>
              <a:cs typeface="Merriweather Light"/>
              <a:sym typeface="Merriweather Light"/>
            </a:endParaRPr>
          </a:p>
        </p:txBody>
      </p:sp>
      <p:pic>
        <p:nvPicPr>
          <p:cNvPr descr="checkmark-24-512.png" id="279" name="Shape 279"/>
          <p:cNvPicPr preferRelativeResize="0"/>
          <p:nvPr/>
        </p:nvPicPr>
        <p:blipFill>
          <a:blip r:embed="rId5">
            <a:alphaModFix/>
          </a:blip>
          <a:stretch>
            <a:fillRect/>
          </a:stretch>
        </p:blipFill>
        <p:spPr>
          <a:xfrm>
            <a:off x="7748099" y="2624749"/>
            <a:ext cx="572700" cy="572700"/>
          </a:xfrm>
          <a:prstGeom prst="rect">
            <a:avLst/>
          </a:prstGeom>
          <a:noFill/>
          <a:ln>
            <a:noFill/>
          </a:ln>
        </p:spPr>
      </p:pic>
      <p:cxnSp>
        <p:nvCxnSpPr>
          <p:cNvPr id="280" name="Shape 280"/>
          <p:cNvCxnSpPr/>
          <p:nvPr/>
        </p:nvCxnSpPr>
        <p:spPr>
          <a:xfrm>
            <a:off x="3349837" y="2986225"/>
            <a:ext cx="878100" cy="0"/>
          </a:xfrm>
          <a:prstGeom prst="straightConnector1">
            <a:avLst/>
          </a:prstGeom>
          <a:noFill/>
          <a:ln cap="flat" cmpd="sng" w="19050">
            <a:solidFill>
              <a:srgbClr val="000000"/>
            </a:solidFill>
            <a:prstDash val="solid"/>
            <a:round/>
            <a:headEnd len="lg" w="lg" type="none"/>
            <a:tailEnd len="lg" w="lg" type="triangle"/>
          </a:ln>
        </p:spPr>
      </p:cxnSp>
      <p:sp>
        <p:nvSpPr>
          <p:cNvPr id="281" name="Shape 281"/>
          <p:cNvSpPr txBox="1"/>
          <p:nvPr/>
        </p:nvSpPr>
        <p:spPr>
          <a:xfrm>
            <a:off x="3215600" y="2306575"/>
            <a:ext cx="1203900" cy="6309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Reproyección al espacio original</a:t>
            </a:r>
          </a:p>
        </p:txBody>
      </p:sp>
      <p:sp>
        <p:nvSpPr>
          <p:cNvPr id="282" name="Shape 282"/>
          <p:cNvSpPr txBox="1"/>
          <p:nvPr/>
        </p:nvSpPr>
        <p:spPr>
          <a:xfrm>
            <a:off x="316875" y="991850"/>
            <a:ext cx="2387400" cy="3603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Ejemplo: </a:t>
            </a:r>
            <a:r>
              <a:rPr i="1" lang="en-GB" sz="1200">
                <a:latin typeface="Merriweather Light"/>
                <a:ea typeface="Merriweather Light"/>
                <a:cs typeface="Merriweather Light"/>
                <a:sym typeface="Merriweather Light"/>
              </a:rPr>
              <a:t>sin-1</a:t>
            </a:r>
            <a:r>
              <a:rPr lang="en-GB" sz="1200">
                <a:latin typeface="Merriweather Light"/>
                <a:ea typeface="Merriweather Light"/>
                <a:cs typeface="Merriweather Light"/>
                <a:sym typeface="Merriweather Light"/>
              </a:rPr>
              <a:t> con ruido 0.05</a:t>
            </a:r>
          </a:p>
        </p:txBody>
      </p:sp>
      <p:sp>
        <p:nvSpPr>
          <p:cNvPr id="283" name="Shape 283"/>
          <p:cNvSpPr txBox="1"/>
          <p:nvPr/>
        </p:nvSpPr>
        <p:spPr>
          <a:xfrm>
            <a:off x="318074" y="3575550"/>
            <a:ext cx="3101100" cy="495300"/>
          </a:xfrm>
          <a:prstGeom prst="rect">
            <a:avLst/>
          </a:prstGeom>
          <a:noFill/>
          <a:ln>
            <a:noFill/>
          </a:ln>
        </p:spPr>
        <p:txBody>
          <a:bodyPr anchorCtr="0" anchor="t" bIns="91425" lIns="91425" rIns="91425" tIns="91425">
            <a:noAutofit/>
          </a:bodyPr>
          <a:lstStyle/>
          <a:p>
            <a:pPr indent="0" lvl="0" marL="0" rtl="0" algn="ctr">
              <a:lnSpc>
                <a:spcPct val="115000"/>
              </a:lnSpc>
              <a:spcBef>
                <a:spcPts val="0"/>
              </a:spcBef>
              <a:buNone/>
            </a:pPr>
            <a:r>
              <a:rPr lang="en-GB" sz="1200">
                <a:solidFill>
                  <a:schemeClr val="dk1"/>
                </a:solidFill>
                <a:latin typeface="Merriweather Light"/>
                <a:ea typeface="Merriweather Light"/>
                <a:cs typeface="Merriweather Light"/>
                <a:sym typeface="Merriweather Light"/>
              </a:rPr>
              <a:t>Simulación de la primera componente, usando distribución Gaussiana</a:t>
            </a:r>
          </a:p>
        </p:txBody>
      </p:sp>
      <p:sp>
        <p:nvSpPr>
          <p:cNvPr id="284" name="Shape 284"/>
          <p:cNvSpPr txBox="1"/>
          <p:nvPr/>
        </p:nvSpPr>
        <p:spPr>
          <a:xfrm>
            <a:off x="4419487" y="3575550"/>
            <a:ext cx="2829600" cy="495300"/>
          </a:xfrm>
          <a:prstGeom prst="rect">
            <a:avLst/>
          </a:prstGeom>
          <a:noFill/>
          <a:ln>
            <a:noFill/>
          </a:ln>
        </p:spPr>
        <p:txBody>
          <a:bodyPr anchorCtr="0" anchor="t" bIns="91425" lIns="91425" rIns="91425" tIns="91425">
            <a:noAutofit/>
          </a:bodyPr>
          <a:lstStyle/>
          <a:p>
            <a:pPr indent="0" lvl="0" marL="0" rtl="0" algn="ctr">
              <a:lnSpc>
                <a:spcPct val="115000"/>
              </a:lnSpc>
              <a:spcBef>
                <a:spcPts val="0"/>
              </a:spcBef>
              <a:buNone/>
            </a:pPr>
            <a:r>
              <a:rPr lang="en-GB" sz="1200">
                <a:solidFill>
                  <a:schemeClr val="dk1"/>
                </a:solidFill>
                <a:latin typeface="Merriweather Light"/>
                <a:ea typeface="Merriweather Light"/>
                <a:cs typeface="Merriweather Light"/>
                <a:sym typeface="Merriweather Light"/>
              </a:rPr>
              <a:t>Inversión de </a:t>
            </a:r>
            <a:r>
              <a:rPr i="1" lang="en-GB" sz="1200">
                <a:solidFill>
                  <a:schemeClr val="dk1"/>
                </a:solidFill>
                <a:latin typeface="Merriweather Light"/>
                <a:ea typeface="Merriweather Light"/>
                <a:cs typeface="Merriweather Light"/>
                <a:sym typeface="Merriweather Light"/>
              </a:rPr>
              <a:t>sin-1</a:t>
            </a:r>
            <a:r>
              <a:rPr lang="en-GB" sz="1200">
                <a:solidFill>
                  <a:schemeClr val="dk1"/>
                </a:solidFill>
                <a:latin typeface="Merriweather Light"/>
                <a:ea typeface="Merriweather Light"/>
                <a:cs typeface="Merriweather Light"/>
                <a:sym typeface="Merriweather Light"/>
              </a:rPr>
              <a:t> con ruido 0.05, usando distribución Gaussiana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Simulación con datos controlados - ARIMA</a:t>
            </a:r>
          </a:p>
        </p:txBody>
      </p:sp>
      <p:cxnSp>
        <p:nvCxnSpPr>
          <p:cNvPr id="290" name="Shape 290"/>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sp>
        <p:nvSpPr>
          <p:cNvPr id="291" name="Shape 291"/>
          <p:cNvSpPr txBox="1"/>
          <p:nvPr/>
        </p:nvSpPr>
        <p:spPr>
          <a:xfrm>
            <a:off x="316875" y="991850"/>
            <a:ext cx="2387400" cy="3603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Ejemplo: </a:t>
            </a:r>
            <a:r>
              <a:rPr i="1" lang="en-GB" sz="1200">
                <a:latin typeface="Merriweather Light"/>
                <a:ea typeface="Merriweather Light"/>
                <a:cs typeface="Merriweather Light"/>
                <a:sym typeface="Merriweather Light"/>
              </a:rPr>
              <a:t>sin-1</a:t>
            </a:r>
            <a:r>
              <a:rPr lang="en-GB" sz="1200">
                <a:latin typeface="Merriweather Light"/>
                <a:ea typeface="Merriweather Light"/>
                <a:cs typeface="Merriweather Light"/>
                <a:sym typeface="Merriweather Light"/>
              </a:rPr>
              <a:t> con ruido 0.05</a:t>
            </a:r>
          </a:p>
        </p:txBody>
      </p:sp>
      <p:pic>
        <p:nvPicPr>
          <p:cNvPr id="292" name="Shape 292"/>
          <p:cNvPicPr preferRelativeResize="0"/>
          <p:nvPr/>
        </p:nvPicPr>
        <p:blipFill>
          <a:blip r:embed="rId3">
            <a:alphaModFix/>
          </a:blip>
          <a:stretch>
            <a:fillRect/>
          </a:stretch>
        </p:blipFill>
        <p:spPr>
          <a:xfrm>
            <a:off x="395450" y="1716949"/>
            <a:ext cx="3390424" cy="2330924"/>
          </a:xfrm>
          <a:prstGeom prst="rect">
            <a:avLst/>
          </a:prstGeom>
          <a:noFill/>
          <a:ln>
            <a:noFill/>
          </a:ln>
        </p:spPr>
      </p:pic>
      <p:sp>
        <p:nvSpPr>
          <p:cNvPr id="293" name="Shape 293"/>
          <p:cNvSpPr txBox="1"/>
          <p:nvPr/>
        </p:nvSpPr>
        <p:spPr>
          <a:xfrm>
            <a:off x="793775" y="4047875"/>
            <a:ext cx="2593800" cy="948300"/>
          </a:xfrm>
          <a:prstGeom prst="rect">
            <a:avLst/>
          </a:prstGeom>
          <a:noFill/>
          <a:ln>
            <a:noFill/>
          </a:ln>
        </p:spPr>
        <p:txBody>
          <a:bodyPr anchorCtr="0" anchor="t" bIns="91425" lIns="91425" rIns="91425" tIns="91425">
            <a:noAutofit/>
          </a:bodyPr>
          <a:lstStyle/>
          <a:p>
            <a:pPr indent="0" lvl="0" marL="0" rtl="0" algn="ctr">
              <a:lnSpc>
                <a:spcPct val="115000"/>
              </a:lnSpc>
              <a:spcBef>
                <a:spcPts val="0"/>
              </a:spcBef>
              <a:buNone/>
            </a:pPr>
            <a:r>
              <a:rPr lang="en-GB" sz="1200">
                <a:solidFill>
                  <a:schemeClr val="dk1"/>
                </a:solidFill>
                <a:latin typeface="Merriweather Light"/>
                <a:ea typeface="Merriweather Light"/>
                <a:cs typeface="Merriweather Light"/>
                <a:sym typeface="Merriweather Light"/>
              </a:rPr>
              <a:t>Simulación de la componente 1, usando ARIMA y búsqueda de puntos en la simulación Gaussiana</a:t>
            </a:r>
          </a:p>
        </p:txBody>
      </p:sp>
      <p:pic>
        <p:nvPicPr>
          <p:cNvPr id="294" name="Shape 294"/>
          <p:cNvPicPr preferRelativeResize="0"/>
          <p:nvPr/>
        </p:nvPicPr>
        <p:blipFill>
          <a:blip r:embed="rId4">
            <a:alphaModFix/>
          </a:blip>
          <a:stretch>
            <a:fillRect/>
          </a:stretch>
        </p:blipFill>
        <p:spPr>
          <a:xfrm>
            <a:off x="4557424" y="1679203"/>
            <a:ext cx="3445376" cy="2368675"/>
          </a:xfrm>
          <a:prstGeom prst="rect">
            <a:avLst/>
          </a:prstGeom>
          <a:noFill/>
          <a:ln>
            <a:noFill/>
          </a:ln>
        </p:spPr>
      </p:pic>
      <p:sp>
        <p:nvSpPr>
          <p:cNvPr id="295" name="Shape 295"/>
          <p:cNvSpPr txBox="1"/>
          <p:nvPr/>
        </p:nvSpPr>
        <p:spPr>
          <a:xfrm>
            <a:off x="4983225" y="4047875"/>
            <a:ext cx="2842800" cy="778800"/>
          </a:xfrm>
          <a:prstGeom prst="rect">
            <a:avLst/>
          </a:prstGeom>
          <a:noFill/>
          <a:ln>
            <a:noFill/>
          </a:ln>
        </p:spPr>
        <p:txBody>
          <a:bodyPr anchorCtr="0" anchor="t" bIns="91425" lIns="91425" rIns="91425" tIns="91425">
            <a:noAutofit/>
          </a:bodyPr>
          <a:lstStyle/>
          <a:p>
            <a:pPr indent="0" lvl="0" marL="0" rtl="0" algn="ctr">
              <a:lnSpc>
                <a:spcPct val="115000"/>
              </a:lnSpc>
              <a:spcBef>
                <a:spcPts val="0"/>
              </a:spcBef>
              <a:buNone/>
            </a:pPr>
            <a:r>
              <a:rPr lang="en-GB" sz="1200">
                <a:solidFill>
                  <a:schemeClr val="dk1"/>
                </a:solidFill>
                <a:latin typeface="Merriweather Light"/>
                <a:ea typeface="Merriweather Light"/>
                <a:cs typeface="Merriweather Light"/>
                <a:sym typeface="Merriweather Light"/>
              </a:rPr>
              <a:t>Inversión de </a:t>
            </a:r>
            <a:r>
              <a:rPr i="1" lang="en-GB" sz="1200">
                <a:solidFill>
                  <a:schemeClr val="dk1"/>
                </a:solidFill>
                <a:latin typeface="Merriweather Light"/>
                <a:ea typeface="Merriweather Light"/>
                <a:cs typeface="Merriweather Light"/>
                <a:sym typeface="Merriweather Light"/>
              </a:rPr>
              <a:t>sin-1</a:t>
            </a:r>
            <a:r>
              <a:rPr lang="en-GB" sz="1200">
                <a:solidFill>
                  <a:schemeClr val="dk1"/>
                </a:solidFill>
                <a:latin typeface="Merriweather Light"/>
                <a:ea typeface="Merriweather Light"/>
                <a:cs typeface="Merriweather Light"/>
                <a:sym typeface="Merriweather Light"/>
              </a:rPr>
              <a:t> con ruido 0.05, usando ARIMA y búsqueda de puntos en la simulación Gaussiana</a:t>
            </a:r>
          </a:p>
        </p:txBody>
      </p:sp>
      <p:cxnSp>
        <p:nvCxnSpPr>
          <p:cNvPr id="296" name="Shape 296"/>
          <p:cNvCxnSpPr/>
          <p:nvPr/>
        </p:nvCxnSpPr>
        <p:spPr>
          <a:xfrm>
            <a:off x="3674212" y="3222237"/>
            <a:ext cx="878100" cy="0"/>
          </a:xfrm>
          <a:prstGeom prst="straightConnector1">
            <a:avLst/>
          </a:prstGeom>
          <a:noFill/>
          <a:ln cap="flat" cmpd="sng" w="19050">
            <a:solidFill>
              <a:srgbClr val="000000"/>
            </a:solidFill>
            <a:prstDash val="solid"/>
            <a:round/>
            <a:headEnd len="lg" w="lg" type="none"/>
            <a:tailEnd len="lg" w="lg" type="triangle"/>
          </a:ln>
        </p:spPr>
      </p:cxnSp>
      <p:sp>
        <p:nvSpPr>
          <p:cNvPr id="297" name="Shape 297"/>
          <p:cNvSpPr txBox="1"/>
          <p:nvPr/>
        </p:nvSpPr>
        <p:spPr>
          <a:xfrm>
            <a:off x="3539975" y="2542587"/>
            <a:ext cx="1203900" cy="6309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Reproyección al espacio original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p:nvPr/>
        </p:nvSpPr>
        <p:spPr>
          <a:xfrm>
            <a:off x="3887075" y="4373618"/>
            <a:ext cx="1179025" cy="443050"/>
          </a:xfrm>
          <a:custGeom>
            <a:pathLst>
              <a:path extrusionOk="0" h="17722" w="47161">
                <a:moveTo>
                  <a:pt x="0" y="6496"/>
                </a:moveTo>
                <a:cubicBezTo>
                  <a:pt x="491" y="5464"/>
                  <a:pt x="1522" y="-1462"/>
                  <a:pt x="2947" y="306"/>
                </a:cubicBezTo>
                <a:cubicBezTo>
                  <a:pt x="4371" y="2074"/>
                  <a:pt x="6582" y="17107"/>
                  <a:pt x="8548" y="17107"/>
                </a:cubicBezTo>
                <a:cubicBezTo>
                  <a:pt x="10513" y="17107"/>
                  <a:pt x="12576" y="207"/>
                  <a:pt x="14738" y="306"/>
                </a:cubicBezTo>
                <a:cubicBezTo>
                  <a:pt x="16899" y="404"/>
                  <a:pt x="19355" y="17500"/>
                  <a:pt x="21517" y="17697"/>
                </a:cubicBezTo>
                <a:cubicBezTo>
                  <a:pt x="23678" y="17893"/>
                  <a:pt x="25742" y="1485"/>
                  <a:pt x="27707" y="1485"/>
                </a:cubicBezTo>
                <a:cubicBezTo>
                  <a:pt x="29672" y="1485"/>
                  <a:pt x="31489" y="17697"/>
                  <a:pt x="33307" y="17697"/>
                </a:cubicBezTo>
                <a:cubicBezTo>
                  <a:pt x="35124" y="17697"/>
                  <a:pt x="36893" y="1583"/>
                  <a:pt x="38613" y="1485"/>
                </a:cubicBezTo>
                <a:cubicBezTo>
                  <a:pt x="40332" y="1386"/>
                  <a:pt x="42199" y="16026"/>
                  <a:pt x="43624" y="17107"/>
                </a:cubicBezTo>
                <a:cubicBezTo>
                  <a:pt x="45048" y="18187"/>
                  <a:pt x="46571" y="9492"/>
                  <a:pt x="47161" y="7970"/>
                </a:cubicBezTo>
              </a:path>
            </a:pathLst>
          </a:custGeom>
          <a:noFill/>
          <a:ln cap="flat" cmpd="sng" w="9525">
            <a:solidFill>
              <a:srgbClr val="38761D"/>
            </a:solidFill>
            <a:prstDash val="solid"/>
            <a:round/>
            <a:headEnd len="lg" w="lg" type="none"/>
            <a:tailEnd len="lg" w="lg" type="none"/>
          </a:ln>
        </p:spPr>
      </p:sp>
      <p:sp>
        <p:nvSpPr>
          <p:cNvPr id="303" name="Shape 303"/>
          <p:cNvSpPr/>
          <p:nvPr/>
        </p:nvSpPr>
        <p:spPr>
          <a:xfrm>
            <a:off x="4365075" y="4328050"/>
            <a:ext cx="701100" cy="586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04" name="Shape 304"/>
          <p:cNvSpPr/>
          <p:nvPr/>
        </p:nvSpPr>
        <p:spPr>
          <a:xfrm>
            <a:off x="2299100" y="4060275"/>
            <a:ext cx="2239800" cy="9906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5" name="Shape 305"/>
          <p:cNvSpPr/>
          <p:nvPr/>
        </p:nvSpPr>
        <p:spPr>
          <a:xfrm>
            <a:off x="5151350" y="1316700"/>
            <a:ext cx="3650400" cy="30672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6" name="Shape 306"/>
          <p:cNvSpPr/>
          <p:nvPr/>
        </p:nvSpPr>
        <p:spPr>
          <a:xfrm>
            <a:off x="6308275" y="1633550"/>
            <a:ext cx="1429500" cy="6558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7" name="Shape 307"/>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Arquitectura Big Data</a:t>
            </a:r>
          </a:p>
        </p:txBody>
      </p:sp>
      <p:cxnSp>
        <p:nvCxnSpPr>
          <p:cNvPr id="308" name="Shape 308"/>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sp>
        <p:nvSpPr>
          <p:cNvPr id="309" name="Shape 309"/>
          <p:cNvSpPr txBox="1"/>
          <p:nvPr/>
        </p:nvSpPr>
        <p:spPr>
          <a:xfrm>
            <a:off x="0" y="953575"/>
            <a:ext cx="2432100" cy="6921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Componentes PCA simuladas con distribución Gaussiana (miles de millones de puntos)</a:t>
            </a:r>
          </a:p>
        </p:txBody>
      </p:sp>
      <p:graphicFrame>
        <p:nvGraphicFramePr>
          <p:cNvPr id="310" name="Shape 310"/>
          <p:cNvGraphicFramePr/>
          <p:nvPr/>
        </p:nvGraphicFramePr>
        <p:xfrm>
          <a:off x="461850" y="1645675"/>
          <a:ext cx="3000000" cy="3000000"/>
        </p:xfrm>
        <a:graphic>
          <a:graphicData uri="http://schemas.openxmlformats.org/drawingml/2006/table">
            <a:tbl>
              <a:tblPr>
                <a:noFill/>
                <a:tableStyleId>{73438934-6371-4792-AA95-97E3D0A1B12C}</a:tableStyleId>
              </a:tblPr>
              <a:tblGrid>
                <a:gridCol w="250800"/>
                <a:gridCol w="250800"/>
                <a:gridCol w="250800"/>
                <a:gridCol w="250800"/>
                <a:gridCol w="250800"/>
              </a:tblGrid>
              <a:tr h="107425">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1</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2</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3</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4</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5</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11" name="Shape 311"/>
          <p:cNvSpPr/>
          <p:nvPr/>
        </p:nvSpPr>
        <p:spPr>
          <a:xfrm>
            <a:off x="2905550" y="1340875"/>
            <a:ext cx="921100" cy="1223250"/>
          </a:xfrm>
          <a:prstGeom prst="flowChartMagneticDisk">
            <a:avLst/>
          </a:prstGeom>
          <a:solidFill>
            <a:srgbClr val="6AA84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2" name="Shape 312"/>
          <p:cNvSpPr txBox="1"/>
          <p:nvPr/>
        </p:nvSpPr>
        <p:spPr>
          <a:xfrm>
            <a:off x="2587900" y="1010350"/>
            <a:ext cx="1556400" cy="4635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Mongo DB</a:t>
            </a:r>
          </a:p>
        </p:txBody>
      </p:sp>
      <p:sp>
        <p:nvSpPr>
          <p:cNvPr id="313" name="Shape 313"/>
          <p:cNvSpPr/>
          <p:nvPr/>
        </p:nvSpPr>
        <p:spPr>
          <a:xfrm>
            <a:off x="6502375" y="1832500"/>
            <a:ext cx="258000" cy="2580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14" name="Shape 314"/>
          <p:cNvCxnSpPr>
            <a:stCxn id="313" idx="3"/>
            <a:endCxn id="315" idx="1"/>
          </p:cNvCxnSpPr>
          <p:nvPr/>
        </p:nvCxnSpPr>
        <p:spPr>
          <a:xfrm>
            <a:off x="6760375" y="1961500"/>
            <a:ext cx="535500" cy="0"/>
          </a:xfrm>
          <a:prstGeom prst="straightConnector1">
            <a:avLst/>
          </a:prstGeom>
          <a:noFill/>
          <a:ln cap="flat" cmpd="sng" w="9525">
            <a:solidFill>
              <a:srgbClr val="000000"/>
            </a:solidFill>
            <a:prstDash val="solid"/>
            <a:round/>
            <a:headEnd len="lg" w="lg" type="none"/>
            <a:tailEnd len="lg" w="lg" type="triangle"/>
          </a:ln>
        </p:spPr>
      </p:cxnSp>
      <p:sp>
        <p:nvSpPr>
          <p:cNvPr id="315" name="Shape 315"/>
          <p:cNvSpPr/>
          <p:nvPr/>
        </p:nvSpPr>
        <p:spPr>
          <a:xfrm>
            <a:off x="7295875" y="1832500"/>
            <a:ext cx="258000" cy="2580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6" name="Shape 316"/>
          <p:cNvSpPr txBox="1"/>
          <p:nvPr/>
        </p:nvSpPr>
        <p:spPr>
          <a:xfrm>
            <a:off x="6702025" y="1645675"/>
            <a:ext cx="576000" cy="3159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map</a:t>
            </a:r>
          </a:p>
        </p:txBody>
      </p:sp>
      <p:sp>
        <p:nvSpPr>
          <p:cNvPr id="317" name="Shape 317"/>
          <p:cNvSpPr txBox="1"/>
          <p:nvPr/>
        </p:nvSpPr>
        <p:spPr>
          <a:xfrm>
            <a:off x="6308275" y="1331662"/>
            <a:ext cx="754800" cy="3159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Node 1</a:t>
            </a:r>
          </a:p>
        </p:txBody>
      </p:sp>
      <p:sp>
        <p:nvSpPr>
          <p:cNvPr id="318" name="Shape 318"/>
          <p:cNvSpPr/>
          <p:nvPr/>
        </p:nvSpPr>
        <p:spPr>
          <a:xfrm>
            <a:off x="6308275" y="2624150"/>
            <a:ext cx="1429500" cy="6558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9" name="Shape 319"/>
          <p:cNvSpPr/>
          <p:nvPr/>
        </p:nvSpPr>
        <p:spPr>
          <a:xfrm>
            <a:off x="6502375" y="2823100"/>
            <a:ext cx="258000" cy="2580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0" name="Shape 320"/>
          <p:cNvCxnSpPr>
            <a:stCxn id="319" idx="3"/>
            <a:endCxn id="321" idx="1"/>
          </p:cNvCxnSpPr>
          <p:nvPr/>
        </p:nvCxnSpPr>
        <p:spPr>
          <a:xfrm>
            <a:off x="6760375" y="2952100"/>
            <a:ext cx="535500" cy="0"/>
          </a:xfrm>
          <a:prstGeom prst="straightConnector1">
            <a:avLst/>
          </a:prstGeom>
          <a:noFill/>
          <a:ln cap="flat" cmpd="sng" w="9525">
            <a:solidFill>
              <a:srgbClr val="000000"/>
            </a:solidFill>
            <a:prstDash val="solid"/>
            <a:round/>
            <a:headEnd len="lg" w="lg" type="none"/>
            <a:tailEnd len="lg" w="lg" type="triangle"/>
          </a:ln>
        </p:spPr>
      </p:cxnSp>
      <p:sp>
        <p:nvSpPr>
          <p:cNvPr id="321" name="Shape 321"/>
          <p:cNvSpPr/>
          <p:nvPr/>
        </p:nvSpPr>
        <p:spPr>
          <a:xfrm>
            <a:off x="7295875" y="2823100"/>
            <a:ext cx="258000" cy="2580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2" name="Shape 322"/>
          <p:cNvSpPr txBox="1"/>
          <p:nvPr/>
        </p:nvSpPr>
        <p:spPr>
          <a:xfrm>
            <a:off x="6702025" y="2636275"/>
            <a:ext cx="576000" cy="3159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map</a:t>
            </a:r>
          </a:p>
        </p:txBody>
      </p:sp>
      <p:sp>
        <p:nvSpPr>
          <p:cNvPr id="323" name="Shape 323"/>
          <p:cNvSpPr txBox="1"/>
          <p:nvPr/>
        </p:nvSpPr>
        <p:spPr>
          <a:xfrm>
            <a:off x="6308275" y="2322262"/>
            <a:ext cx="754800" cy="3159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Node 2</a:t>
            </a:r>
          </a:p>
        </p:txBody>
      </p:sp>
      <p:sp>
        <p:nvSpPr>
          <p:cNvPr id="324" name="Shape 324"/>
          <p:cNvSpPr/>
          <p:nvPr/>
        </p:nvSpPr>
        <p:spPr>
          <a:xfrm>
            <a:off x="6308275" y="3614750"/>
            <a:ext cx="1429500" cy="6558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5" name="Shape 325"/>
          <p:cNvSpPr/>
          <p:nvPr/>
        </p:nvSpPr>
        <p:spPr>
          <a:xfrm>
            <a:off x="6502375" y="3813700"/>
            <a:ext cx="258000" cy="2580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6" name="Shape 326"/>
          <p:cNvCxnSpPr>
            <a:stCxn id="325" idx="3"/>
            <a:endCxn id="327" idx="1"/>
          </p:cNvCxnSpPr>
          <p:nvPr/>
        </p:nvCxnSpPr>
        <p:spPr>
          <a:xfrm>
            <a:off x="6760375" y="3942700"/>
            <a:ext cx="535500" cy="0"/>
          </a:xfrm>
          <a:prstGeom prst="straightConnector1">
            <a:avLst/>
          </a:prstGeom>
          <a:noFill/>
          <a:ln cap="flat" cmpd="sng" w="9525">
            <a:solidFill>
              <a:srgbClr val="000000"/>
            </a:solidFill>
            <a:prstDash val="solid"/>
            <a:round/>
            <a:headEnd len="lg" w="lg" type="none"/>
            <a:tailEnd len="lg" w="lg" type="triangle"/>
          </a:ln>
        </p:spPr>
      </p:cxnSp>
      <p:sp>
        <p:nvSpPr>
          <p:cNvPr id="327" name="Shape 327"/>
          <p:cNvSpPr/>
          <p:nvPr/>
        </p:nvSpPr>
        <p:spPr>
          <a:xfrm>
            <a:off x="7295875" y="3813700"/>
            <a:ext cx="258000" cy="2580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8" name="Shape 328"/>
          <p:cNvSpPr txBox="1"/>
          <p:nvPr/>
        </p:nvSpPr>
        <p:spPr>
          <a:xfrm>
            <a:off x="6702025" y="3626875"/>
            <a:ext cx="576000" cy="3159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map</a:t>
            </a:r>
          </a:p>
        </p:txBody>
      </p:sp>
      <p:sp>
        <p:nvSpPr>
          <p:cNvPr id="329" name="Shape 329"/>
          <p:cNvSpPr txBox="1"/>
          <p:nvPr/>
        </p:nvSpPr>
        <p:spPr>
          <a:xfrm>
            <a:off x="6308275" y="3312862"/>
            <a:ext cx="754800" cy="3159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Node 3</a:t>
            </a:r>
          </a:p>
        </p:txBody>
      </p:sp>
      <p:sp>
        <p:nvSpPr>
          <p:cNvPr id="330" name="Shape 330"/>
          <p:cNvSpPr/>
          <p:nvPr/>
        </p:nvSpPr>
        <p:spPr>
          <a:xfrm>
            <a:off x="8450275" y="2823050"/>
            <a:ext cx="258000" cy="2580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31" name="Shape 331"/>
          <p:cNvCxnSpPr>
            <a:stCxn id="306" idx="3"/>
            <a:endCxn id="330" idx="1"/>
          </p:cNvCxnSpPr>
          <p:nvPr/>
        </p:nvCxnSpPr>
        <p:spPr>
          <a:xfrm>
            <a:off x="7737775" y="1961450"/>
            <a:ext cx="712500" cy="990600"/>
          </a:xfrm>
          <a:prstGeom prst="straightConnector1">
            <a:avLst/>
          </a:prstGeom>
          <a:noFill/>
          <a:ln cap="flat" cmpd="sng" w="9525">
            <a:solidFill>
              <a:srgbClr val="000000"/>
            </a:solidFill>
            <a:prstDash val="solid"/>
            <a:round/>
            <a:headEnd len="lg" w="lg" type="none"/>
            <a:tailEnd len="lg" w="lg" type="triangle"/>
          </a:ln>
        </p:spPr>
      </p:cxnSp>
      <p:cxnSp>
        <p:nvCxnSpPr>
          <p:cNvPr id="332" name="Shape 332"/>
          <p:cNvCxnSpPr>
            <a:stCxn id="324" idx="3"/>
            <a:endCxn id="330" idx="1"/>
          </p:cNvCxnSpPr>
          <p:nvPr/>
        </p:nvCxnSpPr>
        <p:spPr>
          <a:xfrm flipH="1" rot="10800000">
            <a:off x="7737775" y="2952050"/>
            <a:ext cx="712500" cy="990600"/>
          </a:xfrm>
          <a:prstGeom prst="straightConnector1">
            <a:avLst/>
          </a:prstGeom>
          <a:noFill/>
          <a:ln cap="flat" cmpd="sng" w="9525">
            <a:solidFill>
              <a:srgbClr val="000000"/>
            </a:solidFill>
            <a:prstDash val="solid"/>
            <a:round/>
            <a:headEnd len="lg" w="lg" type="none"/>
            <a:tailEnd len="lg" w="lg" type="triangle"/>
          </a:ln>
        </p:spPr>
      </p:cxnSp>
      <p:cxnSp>
        <p:nvCxnSpPr>
          <p:cNvPr id="333" name="Shape 333"/>
          <p:cNvCxnSpPr>
            <a:stCxn id="318" idx="3"/>
            <a:endCxn id="330" idx="1"/>
          </p:cNvCxnSpPr>
          <p:nvPr/>
        </p:nvCxnSpPr>
        <p:spPr>
          <a:xfrm>
            <a:off x="7737775" y="2952050"/>
            <a:ext cx="712500" cy="0"/>
          </a:xfrm>
          <a:prstGeom prst="straightConnector1">
            <a:avLst/>
          </a:prstGeom>
          <a:noFill/>
          <a:ln cap="flat" cmpd="sng" w="9525">
            <a:solidFill>
              <a:srgbClr val="000000"/>
            </a:solidFill>
            <a:prstDash val="solid"/>
            <a:round/>
            <a:headEnd len="lg" w="lg" type="none"/>
            <a:tailEnd len="lg" w="lg" type="triangle"/>
          </a:ln>
        </p:spPr>
      </p:cxnSp>
      <p:sp>
        <p:nvSpPr>
          <p:cNvPr id="334" name="Shape 334"/>
          <p:cNvSpPr txBox="1"/>
          <p:nvPr/>
        </p:nvSpPr>
        <p:spPr>
          <a:xfrm>
            <a:off x="8025100" y="2201912"/>
            <a:ext cx="776700" cy="3159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reduce</a:t>
            </a:r>
          </a:p>
        </p:txBody>
      </p:sp>
      <p:sp>
        <p:nvSpPr>
          <p:cNvPr id="335" name="Shape 335"/>
          <p:cNvSpPr/>
          <p:nvPr/>
        </p:nvSpPr>
        <p:spPr>
          <a:xfrm>
            <a:off x="5266975" y="2823050"/>
            <a:ext cx="258000" cy="2580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36" name="Shape 336"/>
          <p:cNvCxnSpPr>
            <a:stCxn id="335" idx="3"/>
            <a:endCxn id="306" idx="1"/>
          </p:cNvCxnSpPr>
          <p:nvPr/>
        </p:nvCxnSpPr>
        <p:spPr>
          <a:xfrm flipH="1" rot="10800000">
            <a:off x="5524975" y="1961450"/>
            <a:ext cx="783300" cy="990600"/>
          </a:xfrm>
          <a:prstGeom prst="straightConnector1">
            <a:avLst/>
          </a:prstGeom>
          <a:noFill/>
          <a:ln cap="flat" cmpd="sng" w="9525">
            <a:solidFill>
              <a:srgbClr val="000000"/>
            </a:solidFill>
            <a:prstDash val="solid"/>
            <a:round/>
            <a:headEnd len="lg" w="lg" type="none"/>
            <a:tailEnd len="lg" w="lg" type="triangle"/>
          </a:ln>
        </p:spPr>
      </p:cxnSp>
      <p:cxnSp>
        <p:nvCxnSpPr>
          <p:cNvPr id="337" name="Shape 337"/>
          <p:cNvCxnSpPr>
            <a:stCxn id="335" idx="3"/>
            <a:endCxn id="324" idx="1"/>
          </p:cNvCxnSpPr>
          <p:nvPr/>
        </p:nvCxnSpPr>
        <p:spPr>
          <a:xfrm>
            <a:off x="5524975" y="2952050"/>
            <a:ext cx="783300" cy="990600"/>
          </a:xfrm>
          <a:prstGeom prst="straightConnector1">
            <a:avLst/>
          </a:prstGeom>
          <a:noFill/>
          <a:ln cap="flat" cmpd="sng" w="9525">
            <a:solidFill>
              <a:srgbClr val="000000"/>
            </a:solidFill>
            <a:prstDash val="solid"/>
            <a:round/>
            <a:headEnd len="lg" w="lg" type="none"/>
            <a:tailEnd len="lg" w="lg" type="triangle"/>
          </a:ln>
        </p:spPr>
      </p:cxnSp>
      <p:cxnSp>
        <p:nvCxnSpPr>
          <p:cNvPr id="338" name="Shape 338"/>
          <p:cNvCxnSpPr>
            <a:stCxn id="335" idx="3"/>
            <a:endCxn id="318" idx="1"/>
          </p:cNvCxnSpPr>
          <p:nvPr/>
        </p:nvCxnSpPr>
        <p:spPr>
          <a:xfrm>
            <a:off x="5524975" y="2952050"/>
            <a:ext cx="783300" cy="0"/>
          </a:xfrm>
          <a:prstGeom prst="straightConnector1">
            <a:avLst/>
          </a:prstGeom>
          <a:noFill/>
          <a:ln cap="flat" cmpd="sng" w="9525">
            <a:solidFill>
              <a:srgbClr val="000000"/>
            </a:solidFill>
            <a:prstDash val="solid"/>
            <a:round/>
            <a:headEnd len="lg" w="lg" type="none"/>
            <a:tailEnd len="lg" w="lg" type="triangle"/>
          </a:ln>
        </p:spPr>
      </p:cxnSp>
      <p:sp>
        <p:nvSpPr>
          <p:cNvPr id="339" name="Shape 339"/>
          <p:cNvSpPr txBox="1"/>
          <p:nvPr/>
        </p:nvSpPr>
        <p:spPr>
          <a:xfrm>
            <a:off x="5151350" y="968250"/>
            <a:ext cx="1796400" cy="315900"/>
          </a:xfrm>
          <a:prstGeom prst="rect">
            <a:avLst/>
          </a:prstGeom>
          <a:noFill/>
          <a:ln>
            <a:noFill/>
          </a:ln>
        </p:spPr>
        <p:txBody>
          <a:bodyPr anchorCtr="0" anchor="t" bIns="91425" lIns="91425" rIns="91425" tIns="91425">
            <a:noAutofit/>
          </a:bodyPr>
          <a:lstStyle/>
          <a:p>
            <a:pPr lvl="0" rtl="0">
              <a:spcBef>
                <a:spcPts val="0"/>
              </a:spcBef>
              <a:buNone/>
            </a:pPr>
            <a:r>
              <a:rPr lang="en-GB" sz="1200">
                <a:solidFill>
                  <a:schemeClr val="dk1"/>
                </a:solidFill>
                <a:latin typeface="Merriweather Light"/>
                <a:ea typeface="Merriweather Light"/>
                <a:cs typeface="Merriweather Light"/>
                <a:sym typeface="Merriweather Light"/>
              </a:rPr>
              <a:t>Python + </a:t>
            </a:r>
            <a:r>
              <a:rPr lang="en-GB" sz="1200">
                <a:latin typeface="Merriweather Light"/>
                <a:ea typeface="Merriweather Light"/>
                <a:cs typeface="Merriweather Light"/>
                <a:sym typeface="Merriweather Light"/>
              </a:rPr>
              <a:t>Spark</a:t>
            </a:r>
          </a:p>
        </p:txBody>
      </p:sp>
      <p:sp>
        <p:nvSpPr>
          <p:cNvPr id="340" name="Shape 340"/>
          <p:cNvSpPr/>
          <p:nvPr/>
        </p:nvSpPr>
        <p:spPr>
          <a:xfrm>
            <a:off x="2590150" y="4259075"/>
            <a:ext cx="1868100" cy="6558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1" name="Shape 341"/>
          <p:cNvSpPr/>
          <p:nvPr/>
        </p:nvSpPr>
        <p:spPr>
          <a:xfrm>
            <a:off x="2597525" y="4394029"/>
            <a:ext cx="1252700" cy="415100"/>
          </a:xfrm>
          <a:custGeom>
            <a:pathLst>
              <a:path extrusionOk="0" h="16604" w="50108">
                <a:moveTo>
                  <a:pt x="0" y="12754"/>
                </a:moveTo>
                <a:cubicBezTo>
                  <a:pt x="835" y="10641"/>
                  <a:pt x="3241" y="-558"/>
                  <a:pt x="5010" y="80"/>
                </a:cubicBezTo>
                <a:cubicBezTo>
                  <a:pt x="6778" y="718"/>
                  <a:pt x="8596" y="16438"/>
                  <a:pt x="10611" y="16586"/>
                </a:cubicBezTo>
                <a:cubicBezTo>
                  <a:pt x="12625" y="16733"/>
                  <a:pt x="14933" y="1111"/>
                  <a:pt x="17095" y="964"/>
                </a:cubicBezTo>
                <a:cubicBezTo>
                  <a:pt x="19256" y="816"/>
                  <a:pt x="21467" y="15652"/>
                  <a:pt x="23580" y="15702"/>
                </a:cubicBezTo>
                <a:cubicBezTo>
                  <a:pt x="25692" y="15751"/>
                  <a:pt x="27805" y="1308"/>
                  <a:pt x="29770" y="1259"/>
                </a:cubicBezTo>
                <a:cubicBezTo>
                  <a:pt x="31735" y="1209"/>
                  <a:pt x="33405" y="15456"/>
                  <a:pt x="35370" y="15407"/>
                </a:cubicBezTo>
                <a:cubicBezTo>
                  <a:pt x="37335" y="15357"/>
                  <a:pt x="39594" y="914"/>
                  <a:pt x="41560" y="964"/>
                </a:cubicBezTo>
                <a:cubicBezTo>
                  <a:pt x="43525" y="1013"/>
                  <a:pt x="45736" y="14523"/>
                  <a:pt x="47161" y="15702"/>
                </a:cubicBezTo>
                <a:cubicBezTo>
                  <a:pt x="48585" y="16881"/>
                  <a:pt x="49616" y="9315"/>
                  <a:pt x="50108" y="8038"/>
                </a:cubicBezTo>
              </a:path>
            </a:pathLst>
          </a:custGeom>
          <a:noFill/>
          <a:ln cap="flat" cmpd="sng" w="9525">
            <a:solidFill>
              <a:srgbClr val="0000FF"/>
            </a:solidFill>
            <a:prstDash val="solid"/>
            <a:round/>
            <a:headEnd len="lg" w="lg" type="none"/>
            <a:tailEnd len="lg" w="lg" type="none"/>
          </a:ln>
        </p:spPr>
      </p:sp>
      <p:sp>
        <p:nvSpPr>
          <p:cNvPr id="342" name="Shape 342"/>
          <p:cNvSpPr txBox="1"/>
          <p:nvPr/>
        </p:nvSpPr>
        <p:spPr>
          <a:xfrm>
            <a:off x="2319725" y="4407512"/>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2</a:t>
            </a:r>
          </a:p>
        </p:txBody>
      </p:sp>
      <p:sp>
        <p:nvSpPr>
          <p:cNvPr id="343" name="Shape 343"/>
          <p:cNvSpPr/>
          <p:nvPr/>
        </p:nvSpPr>
        <p:spPr>
          <a:xfrm>
            <a:off x="4312300" y="4639987"/>
            <a:ext cx="95700" cy="957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4" name="Shape 344"/>
          <p:cNvSpPr txBox="1"/>
          <p:nvPr/>
        </p:nvSpPr>
        <p:spPr>
          <a:xfrm>
            <a:off x="2299100" y="3714525"/>
            <a:ext cx="1796400" cy="3159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Python + Matplotlib</a:t>
            </a:r>
          </a:p>
        </p:txBody>
      </p:sp>
      <p:cxnSp>
        <p:nvCxnSpPr>
          <p:cNvPr id="345" name="Shape 345"/>
          <p:cNvCxnSpPr/>
          <p:nvPr/>
        </p:nvCxnSpPr>
        <p:spPr>
          <a:xfrm>
            <a:off x="1827500" y="1923275"/>
            <a:ext cx="972600" cy="0"/>
          </a:xfrm>
          <a:prstGeom prst="straightConnector1">
            <a:avLst/>
          </a:prstGeom>
          <a:noFill/>
          <a:ln cap="flat" cmpd="sng" w="19050">
            <a:solidFill>
              <a:srgbClr val="000000"/>
            </a:solidFill>
            <a:prstDash val="solid"/>
            <a:round/>
            <a:headEnd len="lg" w="lg" type="none"/>
            <a:tailEnd len="lg" w="lg" type="triangle"/>
          </a:ln>
        </p:spPr>
      </p:cxnSp>
      <p:cxnSp>
        <p:nvCxnSpPr>
          <p:cNvPr id="346" name="Shape 346"/>
          <p:cNvCxnSpPr/>
          <p:nvPr/>
        </p:nvCxnSpPr>
        <p:spPr>
          <a:xfrm>
            <a:off x="3961100" y="1847075"/>
            <a:ext cx="1064400" cy="0"/>
          </a:xfrm>
          <a:prstGeom prst="straightConnector1">
            <a:avLst/>
          </a:prstGeom>
          <a:noFill/>
          <a:ln cap="flat" cmpd="sng" w="19050">
            <a:solidFill>
              <a:srgbClr val="000000"/>
            </a:solidFill>
            <a:prstDash val="solid"/>
            <a:round/>
            <a:headEnd len="lg" w="lg" type="none"/>
            <a:tailEnd len="lg" w="lg" type="triangle"/>
          </a:ln>
        </p:spPr>
      </p:cxnSp>
      <p:cxnSp>
        <p:nvCxnSpPr>
          <p:cNvPr id="347" name="Shape 347"/>
          <p:cNvCxnSpPr/>
          <p:nvPr/>
        </p:nvCxnSpPr>
        <p:spPr>
          <a:xfrm rot="10800000">
            <a:off x="3971825" y="2075675"/>
            <a:ext cx="1046400" cy="0"/>
          </a:xfrm>
          <a:prstGeom prst="straightConnector1">
            <a:avLst/>
          </a:prstGeom>
          <a:noFill/>
          <a:ln cap="flat" cmpd="sng" w="19050">
            <a:solidFill>
              <a:srgbClr val="000000"/>
            </a:solidFill>
            <a:prstDash val="solid"/>
            <a:round/>
            <a:headEnd len="lg" w="lg" type="none"/>
            <a:tailEnd len="lg" w="lg" type="triangle"/>
          </a:ln>
        </p:spPr>
      </p:cxnSp>
      <p:cxnSp>
        <p:nvCxnSpPr>
          <p:cNvPr id="348" name="Shape 348"/>
          <p:cNvCxnSpPr/>
          <p:nvPr/>
        </p:nvCxnSpPr>
        <p:spPr>
          <a:xfrm>
            <a:off x="3357350" y="2711575"/>
            <a:ext cx="0" cy="987600"/>
          </a:xfrm>
          <a:prstGeom prst="straightConnector1">
            <a:avLst/>
          </a:prstGeom>
          <a:noFill/>
          <a:ln cap="flat" cmpd="sng" w="19050">
            <a:solidFill>
              <a:srgbClr val="000000"/>
            </a:solidFill>
            <a:prstDash val="solid"/>
            <a:round/>
            <a:headEnd len="lg" w="lg" type="none"/>
            <a:tailEnd len="lg" w="lg" type="triangle"/>
          </a:ln>
        </p:spPr>
      </p:cxnSp>
      <p:sp>
        <p:nvSpPr>
          <p:cNvPr id="349" name="Shape 349"/>
          <p:cNvSpPr/>
          <p:nvPr/>
        </p:nvSpPr>
        <p:spPr>
          <a:xfrm>
            <a:off x="2590150" y="4131408"/>
            <a:ext cx="1868100" cy="139200"/>
          </a:xfrm>
          <a:prstGeom prst="rect">
            <a:avLst/>
          </a:prstGeom>
          <a:solidFill>
            <a:srgbClr val="B7B7B7"/>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Conclusiones</a:t>
            </a:r>
          </a:p>
        </p:txBody>
      </p:sp>
      <p:cxnSp>
        <p:nvCxnSpPr>
          <p:cNvPr id="355" name="Shape 355"/>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sp>
        <p:nvSpPr>
          <p:cNvPr id="356" name="Shape 356"/>
          <p:cNvSpPr txBox="1"/>
          <p:nvPr/>
        </p:nvSpPr>
        <p:spPr>
          <a:xfrm>
            <a:off x="314700" y="1092500"/>
            <a:ext cx="8520600" cy="38118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1200">
                <a:solidFill>
                  <a:schemeClr val="dk1"/>
                </a:solidFill>
                <a:latin typeface="Merriweather"/>
                <a:ea typeface="Merriweather"/>
                <a:cs typeface="Merriweather"/>
                <a:sym typeface="Merriweather"/>
              </a:rPr>
              <a:t>Conclusiones:</a:t>
            </a:r>
          </a:p>
          <a:p>
            <a:pPr indent="-304800" lvl="0" marL="457200">
              <a:lnSpc>
                <a:spcPct val="115000"/>
              </a:lnSpc>
              <a:spcBef>
                <a:spcPts val="0"/>
              </a:spcBef>
              <a:buClr>
                <a:schemeClr val="dk1"/>
              </a:buClr>
              <a:buSzPct val="100000"/>
              <a:buFont typeface="Merriweather Light"/>
              <a:buChar char="●"/>
            </a:pPr>
            <a:r>
              <a:rPr b="1" lang="en-GB" sz="1200">
                <a:solidFill>
                  <a:schemeClr val="dk1"/>
                </a:solidFill>
                <a:latin typeface="Merriweather"/>
                <a:ea typeface="Merriweather"/>
                <a:cs typeface="Merriweather"/>
                <a:sym typeface="Merriweather"/>
              </a:rPr>
              <a:t>PCA</a:t>
            </a:r>
            <a:r>
              <a:rPr lang="en-GB" sz="1200">
                <a:solidFill>
                  <a:schemeClr val="dk1"/>
                </a:solidFill>
                <a:latin typeface="Merriweather Light"/>
                <a:ea typeface="Merriweather Light"/>
                <a:cs typeface="Merriweather Light"/>
                <a:sym typeface="Merriweather Light"/>
              </a:rPr>
              <a:t> se puede usar para simulación.</a:t>
            </a:r>
          </a:p>
          <a:p>
            <a:pPr indent="-304800" lvl="0" marL="45720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Cuantos más componentes:</a:t>
            </a:r>
          </a:p>
          <a:p>
            <a:pPr indent="-304800" lvl="1" marL="91440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Mayor </a:t>
            </a:r>
            <a:r>
              <a:rPr b="1" lang="en-GB" sz="1200">
                <a:solidFill>
                  <a:schemeClr val="dk1"/>
                </a:solidFill>
                <a:latin typeface="Merriweather"/>
                <a:ea typeface="Merriweather"/>
                <a:cs typeface="Merriweather"/>
                <a:sym typeface="Merriweather"/>
              </a:rPr>
              <a:t>similitud</a:t>
            </a:r>
            <a:r>
              <a:rPr lang="en-GB" sz="1200">
                <a:solidFill>
                  <a:schemeClr val="dk1"/>
                </a:solidFill>
                <a:latin typeface="Merriweather Light"/>
                <a:ea typeface="Merriweather Light"/>
                <a:cs typeface="Merriweather Light"/>
                <a:sym typeface="Merriweather Light"/>
              </a:rPr>
              <a:t> entre los datos invertidos y los datos originales. </a:t>
            </a:r>
          </a:p>
          <a:p>
            <a:pPr indent="-304800" lvl="1" marL="9144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Mayor </a:t>
            </a:r>
            <a:r>
              <a:rPr b="1" lang="en-GB" sz="1200">
                <a:solidFill>
                  <a:schemeClr val="dk1"/>
                </a:solidFill>
                <a:latin typeface="Merriweather"/>
                <a:ea typeface="Merriweather"/>
                <a:cs typeface="Merriweather"/>
                <a:sym typeface="Merriweather"/>
              </a:rPr>
              <a:t>ruido</a:t>
            </a:r>
            <a:r>
              <a:rPr lang="en-GB" sz="1200">
                <a:solidFill>
                  <a:schemeClr val="dk1"/>
                </a:solidFill>
                <a:latin typeface="Merriweather Light"/>
                <a:ea typeface="Merriweather Light"/>
                <a:cs typeface="Merriweather Light"/>
                <a:sym typeface="Merriweather Light"/>
              </a:rPr>
              <a:t> de la señal.</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Datos de simulación </a:t>
            </a:r>
            <a:r>
              <a:rPr b="1" lang="en-GB" sz="1200">
                <a:solidFill>
                  <a:schemeClr val="dk1"/>
                </a:solidFill>
                <a:latin typeface="Merriweather"/>
                <a:ea typeface="Merriweather"/>
                <a:cs typeface="Merriweather"/>
                <a:sym typeface="Merriweather"/>
              </a:rPr>
              <a:t>Gaussiana</a:t>
            </a:r>
            <a:r>
              <a:rPr lang="en-GB" sz="1200">
                <a:solidFill>
                  <a:schemeClr val="dk1"/>
                </a:solidFill>
                <a:latin typeface="Merriweather Light"/>
                <a:ea typeface="Merriweather Light"/>
                <a:cs typeface="Merriweather Light"/>
                <a:sym typeface="Merriweather Light"/>
              </a:rPr>
              <a:t> permiten contener la predicción ARIMA.</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Cuantos </a:t>
            </a:r>
            <a:r>
              <a:rPr b="1" lang="en-GB" sz="1200">
                <a:solidFill>
                  <a:schemeClr val="dk1"/>
                </a:solidFill>
                <a:latin typeface="Merriweather"/>
                <a:ea typeface="Merriweather"/>
                <a:cs typeface="Merriweather"/>
                <a:sym typeface="Merriweather"/>
              </a:rPr>
              <a:t>más datos</a:t>
            </a:r>
            <a:r>
              <a:rPr lang="en-GB" sz="1200">
                <a:solidFill>
                  <a:schemeClr val="dk1"/>
                </a:solidFill>
                <a:latin typeface="Merriweather Light"/>
                <a:ea typeface="Merriweather Light"/>
                <a:cs typeface="Merriweather Light"/>
                <a:sym typeface="Merriweather Light"/>
              </a:rPr>
              <a:t> de simulación Gaussiana mejor.</a:t>
            </a:r>
          </a:p>
          <a:p>
            <a:pPr indent="-304800" lvl="0" marL="457200" rtl="0">
              <a:lnSpc>
                <a:spcPct val="115000"/>
              </a:lnSpc>
              <a:spcBef>
                <a:spcPts val="0"/>
              </a:spcBef>
              <a:buClr>
                <a:schemeClr val="dk1"/>
              </a:buClr>
              <a:buSzPct val="100000"/>
              <a:buFont typeface="Merriweather Light"/>
              <a:buChar char="●"/>
            </a:pPr>
            <a:r>
              <a:rPr b="1" lang="en-GB" sz="1200">
                <a:solidFill>
                  <a:schemeClr val="dk1"/>
                </a:solidFill>
                <a:latin typeface="Merriweather"/>
                <a:ea typeface="Merriweather"/>
                <a:cs typeface="Merriweather"/>
                <a:sym typeface="Merriweather"/>
              </a:rPr>
              <a:t>Big Data</a:t>
            </a:r>
            <a:r>
              <a:rPr lang="en-GB" sz="1200">
                <a:solidFill>
                  <a:schemeClr val="dk1"/>
                </a:solidFill>
                <a:latin typeface="Merriweather Light"/>
                <a:ea typeface="Merriweather Light"/>
                <a:cs typeface="Merriweather Light"/>
                <a:sym typeface="Merriweather Light"/>
              </a:rPr>
              <a:t> hace viable la solución de búsqueda de puntos cercanos.</a:t>
            </a:r>
          </a:p>
          <a:p>
            <a:pPr lvl="0" rtl="0">
              <a:lnSpc>
                <a:spcPct val="115000"/>
              </a:lnSpc>
              <a:spcBef>
                <a:spcPts val="0"/>
              </a:spcBef>
              <a:buNone/>
            </a:pPr>
            <a:r>
              <a:t/>
            </a:r>
            <a:endParaRPr sz="1200">
              <a:solidFill>
                <a:schemeClr val="dk1"/>
              </a:solidFill>
              <a:latin typeface="Merriweather Light"/>
              <a:ea typeface="Merriweather Light"/>
              <a:cs typeface="Merriweather Light"/>
              <a:sym typeface="Merriweather Light"/>
            </a:endParaRPr>
          </a:p>
          <a:p>
            <a:pPr lvl="0" rtl="0">
              <a:lnSpc>
                <a:spcPct val="115000"/>
              </a:lnSpc>
              <a:spcBef>
                <a:spcPts val="0"/>
              </a:spcBef>
              <a:buNone/>
            </a:pPr>
            <a:r>
              <a:t/>
            </a:r>
            <a:endParaRPr sz="1200">
              <a:solidFill>
                <a:schemeClr val="dk1"/>
              </a:solidFill>
              <a:latin typeface="Merriweather Light"/>
              <a:ea typeface="Merriweather Light"/>
              <a:cs typeface="Merriweather Light"/>
              <a:sym typeface="Merriweather Light"/>
            </a:endParaRPr>
          </a:p>
          <a:p>
            <a:pPr lvl="0" rtl="0">
              <a:lnSpc>
                <a:spcPct val="115000"/>
              </a:lnSpc>
              <a:spcBef>
                <a:spcPts val="0"/>
              </a:spcBef>
              <a:buNone/>
            </a:pPr>
            <a:r>
              <a:rPr lang="en-GB" sz="1200">
                <a:solidFill>
                  <a:schemeClr val="dk1"/>
                </a:solidFill>
                <a:latin typeface="Merriweather"/>
                <a:ea typeface="Merriweather"/>
                <a:cs typeface="Merriweather"/>
                <a:sym typeface="Merriweather"/>
              </a:rPr>
              <a:t>Trabajos futuros:</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Simulación con diferente número de componentes.</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Pruebas con distancia de Mahalanobis.</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Mejoras de la herramienta de visualización con </a:t>
            </a:r>
            <a:r>
              <a:rPr lang="en-GB" sz="1200">
                <a:solidFill>
                  <a:schemeClr val="dk1"/>
                </a:solidFill>
                <a:latin typeface="Courier New"/>
                <a:ea typeface="Courier New"/>
                <a:cs typeface="Courier New"/>
                <a:sym typeface="Courier New"/>
              </a:rPr>
              <a:t>matplotlib</a:t>
            </a:r>
            <a:r>
              <a:rPr lang="en-GB" sz="1200">
                <a:solidFill>
                  <a:schemeClr val="dk1"/>
                </a:solidFill>
                <a:latin typeface="Merriweather Light"/>
                <a:ea typeface="Merriweather Light"/>
                <a:cs typeface="Merriweather Light"/>
                <a:sym typeface="Merriweather Light"/>
              </a:rPr>
              <a:t>.</a:t>
            </a:r>
          </a:p>
          <a:p>
            <a:pPr indent="-304800" lvl="0" marL="45720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Estudio de tiempos de ejecución y consumo de memoria.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Demostración</a:t>
            </a:r>
          </a:p>
        </p:txBody>
      </p:sp>
      <p:cxnSp>
        <p:nvCxnSpPr>
          <p:cNvPr id="362" name="Shape 362"/>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sp>
        <p:nvSpPr>
          <p:cNvPr id="363" name="Shape 363"/>
          <p:cNvSpPr txBox="1"/>
          <p:nvPr/>
        </p:nvSpPr>
        <p:spPr>
          <a:xfrm>
            <a:off x="316875" y="972000"/>
            <a:ext cx="8518500" cy="11244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Font typeface="Merriweather Light"/>
              <a:buChar char="●"/>
            </a:pPr>
            <a:r>
              <a:rPr lang="en-GB" sz="1200">
                <a:solidFill>
                  <a:schemeClr val="dk1"/>
                </a:solidFill>
                <a:latin typeface="Merriweather Light"/>
                <a:ea typeface="Merriweather Light"/>
                <a:cs typeface="Merriweather Light"/>
                <a:sym typeface="Merriweather Light"/>
              </a:rPr>
              <a:t>Visualización del proceso de simulación en tiempo real.</a:t>
            </a:r>
          </a:p>
          <a:p>
            <a:pPr indent="-228600" lvl="0" marL="457200" rtl="0">
              <a:lnSpc>
                <a:spcPct val="115000"/>
              </a:lnSpc>
              <a:spcBef>
                <a:spcPts val="0"/>
              </a:spcBef>
              <a:buFont typeface="Merriweather Light"/>
              <a:buChar char="●"/>
            </a:pPr>
            <a:r>
              <a:rPr lang="en-GB" sz="1200">
                <a:solidFill>
                  <a:schemeClr val="dk1"/>
                </a:solidFill>
                <a:latin typeface="Merriweather Light"/>
                <a:ea typeface="Merriweather Light"/>
                <a:cs typeface="Merriweather Light"/>
                <a:sym typeface="Merriweather Light"/>
              </a:rPr>
              <a:t>Librería de gráficos: </a:t>
            </a:r>
            <a:r>
              <a:rPr lang="en-GB" sz="1200">
                <a:solidFill>
                  <a:schemeClr val="dk1"/>
                </a:solidFill>
                <a:latin typeface="Courier New"/>
                <a:ea typeface="Courier New"/>
                <a:cs typeface="Courier New"/>
                <a:sym typeface="Courier New"/>
              </a:rPr>
              <a:t>matplotlib</a:t>
            </a:r>
          </a:p>
          <a:p>
            <a:pPr indent="-228600" lvl="0" marL="457200" rtl="0">
              <a:lnSpc>
                <a:spcPct val="115000"/>
              </a:lnSpc>
              <a:spcBef>
                <a:spcPts val="0"/>
              </a:spcBef>
              <a:buFont typeface="Merriweather Light"/>
              <a:buChar char="●"/>
            </a:pPr>
            <a:r>
              <a:rPr lang="en-GB" sz="1200">
                <a:solidFill>
                  <a:schemeClr val="dk1"/>
                </a:solidFill>
                <a:latin typeface="Merriweather Light"/>
                <a:ea typeface="Merriweather Light"/>
                <a:cs typeface="Merriweather Light"/>
                <a:sym typeface="Merriweather Light"/>
              </a:rPr>
              <a:t>MongoDB como </a:t>
            </a:r>
            <a:r>
              <a:rPr i="1" lang="en-GB" sz="1200">
                <a:solidFill>
                  <a:schemeClr val="dk1"/>
                </a:solidFill>
                <a:latin typeface="Merriweather Light"/>
                <a:ea typeface="Merriweather Light"/>
                <a:cs typeface="Merriweather Light"/>
                <a:sym typeface="Merriweather Light"/>
              </a:rPr>
              <a:t>buffer</a:t>
            </a:r>
            <a:r>
              <a:rPr lang="en-GB" sz="1200">
                <a:solidFill>
                  <a:schemeClr val="dk1"/>
                </a:solidFill>
                <a:latin typeface="Merriweather Light"/>
                <a:ea typeface="Merriweather Light"/>
                <a:cs typeface="Merriweather Light"/>
                <a:sym typeface="Merriweather Light"/>
              </a:rPr>
              <a:t> de datos.</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Datos de simulación de componentes PCA y de la respectiva inversión.</a:t>
            </a:r>
          </a:p>
        </p:txBody>
      </p:sp>
      <p:pic>
        <p:nvPicPr>
          <p:cNvPr descr="matplotlib_c2.png" id="364" name="Shape 364"/>
          <p:cNvPicPr preferRelativeResize="0"/>
          <p:nvPr/>
        </p:nvPicPr>
        <p:blipFill>
          <a:blip r:embed="rId3">
            <a:alphaModFix/>
          </a:blip>
          <a:stretch>
            <a:fillRect/>
          </a:stretch>
        </p:blipFill>
        <p:spPr>
          <a:xfrm>
            <a:off x="304800" y="2086525"/>
            <a:ext cx="3690346" cy="3219251"/>
          </a:xfrm>
          <a:prstGeom prst="rect">
            <a:avLst/>
          </a:prstGeom>
          <a:noFill/>
          <a:ln>
            <a:noFill/>
          </a:ln>
        </p:spPr>
      </p:pic>
      <p:pic>
        <p:nvPicPr>
          <p:cNvPr descr="matplotlib_ACPx.png" id="365" name="Shape 365"/>
          <p:cNvPicPr preferRelativeResize="0"/>
          <p:nvPr/>
        </p:nvPicPr>
        <p:blipFill>
          <a:blip r:embed="rId4">
            <a:alphaModFix/>
          </a:blip>
          <a:stretch>
            <a:fillRect/>
          </a:stretch>
        </p:blipFill>
        <p:spPr>
          <a:xfrm>
            <a:off x="4428475" y="2086545"/>
            <a:ext cx="3690349" cy="32192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Índice</a:t>
            </a:r>
          </a:p>
        </p:txBody>
      </p:sp>
      <p:sp>
        <p:nvSpPr>
          <p:cNvPr id="66" name="Shape 66"/>
          <p:cNvSpPr txBox="1"/>
          <p:nvPr/>
        </p:nvSpPr>
        <p:spPr>
          <a:xfrm>
            <a:off x="311700" y="1206675"/>
            <a:ext cx="8520600" cy="34560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Font typeface="Merriweather Light"/>
              <a:buAutoNum type="arabicPeriod"/>
            </a:pPr>
            <a:r>
              <a:rPr lang="en-GB">
                <a:latin typeface="Merriweather Light"/>
                <a:ea typeface="Merriweather Light"/>
                <a:cs typeface="Merriweather Light"/>
                <a:sym typeface="Merriweather Light"/>
              </a:rPr>
              <a:t>Motivación</a:t>
            </a:r>
          </a:p>
          <a:p>
            <a:pPr indent="-228600" lvl="0" marL="457200" rtl="0">
              <a:lnSpc>
                <a:spcPct val="115000"/>
              </a:lnSpc>
              <a:spcBef>
                <a:spcPts val="0"/>
              </a:spcBef>
              <a:buFont typeface="Merriweather Light"/>
              <a:buAutoNum type="arabicPeriod"/>
            </a:pPr>
            <a:r>
              <a:rPr lang="en-GB">
                <a:latin typeface="Merriweather Light"/>
                <a:ea typeface="Merriweather Light"/>
                <a:cs typeface="Merriweather Light"/>
                <a:sym typeface="Merriweather Light"/>
              </a:rPr>
              <a:t>Dataset</a:t>
            </a:r>
          </a:p>
          <a:p>
            <a:pPr indent="-228600" lvl="0" marL="457200" rtl="0">
              <a:lnSpc>
                <a:spcPct val="115000"/>
              </a:lnSpc>
              <a:spcBef>
                <a:spcPts val="0"/>
              </a:spcBef>
              <a:buFont typeface="Merriweather Light"/>
              <a:buAutoNum type="arabicPeriod"/>
            </a:pPr>
            <a:r>
              <a:rPr lang="en-GB">
                <a:latin typeface="Merriweather Light"/>
                <a:ea typeface="Merriweather Light"/>
                <a:cs typeface="Merriweather Light"/>
                <a:sym typeface="Merriweather Light"/>
              </a:rPr>
              <a:t>Reducción de dimensionalidad - PCA</a:t>
            </a:r>
          </a:p>
          <a:p>
            <a:pPr indent="-228600" lvl="0" marL="457200" rtl="0">
              <a:lnSpc>
                <a:spcPct val="115000"/>
              </a:lnSpc>
              <a:spcBef>
                <a:spcPts val="0"/>
              </a:spcBef>
              <a:buFont typeface="Merriweather Light"/>
              <a:buAutoNum type="arabicPeriod"/>
            </a:pPr>
            <a:r>
              <a:rPr lang="en-GB">
                <a:latin typeface="Merriweather Light"/>
                <a:ea typeface="Merriweather Light"/>
                <a:cs typeface="Merriweather Light"/>
                <a:sym typeface="Merriweather Light"/>
              </a:rPr>
              <a:t>Primera simulación - distribución Gaussiana</a:t>
            </a:r>
          </a:p>
          <a:p>
            <a:pPr indent="-228600" lvl="0" marL="457200" rtl="0">
              <a:lnSpc>
                <a:spcPct val="115000"/>
              </a:lnSpc>
              <a:spcBef>
                <a:spcPts val="0"/>
              </a:spcBef>
              <a:buFont typeface="Merriweather Light"/>
              <a:buAutoNum type="arabicPeriod"/>
            </a:pPr>
            <a:r>
              <a:rPr lang="en-GB">
                <a:latin typeface="Merriweather Light"/>
                <a:ea typeface="Merriweather Light"/>
                <a:cs typeface="Merriweather Light"/>
                <a:sym typeface="Merriweather Light"/>
              </a:rPr>
              <a:t>Series temporales - ARIMA</a:t>
            </a:r>
          </a:p>
          <a:p>
            <a:pPr indent="-228600" lvl="0" marL="457200" rtl="0">
              <a:lnSpc>
                <a:spcPct val="115000"/>
              </a:lnSpc>
              <a:spcBef>
                <a:spcPts val="0"/>
              </a:spcBef>
              <a:buFont typeface="Merriweather Light"/>
              <a:buAutoNum type="arabicPeriod"/>
            </a:pPr>
            <a:r>
              <a:rPr lang="en-GB">
                <a:latin typeface="Merriweather Light"/>
                <a:ea typeface="Merriweather Light"/>
                <a:cs typeface="Merriweather Light"/>
                <a:sym typeface="Merriweather Light"/>
              </a:rPr>
              <a:t>Búsqueda del punto más cercano</a:t>
            </a:r>
          </a:p>
          <a:p>
            <a:pPr indent="-228600" lvl="0" marL="457200" rtl="0">
              <a:lnSpc>
                <a:spcPct val="115000"/>
              </a:lnSpc>
              <a:spcBef>
                <a:spcPts val="0"/>
              </a:spcBef>
              <a:buFont typeface="Merriweather Light"/>
              <a:buAutoNum type="arabicPeriod"/>
            </a:pPr>
            <a:r>
              <a:rPr lang="en-GB">
                <a:latin typeface="Merriweather Light"/>
                <a:ea typeface="Merriweather Light"/>
                <a:cs typeface="Merriweather Light"/>
                <a:sym typeface="Merriweather Light"/>
              </a:rPr>
              <a:t>Simulación con datos controlados</a:t>
            </a:r>
          </a:p>
          <a:p>
            <a:pPr indent="-228600" lvl="0" marL="457200" rtl="0">
              <a:lnSpc>
                <a:spcPct val="115000"/>
              </a:lnSpc>
              <a:spcBef>
                <a:spcPts val="0"/>
              </a:spcBef>
              <a:buFont typeface="Merriweather Light"/>
              <a:buAutoNum type="arabicPeriod"/>
            </a:pPr>
            <a:r>
              <a:rPr lang="en-GB">
                <a:latin typeface="Merriweather Light"/>
                <a:ea typeface="Merriweather Light"/>
                <a:cs typeface="Merriweather Light"/>
                <a:sym typeface="Merriweather Light"/>
              </a:rPr>
              <a:t>Arquitectura Big Data</a:t>
            </a:r>
          </a:p>
          <a:p>
            <a:pPr indent="-228600" lvl="0" marL="457200" rtl="0">
              <a:lnSpc>
                <a:spcPct val="115000"/>
              </a:lnSpc>
              <a:spcBef>
                <a:spcPts val="0"/>
              </a:spcBef>
              <a:buFont typeface="Merriweather Light"/>
              <a:buAutoNum type="arabicPeriod"/>
            </a:pPr>
            <a:r>
              <a:rPr lang="en-GB">
                <a:latin typeface="Merriweather Light"/>
                <a:ea typeface="Merriweather Light"/>
                <a:cs typeface="Merriweather Light"/>
                <a:sym typeface="Merriweather Light"/>
              </a:rPr>
              <a:t>Demostración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Motivación</a:t>
            </a:r>
          </a:p>
        </p:txBody>
      </p:sp>
      <p:sp>
        <p:nvSpPr>
          <p:cNvPr id="72" name="Shape 72"/>
          <p:cNvSpPr txBox="1"/>
          <p:nvPr/>
        </p:nvSpPr>
        <p:spPr>
          <a:xfrm>
            <a:off x="311700" y="1206675"/>
            <a:ext cx="8520600" cy="34560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1200">
                <a:solidFill>
                  <a:schemeClr val="dk1"/>
                </a:solidFill>
                <a:latin typeface="Merriweather"/>
                <a:ea typeface="Merriweather"/>
                <a:cs typeface="Merriweather"/>
                <a:sym typeface="Merriweather"/>
              </a:rPr>
              <a:t>Problemática:</a:t>
            </a:r>
          </a:p>
          <a:p>
            <a:pPr indent="-304800" lvl="0" marL="457200" rtl="0">
              <a:lnSpc>
                <a:spcPct val="115000"/>
              </a:lnSpc>
              <a:spcBef>
                <a:spcPts val="0"/>
              </a:spcBef>
              <a:buClr>
                <a:schemeClr val="dk1"/>
              </a:buClr>
              <a:buSzPct val="100000"/>
              <a:buFont typeface="Merriweather Light"/>
              <a:buChar char="●"/>
            </a:pPr>
            <a:r>
              <a:rPr b="1" lang="en-GB" sz="1200">
                <a:solidFill>
                  <a:schemeClr val="dk1"/>
                </a:solidFill>
                <a:latin typeface="Merriweather"/>
                <a:ea typeface="Merriweather"/>
                <a:cs typeface="Merriweather"/>
                <a:sym typeface="Merriweather"/>
              </a:rPr>
              <a:t>IoT</a:t>
            </a:r>
            <a:r>
              <a:rPr lang="en-GB" sz="1200">
                <a:solidFill>
                  <a:schemeClr val="dk1"/>
                </a:solidFill>
                <a:latin typeface="Merriweather Light"/>
                <a:ea typeface="Merriweather Light"/>
                <a:cs typeface="Merriweather Light"/>
                <a:sym typeface="Merriweather Light"/>
              </a:rPr>
              <a:t> (</a:t>
            </a:r>
            <a:r>
              <a:rPr i="1" lang="en-GB" sz="1200">
                <a:solidFill>
                  <a:schemeClr val="dk1"/>
                </a:solidFill>
                <a:latin typeface="Merriweather Light"/>
                <a:ea typeface="Merriweather Light"/>
                <a:cs typeface="Merriweather Light"/>
                <a:sym typeface="Merriweather Light"/>
              </a:rPr>
              <a:t>Internet of Things</a:t>
            </a:r>
            <a:r>
              <a:rPr lang="en-GB" sz="1200">
                <a:solidFill>
                  <a:schemeClr val="dk1"/>
                </a:solidFill>
                <a:latin typeface="Merriweather Light"/>
                <a:ea typeface="Merriweather Light"/>
                <a:cs typeface="Merriweather Light"/>
                <a:sym typeface="Merriweather Light"/>
              </a:rPr>
              <a:t>) en la industria.</a:t>
            </a:r>
          </a:p>
          <a:p>
            <a:pPr indent="-304800" lvl="0" marL="457200" rtl="0">
              <a:lnSpc>
                <a:spcPct val="115000"/>
              </a:lnSpc>
              <a:spcBef>
                <a:spcPts val="0"/>
              </a:spcBef>
              <a:buClr>
                <a:schemeClr val="dk1"/>
              </a:buClr>
              <a:buSzPct val="100000"/>
              <a:buFont typeface="Merriweather Light"/>
              <a:buChar char="●"/>
            </a:pPr>
            <a:r>
              <a:rPr b="1" lang="en-GB" sz="1200">
                <a:solidFill>
                  <a:schemeClr val="dk1"/>
                </a:solidFill>
                <a:latin typeface="Merriweather"/>
                <a:ea typeface="Merriweather"/>
                <a:cs typeface="Merriweather"/>
                <a:sym typeface="Merriweather"/>
              </a:rPr>
              <a:t>Sensores </a:t>
            </a:r>
            <a:r>
              <a:rPr lang="en-GB" sz="1200">
                <a:solidFill>
                  <a:schemeClr val="dk1"/>
                </a:solidFill>
                <a:latin typeface="Merriweather Light"/>
                <a:ea typeface="Merriweather Light"/>
                <a:cs typeface="Merriweather Light"/>
                <a:sym typeface="Merriweather Light"/>
              </a:rPr>
              <a:t>que efectúan mediciones en la cadena de producción.</a:t>
            </a:r>
          </a:p>
          <a:p>
            <a:pPr indent="-304800" lvl="0" marL="457200" rtl="0">
              <a:lnSpc>
                <a:spcPct val="115000"/>
              </a:lnSpc>
              <a:spcBef>
                <a:spcPts val="0"/>
              </a:spcBef>
              <a:buClr>
                <a:schemeClr val="dk1"/>
              </a:buClr>
              <a:buSzPct val="100000"/>
              <a:buFont typeface="Merriweather Light"/>
              <a:buChar char="●"/>
            </a:pPr>
            <a:r>
              <a:rPr b="1" lang="en-GB" sz="1200">
                <a:solidFill>
                  <a:schemeClr val="dk1"/>
                </a:solidFill>
                <a:latin typeface="Merriweather"/>
                <a:ea typeface="Merriweather"/>
                <a:cs typeface="Merriweather"/>
                <a:sym typeface="Merriweather"/>
              </a:rPr>
              <a:t>Machine Learning </a:t>
            </a:r>
            <a:r>
              <a:rPr lang="en-GB" sz="1200">
                <a:solidFill>
                  <a:schemeClr val="dk1"/>
                </a:solidFill>
                <a:latin typeface="Merriweather Light"/>
                <a:ea typeface="Merriweather Light"/>
                <a:cs typeface="Merriweather Light"/>
                <a:sym typeface="Merriweather Light"/>
              </a:rPr>
              <a:t>para</a:t>
            </a:r>
            <a:r>
              <a:rPr b="1" lang="en-GB" sz="1200">
                <a:solidFill>
                  <a:schemeClr val="dk1"/>
                </a:solidFill>
                <a:latin typeface="Merriweather"/>
                <a:ea typeface="Merriweather"/>
                <a:cs typeface="Merriweather"/>
                <a:sym typeface="Merriweather"/>
              </a:rPr>
              <a:t> </a:t>
            </a:r>
            <a:r>
              <a:rPr lang="en-GB" sz="1200">
                <a:solidFill>
                  <a:schemeClr val="dk1"/>
                </a:solidFill>
                <a:latin typeface="Merriweather Light"/>
                <a:ea typeface="Merriweather Light"/>
                <a:cs typeface="Merriweather Light"/>
                <a:sym typeface="Merriweather Light"/>
              </a:rPr>
              <a:t>extracción de conocimiento de los datos. </a:t>
            </a:r>
          </a:p>
          <a:p>
            <a:pPr indent="-304800" lvl="0" marL="457200" rtl="0">
              <a:lnSpc>
                <a:spcPct val="115000"/>
              </a:lnSpc>
              <a:spcBef>
                <a:spcPts val="0"/>
              </a:spcBef>
              <a:buClr>
                <a:schemeClr val="dk1"/>
              </a:buClr>
              <a:buSzPct val="100000"/>
              <a:buFont typeface="Merriweather Light"/>
              <a:buChar char="●"/>
            </a:pPr>
            <a:r>
              <a:rPr b="1" lang="en-GB" sz="1200">
                <a:solidFill>
                  <a:schemeClr val="dk1"/>
                </a:solidFill>
                <a:latin typeface="Merriweather"/>
                <a:ea typeface="Merriweather"/>
                <a:cs typeface="Merriweather"/>
                <a:sym typeface="Merriweather"/>
              </a:rPr>
              <a:t>Gran volumen</a:t>
            </a:r>
            <a:r>
              <a:rPr lang="en-GB" sz="1200">
                <a:solidFill>
                  <a:schemeClr val="dk1"/>
                </a:solidFill>
                <a:latin typeface="Merriweather Light"/>
                <a:ea typeface="Merriweather Light"/>
                <a:cs typeface="Merriweather Light"/>
                <a:sym typeface="Merriweather Light"/>
              </a:rPr>
              <a:t> de datos para crear modelos matemáticos más fiables. </a:t>
            </a:r>
          </a:p>
          <a:p>
            <a:pPr indent="-304800" lvl="0" marL="457200" rtl="0">
              <a:lnSpc>
                <a:spcPct val="115000"/>
              </a:lnSpc>
              <a:spcBef>
                <a:spcPts val="0"/>
              </a:spcBef>
              <a:buClr>
                <a:schemeClr val="dk1"/>
              </a:buClr>
              <a:buSzPct val="100000"/>
              <a:buFont typeface="Merriweather Light"/>
              <a:buChar char="●"/>
            </a:pPr>
            <a:r>
              <a:rPr b="1" lang="en-GB" sz="1200">
                <a:solidFill>
                  <a:schemeClr val="dk1"/>
                </a:solidFill>
                <a:latin typeface="Merriweather"/>
                <a:ea typeface="Merriweather"/>
                <a:cs typeface="Merriweather"/>
                <a:sym typeface="Merriweather"/>
              </a:rPr>
              <a:t>Conocimiento extraído</a:t>
            </a:r>
            <a:r>
              <a:rPr lang="en-GB" sz="1200">
                <a:solidFill>
                  <a:schemeClr val="dk1"/>
                </a:solidFill>
                <a:latin typeface="Merriweather Light"/>
                <a:ea typeface="Merriweather Light"/>
                <a:cs typeface="Merriweather Light"/>
                <a:sym typeface="Merriweather Light"/>
              </a:rPr>
              <a:t> para anticipación de anomalías o mejoras de rendimiento. </a:t>
            </a:r>
          </a:p>
          <a:p>
            <a:pPr indent="-304800" lvl="0" marL="457200" rtl="0">
              <a:lnSpc>
                <a:spcPct val="115000"/>
              </a:lnSpc>
              <a:spcBef>
                <a:spcPts val="0"/>
              </a:spcBef>
              <a:buClr>
                <a:schemeClr val="dk1"/>
              </a:buClr>
              <a:buSzPct val="100000"/>
              <a:buFont typeface="Merriweather Light"/>
              <a:buChar char="●"/>
            </a:pPr>
            <a:r>
              <a:rPr b="1" lang="en-GB" sz="1200">
                <a:solidFill>
                  <a:schemeClr val="dk1"/>
                </a:solidFill>
                <a:latin typeface="Merriweather"/>
                <a:ea typeface="Merriweather"/>
                <a:cs typeface="Merriweather"/>
                <a:sym typeface="Merriweather"/>
              </a:rPr>
              <a:t>Cantidad de datos pequeña</a:t>
            </a:r>
            <a:r>
              <a:rPr lang="en-GB" sz="1200">
                <a:solidFill>
                  <a:schemeClr val="dk1"/>
                </a:solidFill>
                <a:latin typeface="Merriweather Light"/>
                <a:ea typeface="Merriweather Light"/>
                <a:cs typeface="Merriweather Light"/>
                <a:sym typeface="Merriweather Light"/>
              </a:rPr>
              <a:t> al principio de los proyectos.</a:t>
            </a:r>
          </a:p>
          <a:p>
            <a:pPr lvl="0" rtl="0">
              <a:lnSpc>
                <a:spcPct val="115000"/>
              </a:lnSpc>
              <a:spcBef>
                <a:spcPts val="0"/>
              </a:spcBef>
              <a:buNone/>
            </a:pPr>
            <a:r>
              <a:t/>
            </a:r>
            <a:endParaRPr sz="1200">
              <a:solidFill>
                <a:schemeClr val="dk1"/>
              </a:solidFill>
              <a:latin typeface="Merriweather Light"/>
              <a:ea typeface="Merriweather Light"/>
              <a:cs typeface="Merriweather Light"/>
              <a:sym typeface="Merriweather Light"/>
            </a:endParaRPr>
          </a:p>
          <a:p>
            <a:pPr lvl="0" rtl="0">
              <a:lnSpc>
                <a:spcPct val="115000"/>
              </a:lnSpc>
              <a:spcBef>
                <a:spcPts val="0"/>
              </a:spcBef>
              <a:buNone/>
            </a:pPr>
            <a:r>
              <a:rPr lang="en-GB" sz="1200">
                <a:solidFill>
                  <a:schemeClr val="dk1"/>
                </a:solidFill>
                <a:latin typeface="Merriweather"/>
                <a:ea typeface="Merriweather"/>
                <a:cs typeface="Merriweather"/>
                <a:sym typeface="Merriweather"/>
              </a:rPr>
              <a:t>Objetivo:</a:t>
            </a:r>
          </a:p>
          <a:p>
            <a:pPr indent="-304800" lvl="0" marL="457200" rtl="0">
              <a:lnSpc>
                <a:spcPct val="115000"/>
              </a:lnSpc>
              <a:spcBef>
                <a:spcPts val="0"/>
              </a:spcBef>
              <a:buClr>
                <a:schemeClr val="dk1"/>
              </a:buClr>
              <a:buSzPct val="100000"/>
              <a:buFont typeface="Merriweather Light"/>
              <a:buChar char="●"/>
            </a:pPr>
            <a:r>
              <a:rPr b="1" lang="en-GB" sz="1200">
                <a:solidFill>
                  <a:schemeClr val="dk1"/>
                </a:solidFill>
                <a:latin typeface="Merriweather"/>
                <a:ea typeface="Merriweather"/>
                <a:cs typeface="Merriweather"/>
                <a:sym typeface="Merriweather"/>
              </a:rPr>
              <a:t>Aprender y</a:t>
            </a:r>
            <a:r>
              <a:rPr lang="en-GB" sz="1200">
                <a:solidFill>
                  <a:schemeClr val="dk1"/>
                </a:solidFill>
                <a:latin typeface="Merriweather Light"/>
                <a:ea typeface="Merriweather Light"/>
                <a:cs typeface="Merriweather Light"/>
                <a:sym typeface="Merriweather Light"/>
              </a:rPr>
              <a:t> </a:t>
            </a:r>
            <a:r>
              <a:rPr b="1" lang="en-GB" sz="1200">
                <a:solidFill>
                  <a:schemeClr val="dk1"/>
                </a:solidFill>
                <a:latin typeface="Merriweather"/>
                <a:ea typeface="Merriweather"/>
                <a:cs typeface="Merriweather"/>
                <a:sym typeface="Merriweather"/>
              </a:rPr>
              <a:t>simular</a:t>
            </a:r>
            <a:r>
              <a:rPr lang="en-GB" sz="1200">
                <a:solidFill>
                  <a:schemeClr val="dk1"/>
                </a:solidFill>
                <a:latin typeface="Merriweather Light"/>
                <a:ea typeface="Merriweather Light"/>
                <a:cs typeface="Merriweather Light"/>
                <a:sym typeface="Merriweather Light"/>
              </a:rPr>
              <a:t> datos de sensores industriales.</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Nuevos datos simulados de </a:t>
            </a:r>
            <a:r>
              <a:rPr b="1" lang="en-GB" sz="1200">
                <a:solidFill>
                  <a:schemeClr val="dk1"/>
                </a:solidFill>
                <a:latin typeface="Merriweather"/>
                <a:ea typeface="Merriweather"/>
                <a:cs typeface="Merriweather"/>
                <a:sym typeface="Merriweather"/>
              </a:rPr>
              <a:t>mayor volumen</a:t>
            </a:r>
            <a:r>
              <a:rPr lang="en-GB" sz="1200">
                <a:solidFill>
                  <a:schemeClr val="dk1"/>
                </a:solidFill>
                <a:latin typeface="Merriweather Light"/>
                <a:ea typeface="Merriweather Light"/>
                <a:cs typeface="Merriweather Light"/>
                <a:sym typeface="Merriweather Light"/>
              </a:rPr>
              <a:t>.</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Probar y depurar los algoritmos de </a:t>
            </a:r>
            <a:r>
              <a:rPr b="1" lang="en-GB" sz="1200">
                <a:solidFill>
                  <a:schemeClr val="dk1"/>
                </a:solidFill>
                <a:latin typeface="Merriweather"/>
                <a:ea typeface="Merriweather"/>
                <a:cs typeface="Merriweather"/>
                <a:sym typeface="Merriweather"/>
              </a:rPr>
              <a:t>detección de averías</a:t>
            </a:r>
            <a:r>
              <a:rPr lang="en-GB" sz="1200">
                <a:solidFill>
                  <a:schemeClr val="dk1"/>
                </a:solidFill>
                <a:latin typeface="Merriweather Light"/>
                <a:ea typeface="Merriweather Light"/>
                <a:cs typeface="Merriweather Light"/>
                <a:sym typeface="Merriweather Light"/>
              </a:rPr>
              <a:t> y de </a:t>
            </a:r>
            <a:r>
              <a:rPr b="1" lang="en-GB" sz="1200">
                <a:solidFill>
                  <a:schemeClr val="dk1"/>
                </a:solidFill>
                <a:latin typeface="Merriweather"/>
                <a:ea typeface="Merriweather"/>
                <a:cs typeface="Merriweather"/>
                <a:sym typeface="Merriweather"/>
              </a:rPr>
              <a:t>predicción</a:t>
            </a:r>
            <a:r>
              <a:rPr lang="en-GB" sz="1200">
                <a:solidFill>
                  <a:schemeClr val="dk1"/>
                </a:solidFill>
                <a:latin typeface="Merriweather Light"/>
                <a:ea typeface="Merriweather Light"/>
                <a:cs typeface="Merriweather Light"/>
                <a:sym typeface="Merriweather Light"/>
              </a:rPr>
              <a:t> en entornos </a:t>
            </a:r>
            <a:r>
              <a:rPr b="1" lang="en-GB" sz="1200">
                <a:solidFill>
                  <a:schemeClr val="dk1"/>
                </a:solidFill>
                <a:latin typeface="Merriweather"/>
                <a:ea typeface="Merriweather"/>
                <a:cs typeface="Merriweather"/>
                <a:sym typeface="Merriweather"/>
              </a:rPr>
              <a:t>Big Data</a:t>
            </a:r>
            <a:r>
              <a:rPr lang="en-GB" sz="1200">
                <a:solidFill>
                  <a:schemeClr val="dk1"/>
                </a:solidFill>
                <a:latin typeface="Merriweather Light"/>
                <a:ea typeface="Merriweather Light"/>
                <a:cs typeface="Merriweather Light"/>
                <a:sym typeface="Merriweather Light"/>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Dataset</a:t>
            </a:r>
          </a:p>
        </p:txBody>
      </p:sp>
      <p:sp>
        <p:nvSpPr>
          <p:cNvPr id="78" name="Shape 78"/>
          <p:cNvSpPr txBox="1"/>
          <p:nvPr/>
        </p:nvSpPr>
        <p:spPr>
          <a:xfrm>
            <a:off x="311700" y="1130475"/>
            <a:ext cx="8520600" cy="11808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SzPct val="100000"/>
              <a:buFont typeface="Merriweather Light"/>
              <a:buChar char="●"/>
            </a:pPr>
            <a:r>
              <a:rPr lang="en-GB" sz="1200">
                <a:latin typeface="Merriweather Light"/>
                <a:ea typeface="Merriweather Light"/>
                <a:cs typeface="Merriweather Light"/>
                <a:sym typeface="Merriweather Light"/>
              </a:rPr>
              <a:t>Dataset d</a:t>
            </a:r>
            <a:r>
              <a:rPr lang="en-GB" sz="1200">
                <a:solidFill>
                  <a:schemeClr val="dk1"/>
                </a:solidFill>
                <a:latin typeface="Merriweather Light"/>
                <a:ea typeface="Merriweather Light"/>
                <a:cs typeface="Merriweather Light"/>
                <a:sym typeface="Merriweather Light"/>
              </a:rPr>
              <a:t>e reducida dimensión: 5MB, </a:t>
            </a:r>
            <a:r>
              <a:rPr lang="en-GB" sz="1200">
                <a:solidFill>
                  <a:schemeClr val="dk1"/>
                </a:solidFill>
                <a:highlight>
                  <a:srgbClr val="FFFFFF"/>
                </a:highlight>
                <a:latin typeface="Merriweather Light"/>
                <a:ea typeface="Merriweather Light"/>
                <a:cs typeface="Merriweather Light"/>
                <a:sym typeface="Merriweather Light"/>
              </a:rPr>
              <a:t>19799 líneas</a:t>
            </a:r>
            <a:r>
              <a:rPr lang="en-GB" sz="1200">
                <a:solidFill>
                  <a:schemeClr val="dk1"/>
                </a:solidFill>
                <a:latin typeface="Merriweather Light"/>
                <a:ea typeface="Merriweather Light"/>
                <a:cs typeface="Merriweather Light"/>
                <a:sym typeface="Merriweather Light"/>
              </a:rPr>
              <a:t>.</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Poco estructurado.</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Campos separados por espacios y tabulaciones.</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Formatos de fechas inválidos.</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Mediciones en días distintos y con discrepancias.</a:t>
            </a:r>
          </a:p>
        </p:txBody>
      </p:sp>
      <p:sp>
        <p:nvSpPr>
          <p:cNvPr id="79" name="Shape 79"/>
          <p:cNvSpPr txBox="1"/>
          <p:nvPr/>
        </p:nvSpPr>
        <p:spPr>
          <a:xfrm>
            <a:off x="0" y="2473150"/>
            <a:ext cx="9144000" cy="13974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GB" sz="1000">
                <a:solidFill>
                  <a:schemeClr val="dk1"/>
                </a:solidFill>
                <a:latin typeface="Courier New"/>
                <a:ea typeface="Courier New"/>
                <a:cs typeface="Courier New"/>
                <a:sym typeface="Courier New"/>
              </a:rPr>
              <a:t>Tiempoinicio		APHu	APVs	ACPv	ZSx	ZUs	H7x	H1x	H2x	H6x	H3x	H4x	H5x	ACPx	Svo</a:t>
            </a:r>
          </a:p>
          <a:p>
            <a:pPr indent="1968500" lvl="0" rtl="0">
              <a:lnSpc>
                <a:spcPct val="115000"/>
              </a:lnSpc>
              <a:spcBef>
                <a:spcPts val="0"/>
              </a:spcBef>
              <a:buNone/>
            </a:pPr>
            <a:r>
              <a:t/>
            </a:r>
            <a:endParaRPr sz="1000">
              <a:solidFill>
                <a:schemeClr val="dk1"/>
              </a:solidFill>
              <a:latin typeface="Courier New"/>
              <a:ea typeface="Courier New"/>
              <a:cs typeface="Courier New"/>
              <a:sym typeface="Courier New"/>
            </a:endParaRPr>
          </a:p>
          <a:p>
            <a:pPr indent="0" lvl="0" marL="0" rtl="0">
              <a:lnSpc>
                <a:spcPct val="115000"/>
              </a:lnSpc>
              <a:spcBef>
                <a:spcPts val="0"/>
              </a:spcBef>
              <a:buNone/>
            </a:pPr>
            <a:r>
              <a:rPr lang="en-GB" sz="1000">
                <a:solidFill>
                  <a:schemeClr val="dk1"/>
                </a:solidFill>
                <a:latin typeface="Courier New"/>
                <a:ea typeface="Courier New"/>
                <a:cs typeface="Courier New"/>
                <a:sym typeface="Courier New"/>
              </a:rPr>
              <a:t>06-oct-2015 21:57:03	44.6	69.3	3.81	0.60	8.81	3276.7		44.7	33.2	39.6	37.6	38.5	39.5	3.27	36.00</a:t>
            </a:r>
          </a:p>
          <a:p>
            <a:pPr indent="0" lvl="0" marL="0" rtl="0">
              <a:lnSpc>
                <a:spcPct val="115000"/>
              </a:lnSpc>
              <a:spcBef>
                <a:spcPts val="0"/>
              </a:spcBef>
              <a:buNone/>
            </a:pPr>
            <a:r>
              <a:rPr lang="en-GB" sz="1000">
                <a:solidFill>
                  <a:schemeClr val="dk1"/>
                </a:solidFill>
                <a:latin typeface="Courier New"/>
                <a:ea typeface="Courier New"/>
                <a:cs typeface="Courier New"/>
                <a:sym typeface="Courier New"/>
              </a:rPr>
              <a:t>06-oct-2015 21:57:12	45.1	69.0	3.80	0.60	8.82	3276.7		44.7	33.2	39.6	37.5	38.5	39.5	3.26	36.01</a:t>
            </a:r>
          </a:p>
          <a:p>
            <a:pPr indent="0" lvl="0" marL="0" rtl="0">
              <a:lnSpc>
                <a:spcPct val="115000"/>
              </a:lnSpc>
              <a:spcBef>
                <a:spcPts val="0"/>
              </a:spcBef>
              <a:buNone/>
            </a:pPr>
            <a:r>
              <a:rPr lang="en-GB" sz="1000">
                <a:solidFill>
                  <a:schemeClr val="dk1"/>
                </a:solidFill>
                <a:latin typeface="Courier New"/>
                <a:ea typeface="Courier New"/>
                <a:cs typeface="Courier New"/>
                <a:sym typeface="Courier New"/>
              </a:rPr>
              <a:t>06-oct-2015 21:57:21	44.8	69.8	3.80	0.60	8.84	3276.7		44.7	33.2	39.5	37.5	38.5	39.5	3.40	36.01</a:t>
            </a:r>
          </a:p>
          <a:p>
            <a:pPr indent="0" lvl="0" marL="0" rtl="0">
              <a:lnSpc>
                <a:spcPct val="115000"/>
              </a:lnSpc>
              <a:spcBef>
                <a:spcPts val="0"/>
              </a:spcBef>
              <a:buNone/>
            </a:pPr>
            <a:r>
              <a:rPr lang="en-GB" sz="1000">
                <a:solidFill>
                  <a:schemeClr val="dk1"/>
                </a:solidFill>
                <a:latin typeface="Courier New"/>
                <a:ea typeface="Courier New"/>
                <a:cs typeface="Courier New"/>
                <a:sym typeface="Courier New"/>
              </a:rPr>
              <a:t>06-oct-2015 21:57:30	45.2	68.8	3.81	0.60	8.82	3276.7		44.7	33.2	39.4	37.5	38.5	39.5	3.40	36.00</a:t>
            </a:r>
          </a:p>
          <a:p>
            <a:pPr indent="0" lvl="0" marL="0" rtl="0">
              <a:lnSpc>
                <a:spcPct val="115000"/>
              </a:lnSpc>
              <a:spcBef>
                <a:spcPts val="0"/>
              </a:spcBef>
              <a:buNone/>
            </a:pPr>
            <a:r>
              <a:rPr lang="en-GB" sz="1000">
                <a:solidFill>
                  <a:schemeClr val="dk1"/>
                </a:solidFill>
                <a:latin typeface="Courier New"/>
                <a:ea typeface="Courier New"/>
                <a:cs typeface="Courier New"/>
                <a:sym typeface="Courier New"/>
              </a:rPr>
              <a:t>...</a:t>
            </a:r>
          </a:p>
          <a:p>
            <a:pPr indent="0" lvl="0" marL="0" rtl="0">
              <a:lnSpc>
                <a:spcPct val="115000"/>
              </a:lnSpc>
              <a:spcBef>
                <a:spcPts val="0"/>
              </a:spcBef>
              <a:buNone/>
            </a:pPr>
            <a:r>
              <a:t/>
            </a:r>
            <a:endParaRPr sz="1000">
              <a:solidFill>
                <a:schemeClr val="dk1"/>
              </a:solidFill>
              <a:latin typeface="Courier New"/>
              <a:ea typeface="Courier New"/>
              <a:cs typeface="Courier New"/>
              <a:sym typeface="Courier New"/>
            </a:endParaRPr>
          </a:p>
          <a:p>
            <a:pPr indent="1968500" lvl="0" rtl="0">
              <a:lnSpc>
                <a:spcPct val="115000"/>
              </a:lnSpc>
              <a:spcBef>
                <a:spcPts val="0"/>
              </a:spcBef>
              <a:buNone/>
            </a:pPr>
            <a:r>
              <a:t/>
            </a:r>
            <a:endParaRPr sz="1000">
              <a:solidFill>
                <a:schemeClr val="dk1"/>
              </a:solidFill>
              <a:latin typeface="Courier New"/>
              <a:ea typeface="Courier New"/>
              <a:cs typeface="Courier New"/>
              <a:sym typeface="Courier New"/>
            </a:endParaRPr>
          </a:p>
          <a:p>
            <a:pPr indent="0" lvl="0" marL="0" rtl="0">
              <a:lnSpc>
                <a:spcPct val="115000"/>
              </a:lnSpc>
              <a:spcBef>
                <a:spcPts val="0"/>
              </a:spcBef>
              <a:buNone/>
            </a:pPr>
            <a:r>
              <a:t/>
            </a:r>
            <a:endParaRPr sz="1000">
              <a:solidFill>
                <a:schemeClr val="dk1"/>
              </a:solidFill>
              <a:highlight>
                <a:srgbClr val="FFFFFF"/>
              </a:highlight>
              <a:latin typeface="Courier New"/>
              <a:ea typeface="Courier New"/>
              <a:cs typeface="Courier New"/>
              <a:sym typeface="Courier New"/>
            </a:endParaRPr>
          </a:p>
        </p:txBody>
      </p:sp>
      <p:sp>
        <p:nvSpPr>
          <p:cNvPr id="80" name="Shape 80"/>
          <p:cNvSpPr txBox="1"/>
          <p:nvPr/>
        </p:nvSpPr>
        <p:spPr>
          <a:xfrm>
            <a:off x="311825" y="3810825"/>
            <a:ext cx="8520600" cy="10767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chemeClr val="dk1"/>
              </a:buClr>
              <a:buSzPct val="100000"/>
              <a:buFont typeface="Merriweather"/>
              <a:buChar char="●"/>
            </a:pPr>
            <a:r>
              <a:rPr lang="en-GB" sz="1200">
                <a:solidFill>
                  <a:schemeClr val="dk1"/>
                </a:solidFill>
                <a:latin typeface="Merriweather Light"/>
                <a:ea typeface="Merriweather Light"/>
                <a:cs typeface="Merriweather Light"/>
                <a:sym typeface="Merriweather Light"/>
              </a:rPr>
              <a:t>Librería para lectura del dataset: </a:t>
            </a:r>
            <a:r>
              <a:rPr lang="en-GB" sz="1200">
                <a:solidFill>
                  <a:schemeClr val="dk1"/>
                </a:solidFill>
                <a:latin typeface="Courier New"/>
                <a:ea typeface="Courier New"/>
                <a:cs typeface="Courier New"/>
                <a:sym typeface="Courier New"/>
              </a:rPr>
              <a:t>pandas</a:t>
            </a:r>
            <a:r>
              <a:rPr lang="en-GB" sz="1200">
                <a:solidFill>
                  <a:schemeClr val="dk1"/>
                </a:solidFill>
                <a:latin typeface="Merriweather Light"/>
                <a:ea typeface="Merriweather Light"/>
                <a:cs typeface="Merriweather Light"/>
                <a:sym typeface="Merriweather Light"/>
              </a:rPr>
              <a:t>.</a:t>
            </a:r>
          </a:p>
          <a:p>
            <a:pPr indent="-304800" lvl="0" marL="457200" rtl="0">
              <a:lnSpc>
                <a:spcPct val="115000"/>
              </a:lnSpc>
              <a:spcBef>
                <a:spcPts val="0"/>
              </a:spcBef>
              <a:buClr>
                <a:schemeClr val="dk1"/>
              </a:buClr>
              <a:buSzPct val="100000"/>
              <a:buFont typeface="Merriweather"/>
              <a:buChar char="●"/>
            </a:pPr>
            <a:r>
              <a:rPr lang="en-GB" sz="1200">
                <a:solidFill>
                  <a:schemeClr val="dk1"/>
                </a:solidFill>
                <a:latin typeface="Merriweather Light"/>
                <a:ea typeface="Merriweather Light"/>
                <a:cs typeface="Merriweather Light"/>
                <a:sym typeface="Merriweather Light"/>
              </a:rPr>
              <a:t>Cabecera: </a:t>
            </a:r>
            <a:r>
              <a:rPr lang="en-GB" sz="1000">
                <a:solidFill>
                  <a:schemeClr val="dk1"/>
                </a:solidFill>
                <a:latin typeface="Courier New"/>
                <a:ea typeface="Courier New"/>
                <a:cs typeface="Courier New"/>
                <a:sym typeface="Courier New"/>
              </a:rPr>
              <a:t>Tiempoinicio APHu APVs ACPv ZSx ZUs H7x H1x H2x H6x H3x H4x H5x ACPx Svo</a:t>
            </a:r>
          </a:p>
          <a:p>
            <a:pPr indent="-304800" lvl="0" marL="457200" rtl="0">
              <a:lnSpc>
                <a:spcPct val="115000"/>
              </a:lnSpc>
              <a:spcBef>
                <a:spcPts val="0"/>
              </a:spcBef>
              <a:buClr>
                <a:schemeClr val="dk1"/>
              </a:buClr>
              <a:buSzPct val="100000"/>
              <a:buFont typeface="Merriweather"/>
              <a:buChar char="●"/>
            </a:pPr>
            <a:r>
              <a:rPr lang="en-GB" sz="1200">
                <a:solidFill>
                  <a:schemeClr val="dk1"/>
                </a:solidFill>
                <a:latin typeface="Merriweather Light"/>
                <a:ea typeface="Merriweather Light"/>
                <a:cs typeface="Merriweather Light"/>
                <a:sym typeface="Merriweather Light"/>
              </a:rPr>
              <a:t>Campo </a:t>
            </a:r>
            <a:r>
              <a:rPr lang="en-GB" sz="1000">
                <a:solidFill>
                  <a:schemeClr val="dk1"/>
                </a:solidFill>
                <a:latin typeface="Courier New"/>
                <a:ea typeface="Courier New"/>
                <a:cs typeface="Courier New"/>
                <a:sym typeface="Courier New"/>
              </a:rPr>
              <a:t>Tiempoinicio</a:t>
            </a:r>
            <a:r>
              <a:rPr lang="en-GB" sz="1200">
                <a:solidFill>
                  <a:schemeClr val="dk1"/>
                </a:solidFill>
                <a:latin typeface="Merriweather Light"/>
                <a:ea typeface="Merriweather Light"/>
                <a:cs typeface="Merriweather Light"/>
                <a:sym typeface="Merriweather Light"/>
              </a:rPr>
              <a:t>: formato fecha.</a:t>
            </a:r>
          </a:p>
          <a:p>
            <a:pPr indent="-304800" lvl="0" marL="457200" rtl="0">
              <a:lnSpc>
                <a:spcPct val="115000"/>
              </a:lnSpc>
              <a:spcBef>
                <a:spcPts val="0"/>
              </a:spcBef>
              <a:buClr>
                <a:schemeClr val="dk1"/>
              </a:buClr>
              <a:buSzPct val="100000"/>
              <a:buFont typeface="Merriweather"/>
              <a:buChar char="●"/>
            </a:pPr>
            <a:r>
              <a:rPr lang="en-GB" sz="1200">
                <a:solidFill>
                  <a:schemeClr val="dk1"/>
                </a:solidFill>
                <a:latin typeface="Merriweather Light"/>
                <a:ea typeface="Merriweather Light"/>
                <a:cs typeface="Merriweather Light"/>
                <a:sym typeface="Merriweather Light"/>
              </a:rPr>
              <a:t>Otros campos: formato decimal.</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Reducción de dimensionalidad - PCA</a:t>
            </a:r>
          </a:p>
        </p:txBody>
      </p:sp>
      <p:graphicFrame>
        <p:nvGraphicFramePr>
          <p:cNvPr id="86" name="Shape 86"/>
          <p:cNvGraphicFramePr/>
          <p:nvPr/>
        </p:nvGraphicFramePr>
        <p:xfrm>
          <a:off x="311700" y="1569475"/>
          <a:ext cx="3000000" cy="3000000"/>
        </p:xfrm>
        <a:graphic>
          <a:graphicData uri="http://schemas.openxmlformats.org/drawingml/2006/table">
            <a:tbl>
              <a:tblPr>
                <a:noFill/>
                <a:tableStyleId>{73438934-6371-4792-AA95-97E3D0A1B12C}</a:tableStyleId>
              </a:tblPr>
              <a:tblGrid>
                <a:gridCol w="426900"/>
                <a:gridCol w="416475"/>
                <a:gridCol w="426900"/>
                <a:gridCol w="322750"/>
                <a:gridCol w="322750"/>
                <a:gridCol w="322750"/>
                <a:gridCol w="322750"/>
                <a:gridCol w="322750"/>
                <a:gridCol w="322750"/>
                <a:gridCol w="322750"/>
                <a:gridCol w="322750"/>
                <a:gridCol w="322750"/>
                <a:gridCol w="426900"/>
                <a:gridCol w="312350"/>
              </a:tblGrid>
              <a:tr h="221350">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APHu</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APVs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ACPv</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ZSx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ZUs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H7x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H1x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H2x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H6x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H3x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H4x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H5x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ACPx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Svo</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87" name="Shape 87"/>
          <p:cNvGraphicFramePr/>
          <p:nvPr/>
        </p:nvGraphicFramePr>
        <p:xfrm>
          <a:off x="7463075" y="1569475"/>
          <a:ext cx="3000000" cy="3000000"/>
        </p:xfrm>
        <a:graphic>
          <a:graphicData uri="http://schemas.openxmlformats.org/drawingml/2006/table">
            <a:tbl>
              <a:tblPr>
                <a:noFill/>
                <a:tableStyleId>{73438934-6371-4792-AA95-97E3D0A1B12C}</a:tableStyleId>
              </a:tblPr>
              <a:tblGrid>
                <a:gridCol w="250800"/>
                <a:gridCol w="250800"/>
                <a:gridCol w="250800"/>
                <a:gridCol w="250800"/>
                <a:gridCol w="250800"/>
              </a:tblGrid>
              <a:tr h="107425">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1</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2</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3</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4</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5</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cxnSp>
        <p:nvCxnSpPr>
          <p:cNvPr id="88" name="Shape 88"/>
          <p:cNvCxnSpPr/>
          <p:nvPr/>
        </p:nvCxnSpPr>
        <p:spPr>
          <a:xfrm>
            <a:off x="5363700" y="2175200"/>
            <a:ext cx="1990500" cy="0"/>
          </a:xfrm>
          <a:prstGeom prst="straightConnector1">
            <a:avLst/>
          </a:prstGeom>
          <a:noFill/>
          <a:ln cap="flat" cmpd="sng" w="19050">
            <a:solidFill>
              <a:srgbClr val="000000"/>
            </a:solidFill>
            <a:prstDash val="solid"/>
            <a:round/>
            <a:headEnd len="lg" w="lg" type="none"/>
            <a:tailEnd len="lg" w="lg" type="triangle"/>
          </a:ln>
        </p:spPr>
      </p:cxnSp>
      <p:sp>
        <p:nvSpPr>
          <p:cNvPr id="89" name="Shape 89"/>
          <p:cNvSpPr txBox="1"/>
          <p:nvPr/>
        </p:nvSpPr>
        <p:spPr>
          <a:xfrm>
            <a:off x="5833325" y="1826000"/>
            <a:ext cx="1022400" cy="327900"/>
          </a:xfrm>
          <a:prstGeom prst="rect">
            <a:avLst/>
          </a:prstGeom>
          <a:noFill/>
          <a:ln>
            <a:noFill/>
          </a:ln>
        </p:spPr>
        <p:txBody>
          <a:bodyPr anchorCtr="0" anchor="t" bIns="91425" lIns="91425" rIns="91425" tIns="91425">
            <a:noAutofit/>
          </a:bodyPr>
          <a:lstStyle/>
          <a:p>
            <a:pPr lvl="0">
              <a:spcBef>
                <a:spcPts val="0"/>
              </a:spcBef>
              <a:buNone/>
            </a:pPr>
            <a:r>
              <a:rPr lang="en-GB" sz="1200">
                <a:latin typeface="Merriweather Light"/>
                <a:ea typeface="Merriweather Light"/>
                <a:cs typeface="Merriweather Light"/>
                <a:sym typeface="Merriweather Light"/>
              </a:rPr>
              <a:t>Proyección</a:t>
            </a:r>
          </a:p>
        </p:txBody>
      </p:sp>
      <p:sp>
        <p:nvSpPr>
          <p:cNvPr id="90" name="Shape 90"/>
          <p:cNvSpPr txBox="1"/>
          <p:nvPr/>
        </p:nvSpPr>
        <p:spPr>
          <a:xfrm>
            <a:off x="1683437" y="1241575"/>
            <a:ext cx="2170800" cy="3279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Características originales</a:t>
            </a:r>
          </a:p>
        </p:txBody>
      </p:sp>
      <p:sp>
        <p:nvSpPr>
          <p:cNvPr id="91" name="Shape 91"/>
          <p:cNvSpPr txBox="1"/>
          <p:nvPr/>
        </p:nvSpPr>
        <p:spPr>
          <a:xfrm>
            <a:off x="7311875" y="1241575"/>
            <a:ext cx="1556400" cy="3279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Componentes PCA</a:t>
            </a:r>
          </a:p>
        </p:txBody>
      </p:sp>
      <p:sp>
        <p:nvSpPr>
          <p:cNvPr id="92" name="Shape 92"/>
          <p:cNvSpPr txBox="1"/>
          <p:nvPr/>
        </p:nvSpPr>
        <p:spPr>
          <a:xfrm>
            <a:off x="1849800" y="2689375"/>
            <a:ext cx="1419600" cy="3279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Espacio original</a:t>
            </a:r>
          </a:p>
        </p:txBody>
      </p:sp>
      <p:sp>
        <p:nvSpPr>
          <p:cNvPr id="93" name="Shape 93"/>
          <p:cNvSpPr txBox="1"/>
          <p:nvPr/>
        </p:nvSpPr>
        <p:spPr>
          <a:xfrm>
            <a:off x="7357475" y="2689375"/>
            <a:ext cx="1465200" cy="3279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Espacio reducido</a:t>
            </a:r>
          </a:p>
        </p:txBody>
      </p:sp>
      <p:sp>
        <p:nvSpPr>
          <p:cNvPr id="94" name="Shape 94"/>
          <p:cNvSpPr txBox="1"/>
          <p:nvPr/>
        </p:nvSpPr>
        <p:spPr>
          <a:xfrm>
            <a:off x="311700" y="3504900"/>
            <a:ext cx="2900400" cy="1157700"/>
          </a:xfrm>
          <a:prstGeom prst="rect">
            <a:avLst/>
          </a:prstGeom>
          <a:noFill/>
          <a:ln>
            <a:noFill/>
          </a:ln>
        </p:spPr>
        <p:txBody>
          <a:bodyPr anchorCtr="0" anchor="t" bIns="91425" lIns="91425" rIns="91425" tIns="91425">
            <a:noAutofit/>
          </a:bodyPr>
          <a:lstStyle/>
          <a:p>
            <a:pPr lvl="0">
              <a:lnSpc>
                <a:spcPct val="115000"/>
              </a:lnSpc>
              <a:spcBef>
                <a:spcPts val="0"/>
              </a:spcBef>
              <a:buNone/>
            </a:pPr>
            <a:r>
              <a:rPr lang="en-GB" sz="1200">
                <a:latin typeface="Merriweather Light"/>
                <a:ea typeface="Merriweather Light"/>
                <a:cs typeface="Merriweather Light"/>
                <a:sym typeface="Merriweather Light"/>
              </a:rPr>
              <a:t>Aportación de </a:t>
            </a:r>
            <a:r>
              <a:rPr lang="en-GB" sz="1200">
                <a:latin typeface="Merriweather Light"/>
                <a:ea typeface="Merriweather Light"/>
                <a:cs typeface="Merriweather Light"/>
                <a:sym typeface="Merriweather Light"/>
              </a:rPr>
              <a:t>PCA en este estudio:</a:t>
            </a:r>
          </a:p>
          <a:p>
            <a:pPr indent="-304800" lvl="0" marL="457200" rtl="0">
              <a:lnSpc>
                <a:spcPct val="115000"/>
              </a:lnSpc>
              <a:spcBef>
                <a:spcPts val="0"/>
              </a:spcBef>
              <a:buSzPct val="100000"/>
              <a:buFont typeface="Merriweather Light"/>
              <a:buChar char="●"/>
            </a:pPr>
            <a:r>
              <a:rPr lang="en-GB" sz="1200">
                <a:latin typeface="Merriweather Light"/>
                <a:ea typeface="Merriweather Light"/>
                <a:cs typeface="Merriweather Light"/>
                <a:sym typeface="Merriweather Light"/>
              </a:rPr>
              <a:t>Simulación</a:t>
            </a:r>
          </a:p>
          <a:p>
            <a:pPr indent="-304800" lvl="0" marL="457200" rtl="0">
              <a:lnSpc>
                <a:spcPct val="115000"/>
              </a:lnSpc>
              <a:spcBef>
                <a:spcPts val="0"/>
              </a:spcBef>
              <a:buSzPct val="100000"/>
              <a:buFont typeface="Merriweather Light"/>
              <a:buChar char="●"/>
            </a:pPr>
            <a:r>
              <a:rPr lang="en-GB" sz="1200">
                <a:latin typeface="Merriweather Light"/>
                <a:ea typeface="Merriweather Light"/>
                <a:cs typeface="Merriweather Light"/>
                <a:sym typeface="Merriweather Light"/>
              </a:rPr>
              <a:t>Reducción de ruido</a:t>
            </a:r>
          </a:p>
          <a:p>
            <a:pPr indent="-304800" lvl="0" marL="457200">
              <a:lnSpc>
                <a:spcPct val="115000"/>
              </a:lnSpc>
              <a:spcBef>
                <a:spcPts val="0"/>
              </a:spcBef>
              <a:buSzPct val="100000"/>
              <a:buFont typeface="Merriweather Light"/>
              <a:buChar char="●"/>
            </a:pPr>
            <a:r>
              <a:rPr lang="en-GB" sz="1200">
                <a:latin typeface="Merriweather Light"/>
                <a:ea typeface="Merriweather Light"/>
                <a:cs typeface="Merriweather Light"/>
                <a:sym typeface="Merriweather Light"/>
              </a:rPr>
              <a:t>Reducción de redundancia</a:t>
            </a:r>
          </a:p>
        </p:txBody>
      </p:sp>
      <p:sp>
        <p:nvSpPr>
          <p:cNvPr id="95" name="Shape 95"/>
          <p:cNvSpPr txBox="1"/>
          <p:nvPr/>
        </p:nvSpPr>
        <p:spPr>
          <a:xfrm>
            <a:off x="5967875" y="3504900"/>
            <a:ext cx="2900400" cy="11577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SzPct val="100000"/>
              <a:buFont typeface="Merriweather Light"/>
              <a:buChar char="●"/>
            </a:pPr>
            <a:r>
              <a:rPr lang="en-GB" sz="1200">
                <a:latin typeface="Merriweather Light"/>
                <a:ea typeface="Merriweather Light"/>
                <a:cs typeface="Merriweather Light"/>
                <a:sym typeface="Merriweather Light"/>
              </a:rPr>
              <a:t>Estratégia PCA: NIPALS</a:t>
            </a:r>
          </a:p>
          <a:p>
            <a:pPr indent="-304800" lvl="0" marL="457200" rtl="0">
              <a:lnSpc>
                <a:spcPct val="115000"/>
              </a:lnSpc>
              <a:spcBef>
                <a:spcPts val="0"/>
              </a:spcBef>
              <a:buSzPct val="100000"/>
              <a:buFont typeface="Merriweather Light"/>
              <a:buChar char="●"/>
            </a:pPr>
            <a:r>
              <a:rPr lang="en-GB" sz="1200">
                <a:latin typeface="Merriweather Light"/>
                <a:ea typeface="Merriweather Light"/>
                <a:cs typeface="Merriweather Light"/>
                <a:sym typeface="Merriweather Light"/>
              </a:rPr>
              <a:t>Numero de componentes a usar basado en los resultados del test T2 de Hotelling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Primera simulación - distribución Gaussiana</a:t>
            </a:r>
          </a:p>
        </p:txBody>
      </p:sp>
      <p:graphicFrame>
        <p:nvGraphicFramePr>
          <p:cNvPr id="101" name="Shape 101"/>
          <p:cNvGraphicFramePr/>
          <p:nvPr/>
        </p:nvGraphicFramePr>
        <p:xfrm>
          <a:off x="376475" y="1798075"/>
          <a:ext cx="3000000" cy="3000000"/>
        </p:xfrm>
        <a:graphic>
          <a:graphicData uri="http://schemas.openxmlformats.org/drawingml/2006/table">
            <a:tbl>
              <a:tblPr>
                <a:noFill/>
                <a:tableStyleId>{73438934-6371-4792-AA95-97E3D0A1B12C}</a:tableStyleId>
              </a:tblPr>
              <a:tblGrid>
                <a:gridCol w="250800"/>
                <a:gridCol w="250800"/>
                <a:gridCol w="250800"/>
                <a:gridCol w="250800"/>
                <a:gridCol w="250800"/>
              </a:tblGrid>
              <a:tr h="107425">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1</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2</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3</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4</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5</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02" name="Shape 102"/>
          <p:cNvSpPr txBox="1"/>
          <p:nvPr/>
        </p:nvSpPr>
        <p:spPr>
          <a:xfrm>
            <a:off x="225275" y="1470175"/>
            <a:ext cx="1556400" cy="3279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Componentes PCA</a:t>
            </a:r>
          </a:p>
        </p:txBody>
      </p:sp>
      <p:sp>
        <p:nvSpPr>
          <p:cNvPr id="103" name="Shape 103"/>
          <p:cNvSpPr txBox="1"/>
          <p:nvPr/>
        </p:nvSpPr>
        <p:spPr>
          <a:xfrm>
            <a:off x="3130050" y="1334575"/>
            <a:ext cx="1556400" cy="4635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Componentes PCA simuladas</a:t>
            </a:r>
          </a:p>
        </p:txBody>
      </p:sp>
      <p:cxnSp>
        <p:nvCxnSpPr>
          <p:cNvPr id="104" name="Shape 104"/>
          <p:cNvCxnSpPr/>
          <p:nvPr/>
        </p:nvCxnSpPr>
        <p:spPr>
          <a:xfrm>
            <a:off x="1725500" y="2326250"/>
            <a:ext cx="1458000" cy="0"/>
          </a:xfrm>
          <a:prstGeom prst="straightConnector1">
            <a:avLst/>
          </a:prstGeom>
          <a:noFill/>
          <a:ln cap="flat" cmpd="sng" w="19050">
            <a:solidFill>
              <a:srgbClr val="000000"/>
            </a:solidFill>
            <a:prstDash val="solid"/>
            <a:round/>
            <a:headEnd len="lg" w="lg" type="none"/>
            <a:tailEnd len="lg" w="lg" type="triangle"/>
          </a:ln>
        </p:spPr>
      </p:cxnSp>
      <p:sp>
        <p:nvSpPr>
          <p:cNvPr id="105" name="Shape 105"/>
          <p:cNvSpPr txBox="1"/>
          <p:nvPr/>
        </p:nvSpPr>
        <p:spPr>
          <a:xfrm>
            <a:off x="1923100" y="2304950"/>
            <a:ext cx="1089300" cy="8712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Simulación con distribución Gaussiana</a:t>
            </a:r>
          </a:p>
        </p:txBody>
      </p:sp>
      <p:graphicFrame>
        <p:nvGraphicFramePr>
          <p:cNvPr id="106" name="Shape 106"/>
          <p:cNvGraphicFramePr/>
          <p:nvPr/>
        </p:nvGraphicFramePr>
        <p:xfrm>
          <a:off x="3281250" y="1798075"/>
          <a:ext cx="3000000" cy="3000000"/>
        </p:xfrm>
        <a:graphic>
          <a:graphicData uri="http://schemas.openxmlformats.org/drawingml/2006/table">
            <a:tbl>
              <a:tblPr>
                <a:noFill/>
                <a:tableStyleId>{73438934-6371-4792-AA95-97E3D0A1B12C}</a:tableStyleId>
              </a:tblPr>
              <a:tblGrid>
                <a:gridCol w="250800"/>
                <a:gridCol w="250800"/>
                <a:gridCol w="250800"/>
                <a:gridCol w="250800"/>
                <a:gridCol w="250800"/>
              </a:tblGrid>
              <a:tr h="107425">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1</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2</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3</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4</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5</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07" name="Shape 107"/>
          <p:cNvSpPr txBox="1"/>
          <p:nvPr/>
        </p:nvSpPr>
        <p:spPr>
          <a:xfrm>
            <a:off x="5828775" y="1470175"/>
            <a:ext cx="3006600" cy="11628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Las componentes son variables independientes, se pueden simular nuevos valores de forma independiente para cada componente.</a:t>
            </a:r>
          </a:p>
        </p:txBody>
      </p:sp>
      <p:cxnSp>
        <p:nvCxnSpPr>
          <p:cNvPr id="108" name="Shape 108"/>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Primera simulación - reproyección al espacio original</a:t>
            </a:r>
          </a:p>
        </p:txBody>
      </p:sp>
      <p:sp>
        <p:nvSpPr>
          <p:cNvPr id="114" name="Shape 114"/>
          <p:cNvSpPr txBox="1"/>
          <p:nvPr/>
        </p:nvSpPr>
        <p:spPr>
          <a:xfrm>
            <a:off x="311700" y="956075"/>
            <a:ext cx="1584300" cy="4842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Componentes PCA simuladas</a:t>
            </a:r>
          </a:p>
        </p:txBody>
      </p:sp>
      <p:graphicFrame>
        <p:nvGraphicFramePr>
          <p:cNvPr id="115" name="Shape 115"/>
          <p:cNvGraphicFramePr/>
          <p:nvPr/>
        </p:nvGraphicFramePr>
        <p:xfrm>
          <a:off x="476850" y="1440275"/>
          <a:ext cx="3000000" cy="3000000"/>
        </p:xfrm>
        <a:graphic>
          <a:graphicData uri="http://schemas.openxmlformats.org/drawingml/2006/table">
            <a:tbl>
              <a:tblPr>
                <a:noFill/>
                <a:tableStyleId>{73438934-6371-4792-AA95-97E3D0A1B12C}</a:tableStyleId>
              </a:tblPr>
              <a:tblGrid>
                <a:gridCol w="250800"/>
                <a:gridCol w="250800"/>
                <a:gridCol w="250800"/>
                <a:gridCol w="250800"/>
                <a:gridCol w="250800"/>
              </a:tblGrid>
              <a:tr h="107425">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1</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2</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3</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4</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5</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116" name="Shape 116"/>
          <p:cNvGraphicFramePr/>
          <p:nvPr/>
        </p:nvGraphicFramePr>
        <p:xfrm>
          <a:off x="2823025" y="1440275"/>
          <a:ext cx="3000000" cy="3000000"/>
        </p:xfrm>
        <a:graphic>
          <a:graphicData uri="http://schemas.openxmlformats.org/drawingml/2006/table">
            <a:tbl>
              <a:tblPr>
                <a:noFill/>
                <a:tableStyleId>{73438934-6371-4792-AA95-97E3D0A1B12C}</a:tableStyleId>
              </a:tblPr>
              <a:tblGrid>
                <a:gridCol w="426900"/>
                <a:gridCol w="416475"/>
                <a:gridCol w="426900"/>
                <a:gridCol w="322750"/>
                <a:gridCol w="322750"/>
                <a:gridCol w="322750"/>
                <a:gridCol w="322750"/>
                <a:gridCol w="322750"/>
                <a:gridCol w="322750"/>
                <a:gridCol w="322750"/>
                <a:gridCol w="322750"/>
                <a:gridCol w="322750"/>
                <a:gridCol w="426900"/>
                <a:gridCol w="312350"/>
              </a:tblGrid>
              <a:tr h="221350">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APHu</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APVs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ACPv</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ZSx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ZUs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H7x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H1x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H2x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H6x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H3x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H4x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H5x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ACPx</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GB" sz="1000">
                          <a:highlight>
                            <a:srgbClr val="CCCCCC"/>
                          </a:highlight>
                          <a:latin typeface="Merriweather Light"/>
                          <a:ea typeface="Merriweather Light"/>
                          <a:cs typeface="Merriweather Light"/>
                          <a:sym typeface="Merriweather Light"/>
                        </a:rPr>
                        <a:t>Svo</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03200">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17" name="Shape 117"/>
          <p:cNvSpPr txBox="1"/>
          <p:nvPr/>
        </p:nvSpPr>
        <p:spPr>
          <a:xfrm>
            <a:off x="4219962" y="956075"/>
            <a:ext cx="2120400" cy="4842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Características originales simuladas</a:t>
            </a:r>
          </a:p>
        </p:txBody>
      </p:sp>
      <p:cxnSp>
        <p:nvCxnSpPr>
          <p:cNvPr id="118" name="Shape 118"/>
          <p:cNvCxnSpPr/>
          <p:nvPr/>
        </p:nvCxnSpPr>
        <p:spPr>
          <a:xfrm>
            <a:off x="1833537" y="2905250"/>
            <a:ext cx="878100" cy="0"/>
          </a:xfrm>
          <a:prstGeom prst="straightConnector1">
            <a:avLst/>
          </a:prstGeom>
          <a:noFill/>
          <a:ln cap="flat" cmpd="sng" w="19050">
            <a:solidFill>
              <a:srgbClr val="000000"/>
            </a:solidFill>
            <a:prstDash val="solid"/>
            <a:round/>
            <a:headEnd len="lg" w="lg" type="none"/>
            <a:tailEnd len="lg" w="lg" type="triangle"/>
          </a:ln>
        </p:spPr>
      </p:cxnSp>
      <p:sp>
        <p:nvSpPr>
          <p:cNvPr id="119" name="Shape 119"/>
          <p:cNvSpPr txBox="1"/>
          <p:nvPr/>
        </p:nvSpPr>
        <p:spPr>
          <a:xfrm>
            <a:off x="1699300" y="2225600"/>
            <a:ext cx="1203900" cy="6309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Reproyección al espacio original</a:t>
            </a:r>
          </a:p>
        </p:txBody>
      </p:sp>
      <p:sp>
        <p:nvSpPr>
          <p:cNvPr id="120" name="Shape 120"/>
          <p:cNvSpPr txBox="1"/>
          <p:nvPr/>
        </p:nvSpPr>
        <p:spPr>
          <a:xfrm>
            <a:off x="7737300" y="2445350"/>
            <a:ext cx="1203900" cy="4842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Test T2 de Hotelling</a:t>
            </a:r>
          </a:p>
          <a:p>
            <a:pPr lvl="0" rtl="0" algn="ctr">
              <a:spcBef>
                <a:spcPts val="0"/>
              </a:spcBef>
              <a:buNone/>
            </a:pPr>
            <a:r>
              <a:t/>
            </a:r>
            <a:endParaRPr sz="1200">
              <a:latin typeface="Merriweather Light"/>
              <a:ea typeface="Merriweather Light"/>
              <a:cs typeface="Merriweather Light"/>
              <a:sym typeface="Merriweather Light"/>
            </a:endParaRPr>
          </a:p>
        </p:txBody>
      </p:sp>
      <p:pic>
        <p:nvPicPr>
          <p:cNvPr descr="checkmark-24-512.png" id="121" name="Shape 121"/>
          <p:cNvPicPr preferRelativeResize="0"/>
          <p:nvPr/>
        </p:nvPicPr>
        <p:blipFill>
          <a:blip r:embed="rId3">
            <a:alphaModFix/>
          </a:blip>
          <a:stretch>
            <a:fillRect/>
          </a:stretch>
        </p:blipFill>
        <p:spPr>
          <a:xfrm>
            <a:off x="8052899" y="2929549"/>
            <a:ext cx="572700" cy="572700"/>
          </a:xfrm>
          <a:prstGeom prst="rect">
            <a:avLst/>
          </a:prstGeom>
          <a:noFill/>
          <a:ln>
            <a:noFill/>
          </a:ln>
        </p:spPr>
      </p:pic>
      <p:cxnSp>
        <p:nvCxnSpPr>
          <p:cNvPr id="122" name="Shape 122"/>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sp>
        <p:nvSpPr>
          <p:cNvPr id="123" name="Shape 123"/>
          <p:cNvSpPr txBox="1"/>
          <p:nvPr/>
        </p:nvSpPr>
        <p:spPr>
          <a:xfrm>
            <a:off x="6259125" y="4659300"/>
            <a:ext cx="2682000" cy="484200"/>
          </a:xfrm>
          <a:prstGeom prst="rect">
            <a:avLst/>
          </a:prstGeom>
          <a:noFill/>
          <a:ln>
            <a:noFill/>
          </a:ln>
        </p:spPr>
        <p:txBody>
          <a:bodyPr anchorCtr="0" anchor="t" bIns="91425" lIns="91425" rIns="91425" tIns="91425">
            <a:noAutofit/>
          </a:bodyPr>
          <a:lstStyle/>
          <a:p>
            <a:pPr indent="-304800" lvl="0" marL="457200" rtl="0">
              <a:spcBef>
                <a:spcPts val="0"/>
              </a:spcBef>
              <a:buSzPct val="100000"/>
              <a:buFont typeface="Merriweather Light"/>
              <a:buChar char="●"/>
            </a:pPr>
            <a:r>
              <a:rPr lang="en-GB" sz="1200">
                <a:latin typeface="Merriweather Light"/>
                <a:ea typeface="Merriweather Light"/>
                <a:cs typeface="Merriweather Light"/>
                <a:sym typeface="Merriweather Light"/>
              </a:rPr>
              <a:t>Librería para </a:t>
            </a:r>
            <a:r>
              <a:rPr lang="en-GB" sz="1200">
                <a:latin typeface="Merriweather Light"/>
                <a:ea typeface="Merriweather Light"/>
                <a:cs typeface="Merriweather Light"/>
                <a:sym typeface="Merriweather Light"/>
              </a:rPr>
              <a:t>Test T2 de Hotelling: </a:t>
            </a:r>
            <a:r>
              <a:rPr lang="en-GB" sz="1200">
                <a:latin typeface="Courier New"/>
                <a:ea typeface="Courier New"/>
                <a:cs typeface="Courier New"/>
                <a:sym typeface="Courier New"/>
              </a:rPr>
              <a:t>Hotelling</a:t>
            </a:r>
            <a:r>
              <a:rPr lang="en-GB" sz="1200">
                <a:latin typeface="Merriweather Light"/>
                <a:ea typeface="Merriweather Light"/>
                <a:cs typeface="Merriweather Light"/>
                <a:sym typeface="Merriweather Light"/>
              </a:rPr>
              <a:t> de R</a:t>
            </a:r>
          </a:p>
          <a:p>
            <a:pPr lvl="0" rtl="0" algn="ctr">
              <a:spcBef>
                <a:spcPts val="0"/>
              </a:spcBef>
              <a:buNone/>
            </a:pPr>
            <a:r>
              <a:t/>
            </a:r>
            <a:endParaRPr sz="1200">
              <a:latin typeface="Merriweather Light"/>
              <a:ea typeface="Merriweather Light"/>
              <a:cs typeface="Merriweather Light"/>
              <a:sym typeface="Merriweather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Series temporales - ARIMA</a:t>
            </a:r>
          </a:p>
        </p:txBody>
      </p:sp>
      <p:cxnSp>
        <p:nvCxnSpPr>
          <p:cNvPr id="129" name="Shape 129"/>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sp>
        <p:nvSpPr>
          <p:cNvPr id="130" name="Shape 130"/>
          <p:cNvSpPr/>
          <p:nvPr/>
        </p:nvSpPr>
        <p:spPr>
          <a:xfrm>
            <a:off x="2513950" y="12724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2513975" y="1439825"/>
            <a:ext cx="1267450" cy="317475"/>
          </a:xfrm>
          <a:custGeom>
            <a:pathLst>
              <a:path extrusionOk="0" h="12699" w="50698">
                <a:moveTo>
                  <a:pt x="0" y="8339"/>
                </a:moveTo>
                <a:cubicBezTo>
                  <a:pt x="3045" y="6963"/>
                  <a:pt x="11642" y="-601"/>
                  <a:pt x="18274" y="86"/>
                </a:cubicBezTo>
                <a:cubicBezTo>
                  <a:pt x="24906" y="773"/>
                  <a:pt x="34388" y="11139"/>
                  <a:pt x="39792" y="12466"/>
                </a:cubicBezTo>
                <a:cubicBezTo>
                  <a:pt x="45196" y="13792"/>
                  <a:pt x="48880" y="8781"/>
                  <a:pt x="50698" y="8044"/>
                </a:cubicBezTo>
              </a:path>
            </a:pathLst>
          </a:custGeom>
          <a:noFill/>
          <a:ln cap="flat" cmpd="sng" w="9525">
            <a:solidFill>
              <a:srgbClr val="0000FF"/>
            </a:solidFill>
            <a:prstDash val="solid"/>
            <a:round/>
            <a:headEnd len="lg" w="lg" type="none"/>
            <a:tailEnd len="lg" w="lg" type="none"/>
          </a:ln>
        </p:spPr>
      </p:sp>
      <p:sp>
        <p:nvSpPr>
          <p:cNvPr id="132" name="Shape 132"/>
          <p:cNvSpPr/>
          <p:nvPr/>
        </p:nvSpPr>
        <p:spPr>
          <a:xfrm>
            <a:off x="2513950" y="20344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2513950" y="27964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2513950" y="35584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2513950" y="43204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2521325" y="2184229"/>
            <a:ext cx="1252700" cy="415100"/>
          </a:xfrm>
          <a:custGeom>
            <a:pathLst>
              <a:path extrusionOk="0" h="16604" w="50108">
                <a:moveTo>
                  <a:pt x="0" y="12754"/>
                </a:moveTo>
                <a:cubicBezTo>
                  <a:pt x="835" y="10641"/>
                  <a:pt x="3241" y="-558"/>
                  <a:pt x="5010" y="80"/>
                </a:cubicBezTo>
                <a:cubicBezTo>
                  <a:pt x="6778" y="718"/>
                  <a:pt x="8596" y="16438"/>
                  <a:pt x="10611" y="16586"/>
                </a:cubicBezTo>
                <a:cubicBezTo>
                  <a:pt x="12625" y="16733"/>
                  <a:pt x="14933" y="1111"/>
                  <a:pt x="17095" y="964"/>
                </a:cubicBezTo>
                <a:cubicBezTo>
                  <a:pt x="19256" y="816"/>
                  <a:pt x="21467" y="15652"/>
                  <a:pt x="23580" y="15702"/>
                </a:cubicBezTo>
                <a:cubicBezTo>
                  <a:pt x="25692" y="15751"/>
                  <a:pt x="27805" y="1308"/>
                  <a:pt x="29770" y="1259"/>
                </a:cubicBezTo>
                <a:cubicBezTo>
                  <a:pt x="31735" y="1209"/>
                  <a:pt x="33405" y="15456"/>
                  <a:pt x="35370" y="15407"/>
                </a:cubicBezTo>
                <a:cubicBezTo>
                  <a:pt x="37335" y="15357"/>
                  <a:pt x="39594" y="914"/>
                  <a:pt x="41560" y="964"/>
                </a:cubicBezTo>
                <a:cubicBezTo>
                  <a:pt x="43525" y="1013"/>
                  <a:pt x="45736" y="14523"/>
                  <a:pt x="47161" y="15702"/>
                </a:cubicBezTo>
                <a:cubicBezTo>
                  <a:pt x="48585" y="16881"/>
                  <a:pt x="49616" y="9315"/>
                  <a:pt x="50108" y="8038"/>
                </a:cubicBezTo>
              </a:path>
            </a:pathLst>
          </a:custGeom>
          <a:noFill/>
          <a:ln cap="flat" cmpd="sng" w="9525">
            <a:solidFill>
              <a:srgbClr val="0000FF"/>
            </a:solidFill>
            <a:prstDash val="solid"/>
            <a:round/>
            <a:headEnd len="lg" w="lg" type="none"/>
            <a:tailEnd len="lg" w="lg" type="none"/>
          </a:ln>
        </p:spPr>
      </p:sp>
      <p:sp>
        <p:nvSpPr>
          <p:cNvPr id="137" name="Shape 137"/>
          <p:cNvSpPr/>
          <p:nvPr/>
        </p:nvSpPr>
        <p:spPr>
          <a:xfrm>
            <a:off x="2521325" y="3068965"/>
            <a:ext cx="1260075" cy="126775"/>
          </a:xfrm>
          <a:custGeom>
            <a:pathLst>
              <a:path extrusionOk="0" h="5071" w="50403">
                <a:moveTo>
                  <a:pt x="0" y="3598"/>
                </a:moveTo>
                <a:cubicBezTo>
                  <a:pt x="4126" y="3008"/>
                  <a:pt x="16358" y="-184"/>
                  <a:pt x="24759" y="61"/>
                </a:cubicBezTo>
                <a:cubicBezTo>
                  <a:pt x="33159" y="306"/>
                  <a:pt x="46129" y="4236"/>
                  <a:pt x="50403" y="5071"/>
                </a:cubicBezTo>
              </a:path>
            </a:pathLst>
          </a:custGeom>
          <a:noFill/>
          <a:ln cap="flat" cmpd="sng" w="9525">
            <a:solidFill>
              <a:srgbClr val="0000FF"/>
            </a:solidFill>
            <a:prstDash val="solid"/>
            <a:round/>
            <a:headEnd len="lg" w="lg" type="none"/>
            <a:tailEnd len="lg" w="lg" type="none"/>
          </a:ln>
        </p:spPr>
      </p:sp>
      <p:sp>
        <p:nvSpPr>
          <p:cNvPr id="138" name="Shape 138"/>
          <p:cNvSpPr/>
          <p:nvPr/>
        </p:nvSpPr>
        <p:spPr>
          <a:xfrm>
            <a:off x="2521325" y="3718650"/>
            <a:ext cx="1252690" cy="413425"/>
          </a:xfrm>
          <a:custGeom>
            <a:pathLst>
              <a:path extrusionOk="0" h="16537" w="48634">
                <a:moveTo>
                  <a:pt x="0" y="896"/>
                </a:moveTo>
                <a:cubicBezTo>
                  <a:pt x="1965" y="3499"/>
                  <a:pt x="7417" y="16665"/>
                  <a:pt x="11790" y="16518"/>
                </a:cubicBezTo>
                <a:cubicBezTo>
                  <a:pt x="16162" y="16370"/>
                  <a:pt x="21811" y="110"/>
                  <a:pt x="26233" y="12"/>
                </a:cubicBezTo>
                <a:cubicBezTo>
                  <a:pt x="30654" y="-86"/>
                  <a:pt x="34584" y="15830"/>
                  <a:pt x="38318" y="15929"/>
                </a:cubicBezTo>
                <a:cubicBezTo>
                  <a:pt x="42051" y="16027"/>
                  <a:pt x="46914" y="3156"/>
                  <a:pt x="48634" y="602"/>
                </a:cubicBezTo>
              </a:path>
            </a:pathLst>
          </a:custGeom>
          <a:noFill/>
          <a:ln cap="flat" cmpd="sng" w="9525">
            <a:solidFill>
              <a:srgbClr val="0000FF"/>
            </a:solidFill>
            <a:prstDash val="solid"/>
            <a:round/>
            <a:headEnd len="lg" w="lg" type="none"/>
            <a:tailEnd len="lg" w="lg" type="none"/>
          </a:ln>
        </p:spPr>
      </p:sp>
      <p:sp>
        <p:nvSpPr>
          <p:cNvPr id="139" name="Shape 139"/>
          <p:cNvSpPr/>
          <p:nvPr/>
        </p:nvSpPr>
        <p:spPr>
          <a:xfrm>
            <a:off x="2521325" y="4432496"/>
            <a:ext cx="1252700" cy="481450"/>
          </a:xfrm>
          <a:custGeom>
            <a:pathLst>
              <a:path extrusionOk="0" h="19258" w="50108">
                <a:moveTo>
                  <a:pt x="0" y="639"/>
                </a:moveTo>
                <a:cubicBezTo>
                  <a:pt x="442" y="3635"/>
                  <a:pt x="2013" y="18717"/>
                  <a:pt x="2652" y="18619"/>
                </a:cubicBezTo>
                <a:cubicBezTo>
                  <a:pt x="3290" y="18520"/>
                  <a:pt x="3241" y="98"/>
                  <a:pt x="3831" y="49"/>
                </a:cubicBezTo>
                <a:cubicBezTo>
                  <a:pt x="4420" y="0"/>
                  <a:pt x="5501" y="18176"/>
                  <a:pt x="6189" y="18324"/>
                </a:cubicBezTo>
                <a:cubicBezTo>
                  <a:pt x="6876" y="18471"/>
                  <a:pt x="7221" y="934"/>
                  <a:pt x="7958" y="934"/>
                </a:cubicBezTo>
                <a:cubicBezTo>
                  <a:pt x="8695" y="934"/>
                  <a:pt x="9874" y="18471"/>
                  <a:pt x="10611" y="18324"/>
                </a:cubicBezTo>
                <a:cubicBezTo>
                  <a:pt x="11347" y="18176"/>
                  <a:pt x="11593" y="-98"/>
                  <a:pt x="12379" y="49"/>
                </a:cubicBezTo>
                <a:cubicBezTo>
                  <a:pt x="13165" y="196"/>
                  <a:pt x="14491" y="19012"/>
                  <a:pt x="15327" y="19209"/>
                </a:cubicBezTo>
                <a:cubicBezTo>
                  <a:pt x="16162" y="19405"/>
                  <a:pt x="16554" y="1278"/>
                  <a:pt x="17390" y="1229"/>
                </a:cubicBezTo>
                <a:cubicBezTo>
                  <a:pt x="18225" y="1179"/>
                  <a:pt x="19109" y="19110"/>
                  <a:pt x="20338" y="18914"/>
                </a:cubicBezTo>
                <a:cubicBezTo>
                  <a:pt x="21566" y="18717"/>
                  <a:pt x="23825" y="245"/>
                  <a:pt x="24759" y="49"/>
                </a:cubicBezTo>
                <a:cubicBezTo>
                  <a:pt x="25692" y="-147"/>
                  <a:pt x="25102" y="17538"/>
                  <a:pt x="25938" y="17735"/>
                </a:cubicBezTo>
                <a:cubicBezTo>
                  <a:pt x="26773" y="17931"/>
                  <a:pt x="28591" y="983"/>
                  <a:pt x="29770" y="1229"/>
                </a:cubicBezTo>
                <a:cubicBezTo>
                  <a:pt x="30949" y="1474"/>
                  <a:pt x="32078" y="19160"/>
                  <a:pt x="33012" y="19209"/>
                </a:cubicBezTo>
                <a:cubicBezTo>
                  <a:pt x="33945" y="19258"/>
                  <a:pt x="34436" y="1719"/>
                  <a:pt x="35370" y="1523"/>
                </a:cubicBezTo>
                <a:cubicBezTo>
                  <a:pt x="36303" y="1326"/>
                  <a:pt x="37679" y="18079"/>
                  <a:pt x="38613" y="18030"/>
                </a:cubicBezTo>
                <a:cubicBezTo>
                  <a:pt x="39546" y="17981"/>
                  <a:pt x="39890" y="1081"/>
                  <a:pt x="40971" y="1229"/>
                </a:cubicBezTo>
                <a:cubicBezTo>
                  <a:pt x="42051" y="1376"/>
                  <a:pt x="44065" y="18815"/>
                  <a:pt x="45097" y="18914"/>
                </a:cubicBezTo>
                <a:cubicBezTo>
                  <a:pt x="46128" y="19012"/>
                  <a:pt x="46325" y="1965"/>
                  <a:pt x="47161" y="1818"/>
                </a:cubicBezTo>
                <a:cubicBezTo>
                  <a:pt x="47996" y="1670"/>
                  <a:pt x="49616" y="15328"/>
                  <a:pt x="50108" y="18030"/>
                </a:cubicBezTo>
              </a:path>
            </a:pathLst>
          </a:custGeom>
          <a:noFill/>
          <a:ln cap="flat" cmpd="sng" w="9525">
            <a:solidFill>
              <a:srgbClr val="0000FF"/>
            </a:solidFill>
            <a:prstDash val="solid"/>
            <a:round/>
            <a:headEnd len="lg" w="lg" type="none"/>
            <a:tailEnd len="lg" w="lg" type="none"/>
          </a:ln>
        </p:spPr>
      </p:sp>
      <p:sp>
        <p:nvSpPr>
          <p:cNvPr id="140" name="Shape 140"/>
          <p:cNvSpPr/>
          <p:nvPr/>
        </p:nvSpPr>
        <p:spPr>
          <a:xfrm>
            <a:off x="3818250" y="1438956"/>
            <a:ext cx="1142175" cy="306650"/>
          </a:xfrm>
          <a:custGeom>
            <a:pathLst>
              <a:path extrusionOk="0" h="12266" w="45687">
                <a:moveTo>
                  <a:pt x="0" y="6605"/>
                </a:moveTo>
                <a:cubicBezTo>
                  <a:pt x="1915" y="5524"/>
                  <a:pt x="6582" y="-813"/>
                  <a:pt x="11495" y="120"/>
                </a:cubicBezTo>
                <a:cubicBezTo>
                  <a:pt x="16407" y="1053"/>
                  <a:pt x="23776" y="11713"/>
                  <a:pt x="29475" y="12205"/>
                </a:cubicBezTo>
                <a:cubicBezTo>
                  <a:pt x="35173" y="12696"/>
                  <a:pt x="42985" y="4590"/>
                  <a:pt x="45687" y="3068"/>
                </a:cubicBezTo>
              </a:path>
            </a:pathLst>
          </a:custGeom>
          <a:noFill/>
          <a:ln cap="flat" cmpd="sng" w="9525">
            <a:solidFill>
              <a:srgbClr val="38761D"/>
            </a:solidFill>
            <a:prstDash val="solid"/>
            <a:round/>
            <a:headEnd len="lg" w="lg" type="none"/>
            <a:tailEnd len="lg" w="lg" type="none"/>
          </a:ln>
        </p:spPr>
      </p:sp>
      <p:sp>
        <p:nvSpPr>
          <p:cNvPr id="141" name="Shape 141"/>
          <p:cNvSpPr/>
          <p:nvPr/>
        </p:nvSpPr>
        <p:spPr>
          <a:xfrm>
            <a:off x="3810875" y="2163818"/>
            <a:ext cx="1179025" cy="443050"/>
          </a:xfrm>
          <a:custGeom>
            <a:pathLst>
              <a:path extrusionOk="0" h="17722" w="47161">
                <a:moveTo>
                  <a:pt x="0" y="6496"/>
                </a:moveTo>
                <a:cubicBezTo>
                  <a:pt x="491" y="5464"/>
                  <a:pt x="1522" y="-1462"/>
                  <a:pt x="2947" y="306"/>
                </a:cubicBezTo>
                <a:cubicBezTo>
                  <a:pt x="4371" y="2074"/>
                  <a:pt x="6582" y="17107"/>
                  <a:pt x="8548" y="17107"/>
                </a:cubicBezTo>
                <a:cubicBezTo>
                  <a:pt x="10513" y="17107"/>
                  <a:pt x="12576" y="207"/>
                  <a:pt x="14738" y="306"/>
                </a:cubicBezTo>
                <a:cubicBezTo>
                  <a:pt x="16899" y="404"/>
                  <a:pt x="19355" y="17500"/>
                  <a:pt x="21517" y="17697"/>
                </a:cubicBezTo>
                <a:cubicBezTo>
                  <a:pt x="23678" y="17893"/>
                  <a:pt x="25742" y="1485"/>
                  <a:pt x="27707" y="1485"/>
                </a:cubicBezTo>
                <a:cubicBezTo>
                  <a:pt x="29672" y="1485"/>
                  <a:pt x="31489" y="17697"/>
                  <a:pt x="33307" y="17697"/>
                </a:cubicBezTo>
                <a:cubicBezTo>
                  <a:pt x="35124" y="17697"/>
                  <a:pt x="36893" y="1583"/>
                  <a:pt x="38613" y="1485"/>
                </a:cubicBezTo>
                <a:cubicBezTo>
                  <a:pt x="40332" y="1386"/>
                  <a:pt x="42199" y="16026"/>
                  <a:pt x="43624" y="17107"/>
                </a:cubicBezTo>
                <a:cubicBezTo>
                  <a:pt x="45048" y="18187"/>
                  <a:pt x="46571" y="9492"/>
                  <a:pt x="47161" y="7970"/>
                </a:cubicBezTo>
              </a:path>
            </a:pathLst>
          </a:custGeom>
          <a:noFill/>
          <a:ln cap="flat" cmpd="sng" w="9525">
            <a:solidFill>
              <a:srgbClr val="38761D"/>
            </a:solidFill>
            <a:prstDash val="solid"/>
            <a:round/>
            <a:headEnd len="lg" w="lg" type="none"/>
            <a:tailEnd len="lg" w="lg" type="none"/>
          </a:ln>
        </p:spPr>
      </p:sp>
      <p:sp>
        <p:nvSpPr>
          <p:cNvPr id="142" name="Shape 142"/>
          <p:cNvSpPr/>
          <p:nvPr/>
        </p:nvSpPr>
        <p:spPr>
          <a:xfrm>
            <a:off x="3825600" y="3210500"/>
            <a:ext cx="1201150" cy="133875"/>
          </a:xfrm>
          <a:custGeom>
            <a:pathLst>
              <a:path extrusionOk="0" h="5355" w="48046">
                <a:moveTo>
                  <a:pt x="0" y="0"/>
                </a:moveTo>
                <a:cubicBezTo>
                  <a:pt x="4225" y="884"/>
                  <a:pt x="17342" y="5109"/>
                  <a:pt x="25350" y="5306"/>
                </a:cubicBezTo>
                <a:cubicBezTo>
                  <a:pt x="33357" y="5502"/>
                  <a:pt x="44263" y="1866"/>
                  <a:pt x="48046" y="1179"/>
                </a:cubicBezTo>
              </a:path>
            </a:pathLst>
          </a:custGeom>
          <a:noFill/>
          <a:ln cap="flat" cmpd="sng" w="9525">
            <a:solidFill>
              <a:srgbClr val="38761D"/>
            </a:solidFill>
            <a:prstDash val="solid"/>
            <a:round/>
            <a:headEnd len="lg" w="lg" type="none"/>
            <a:tailEnd len="lg" w="lg" type="none"/>
          </a:ln>
        </p:spPr>
      </p:sp>
      <p:sp>
        <p:nvSpPr>
          <p:cNvPr id="143" name="Shape 143"/>
          <p:cNvSpPr/>
          <p:nvPr/>
        </p:nvSpPr>
        <p:spPr>
          <a:xfrm>
            <a:off x="3825600" y="3711575"/>
            <a:ext cx="1179025" cy="457500"/>
          </a:xfrm>
          <a:custGeom>
            <a:pathLst>
              <a:path extrusionOk="0" h="18300" w="47161">
                <a:moveTo>
                  <a:pt x="0" y="0"/>
                </a:moveTo>
                <a:cubicBezTo>
                  <a:pt x="1866" y="2947"/>
                  <a:pt x="7418" y="17587"/>
                  <a:pt x="11201" y="17686"/>
                </a:cubicBezTo>
                <a:cubicBezTo>
                  <a:pt x="14983" y="17784"/>
                  <a:pt x="18521" y="491"/>
                  <a:pt x="22697" y="590"/>
                </a:cubicBezTo>
                <a:cubicBezTo>
                  <a:pt x="26872" y="688"/>
                  <a:pt x="32177" y="18078"/>
                  <a:pt x="36255" y="18275"/>
                </a:cubicBezTo>
                <a:cubicBezTo>
                  <a:pt x="40332" y="18471"/>
                  <a:pt x="45343" y="4520"/>
                  <a:pt x="47161" y="1769"/>
                </a:cubicBezTo>
              </a:path>
            </a:pathLst>
          </a:custGeom>
          <a:noFill/>
          <a:ln cap="flat" cmpd="sng" w="9525">
            <a:solidFill>
              <a:srgbClr val="38761D"/>
            </a:solidFill>
            <a:prstDash val="solid"/>
            <a:round/>
            <a:headEnd len="lg" w="lg" type="none"/>
            <a:tailEnd len="lg" w="lg" type="none"/>
          </a:ln>
        </p:spPr>
      </p:sp>
      <p:sp>
        <p:nvSpPr>
          <p:cNvPr id="144" name="Shape 144"/>
          <p:cNvSpPr/>
          <p:nvPr/>
        </p:nvSpPr>
        <p:spPr>
          <a:xfrm>
            <a:off x="3818250" y="4499128"/>
            <a:ext cx="1230600" cy="465775"/>
          </a:xfrm>
          <a:custGeom>
            <a:pathLst>
              <a:path extrusionOk="0" h="18631" w="49224">
                <a:moveTo>
                  <a:pt x="0" y="15070"/>
                </a:moveTo>
                <a:cubicBezTo>
                  <a:pt x="491" y="12613"/>
                  <a:pt x="2013" y="233"/>
                  <a:pt x="2947" y="332"/>
                </a:cubicBezTo>
                <a:cubicBezTo>
                  <a:pt x="3880" y="430"/>
                  <a:pt x="4715" y="15708"/>
                  <a:pt x="5600" y="15659"/>
                </a:cubicBezTo>
                <a:cubicBezTo>
                  <a:pt x="6484" y="15609"/>
                  <a:pt x="7221" y="-110"/>
                  <a:pt x="8253" y="37"/>
                </a:cubicBezTo>
                <a:cubicBezTo>
                  <a:pt x="9284" y="184"/>
                  <a:pt x="10758" y="16347"/>
                  <a:pt x="11790" y="16544"/>
                </a:cubicBezTo>
                <a:cubicBezTo>
                  <a:pt x="12821" y="16740"/>
                  <a:pt x="13558" y="1265"/>
                  <a:pt x="14443" y="1216"/>
                </a:cubicBezTo>
                <a:cubicBezTo>
                  <a:pt x="15327" y="1166"/>
                  <a:pt x="15966" y="16445"/>
                  <a:pt x="17096" y="16249"/>
                </a:cubicBezTo>
                <a:cubicBezTo>
                  <a:pt x="18225" y="16052"/>
                  <a:pt x="20141" y="135"/>
                  <a:pt x="21222" y="37"/>
                </a:cubicBezTo>
                <a:cubicBezTo>
                  <a:pt x="22302" y="-61"/>
                  <a:pt x="22597" y="15511"/>
                  <a:pt x="23580" y="15659"/>
                </a:cubicBezTo>
                <a:cubicBezTo>
                  <a:pt x="24562" y="15806"/>
                  <a:pt x="25888" y="725"/>
                  <a:pt x="27117" y="922"/>
                </a:cubicBezTo>
                <a:cubicBezTo>
                  <a:pt x="28345" y="1118"/>
                  <a:pt x="29671" y="16739"/>
                  <a:pt x="30949" y="16838"/>
                </a:cubicBezTo>
                <a:cubicBezTo>
                  <a:pt x="32226" y="16936"/>
                  <a:pt x="33651" y="1461"/>
                  <a:pt x="34781" y="1511"/>
                </a:cubicBezTo>
                <a:cubicBezTo>
                  <a:pt x="35911" y="1560"/>
                  <a:pt x="36550" y="17083"/>
                  <a:pt x="37729" y="17133"/>
                </a:cubicBezTo>
                <a:cubicBezTo>
                  <a:pt x="38908" y="17182"/>
                  <a:pt x="40430" y="1560"/>
                  <a:pt x="41855" y="1806"/>
                </a:cubicBezTo>
                <a:cubicBezTo>
                  <a:pt x="43279" y="2051"/>
                  <a:pt x="45047" y="18705"/>
                  <a:pt x="46276" y="18607"/>
                </a:cubicBezTo>
                <a:cubicBezTo>
                  <a:pt x="47504" y="18508"/>
                  <a:pt x="48732" y="4114"/>
                  <a:pt x="49224" y="1216"/>
                </a:cubicBezTo>
              </a:path>
            </a:pathLst>
          </a:custGeom>
          <a:noFill/>
          <a:ln cap="flat" cmpd="sng" w="9525">
            <a:solidFill>
              <a:srgbClr val="38761D"/>
            </a:solidFill>
            <a:prstDash val="solid"/>
            <a:round/>
            <a:headEnd len="lg" w="lg" type="none"/>
            <a:tailEnd len="lg" w="lg" type="none"/>
          </a:ln>
        </p:spPr>
      </p:sp>
      <p:sp>
        <p:nvSpPr>
          <p:cNvPr id="145" name="Shape 145"/>
          <p:cNvSpPr txBox="1"/>
          <p:nvPr/>
        </p:nvSpPr>
        <p:spPr>
          <a:xfrm>
            <a:off x="2243525" y="1420412"/>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1</a:t>
            </a:r>
          </a:p>
        </p:txBody>
      </p:sp>
      <p:sp>
        <p:nvSpPr>
          <p:cNvPr id="146" name="Shape 146"/>
          <p:cNvSpPr txBox="1"/>
          <p:nvPr/>
        </p:nvSpPr>
        <p:spPr>
          <a:xfrm>
            <a:off x="2243525" y="2197712"/>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2</a:t>
            </a:r>
          </a:p>
        </p:txBody>
      </p:sp>
      <p:sp>
        <p:nvSpPr>
          <p:cNvPr id="147" name="Shape 147"/>
          <p:cNvSpPr txBox="1"/>
          <p:nvPr/>
        </p:nvSpPr>
        <p:spPr>
          <a:xfrm>
            <a:off x="2243525" y="2975012"/>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3</a:t>
            </a:r>
          </a:p>
        </p:txBody>
      </p:sp>
      <p:sp>
        <p:nvSpPr>
          <p:cNvPr id="148" name="Shape 148"/>
          <p:cNvSpPr txBox="1"/>
          <p:nvPr/>
        </p:nvSpPr>
        <p:spPr>
          <a:xfrm>
            <a:off x="2243525" y="3762225"/>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4</a:t>
            </a:r>
          </a:p>
        </p:txBody>
      </p:sp>
      <p:sp>
        <p:nvSpPr>
          <p:cNvPr id="149" name="Shape 149"/>
          <p:cNvSpPr txBox="1"/>
          <p:nvPr/>
        </p:nvSpPr>
        <p:spPr>
          <a:xfrm>
            <a:off x="2243525" y="4500687"/>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5</a:t>
            </a:r>
          </a:p>
        </p:txBody>
      </p:sp>
      <p:sp>
        <p:nvSpPr>
          <p:cNvPr id="150" name="Shape 150"/>
          <p:cNvSpPr txBox="1"/>
          <p:nvPr/>
        </p:nvSpPr>
        <p:spPr>
          <a:xfrm>
            <a:off x="5541375" y="1120075"/>
            <a:ext cx="3294000" cy="8913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lang="en-GB" sz="1200">
                <a:solidFill>
                  <a:schemeClr val="dk1"/>
                </a:solidFill>
                <a:latin typeface="Merriweather Light"/>
                <a:ea typeface="Merriweather Light"/>
                <a:cs typeface="Merriweather Light"/>
                <a:sym typeface="Merriweather Light"/>
              </a:rPr>
              <a:t>Aportación de ARIMA en este estudio:</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Dotar la simulación de un patrón temporal aprendido previamente</a:t>
            </a:r>
            <a:r>
              <a:rPr lang="en-GB" sz="1100">
                <a:solidFill>
                  <a:schemeClr val="dk1"/>
                </a:solidFill>
                <a:latin typeface="Merriweather Light"/>
                <a:ea typeface="Merriweather Light"/>
                <a:cs typeface="Merriweather Light"/>
                <a:sym typeface="Merriweather Light"/>
              </a:rPr>
              <a:t>.</a:t>
            </a:r>
          </a:p>
        </p:txBody>
      </p:sp>
      <p:graphicFrame>
        <p:nvGraphicFramePr>
          <p:cNvPr id="151" name="Shape 151"/>
          <p:cNvGraphicFramePr/>
          <p:nvPr/>
        </p:nvGraphicFramePr>
        <p:xfrm>
          <a:off x="468075" y="1600375"/>
          <a:ext cx="3000000" cy="3000000"/>
        </p:xfrm>
        <a:graphic>
          <a:graphicData uri="http://schemas.openxmlformats.org/drawingml/2006/table">
            <a:tbl>
              <a:tblPr>
                <a:noFill/>
                <a:tableStyleId>{73438934-6371-4792-AA95-97E3D0A1B12C}</a:tableStyleId>
              </a:tblPr>
              <a:tblGrid>
                <a:gridCol w="250800"/>
                <a:gridCol w="250800"/>
                <a:gridCol w="250800"/>
                <a:gridCol w="250800"/>
                <a:gridCol w="250800"/>
              </a:tblGrid>
              <a:tr h="107425">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1</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2</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3</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4</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gn="r">
                        <a:lnSpc>
                          <a:spcPct val="115000"/>
                        </a:lnSpc>
                        <a:spcBef>
                          <a:spcPts val="0"/>
                        </a:spcBef>
                        <a:buNone/>
                      </a:pPr>
                      <a:r>
                        <a:rPr lang="en-GB" sz="1000">
                          <a:highlight>
                            <a:srgbClr val="CCCCCC"/>
                          </a:highlight>
                          <a:latin typeface="Merriweather Light"/>
                          <a:ea typeface="Merriweather Light"/>
                          <a:cs typeface="Merriweather Light"/>
                          <a:sym typeface="Merriweather Light"/>
                        </a:rPr>
                        <a:t>5</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8225">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52" name="Shape 152"/>
          <p:cNvSpPr txBox="1"/>
          <p:nvPr/>
        </p:nvSpPr>
        <p:spPr>
          <a:xfrm>
            <a:off x="316875" y="1272475"/>
            <a:ext cx="1556400" cy="3279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Componentes PCA</a:t>
            </a:r>
          </a:p>
        </p:txBody>
      </p:sp>
      <p:sp>
        <p:nvSpPr>
          <p:cNvPr id="153" name="Shape 153"/>
          <p:cNvSpPr/>
          <p:nvPr/>
        </p:nvSpPr>
        <p:spPr>
          <a:xfrm>
            <a:off x="611625" y="1736725"/>
            <a:ext cx="1687475" cy="1381650"/>
          </a:xfrm>
          <a:custGeom>
            <a:pathLst>
              <a:path extrusionOk="0" h="55266" w="67499">
                <a:moveTo>
                  <a:pt x="0" y="38613"/>
                </a:moveTo>
                <a:cubicBezTo>
                  <a:pt x="3094" y="41364"/>
                  <a:pt x="10414" y="54529"/>
                  <a:pt x="18569" y="55119"/>
                </a:cubicBezTo>
                <a:cubicBezTo>
                  <a:pt x="26723" y="55708"/>
                  <a:pt x="40774" y="51336"/>
                  <a:pt x="48929" y="42150"/>
                </a:cubicBezTo>
                <a:cubicBezTo>
                  <a:pt x="57084" y="32963"/>
                  <a:pt x="64404" y="7025"/>
                  <a:pt x="67499" y="0"/>
                </a:cubicBezTo>
              </a:path>
            </a:pathLst>
          </a:custGeom>
          <a:noFill/>
          <a:ln cap="flat" cmpd="sng" w="9525">
            <a:solidFill>
              <a:srgbClr val="000000"/>
            </a:solidFill>
            <a:prstDash val="solid"/>
            <a:round/>
            <a:headEnd len="lg" w="lg" type="none"/>
            <a:tailEnd len="lg" w="lg" type="triangle"/>
          </a:ln>
        </p:spPr>
      </p:sp>
      <p:sp>
        <p:nvSpPr>
          <p:cNvPr id="154" name="Shape 154"/>
          <p:cNvSpPr/>
          <p:nvPr/>
        </p:nvSpPr>
        <p:spPr>
          <a:xfrm>
            <a:off x="884275" y="2525200"/>
            <a:ext cx="1363250" cy="726000"/>
          </a:xfrm>
          <a:custGeom>
            <a:pathLst>
              <a:path extrusionOk="0" h="29040" w="54530">
                <a:moveTo>
                  <a:pt x="0" y="7368"/>
                </a:moveTo>
                <a:cubicBezTo>
                  <a:pt x="3487" y="10954"/>
                  <a:pt x="11838" y="30114"/>
                  <a:pt x="20927" y="28886"/>
                </a:cubicBezTo>
                <a:cubicBezTo>
                  <a:pt x="30015" y="27658"/>
                  <a:pt x="48929" y="4814"/>
                  <a:pt x="54530" y="0"/>
                </a:cubicBezTo>
              </a:path>
            </a:pathLst>
          </a:custGeom>
          <a:noFill/>
          <a:ln cap="flat" cmpd="sng" w="9525">
            <a:solidFill>
              <a:srgbClr val="000000"/>
            </a:solidFill>
            <a:prstDash val="solid"/>
            <a:round/>
            <a:headEnd len="lg" w="lg" type="none"/>
            <a:tailEnd len="lg" w="lg" type="triangle"/>
          </a:ln>
        </p:spPr>
      </p:sp>
      <p:sp>
        <p:nvSpPr>
          <p:cNvPr id="155" name="Shape 155"/>
          <p:cNvSpPr/>
          <p:nvPr/>
        </p:nvSpPr>
        <p:spPr>
          <a:xfrm>
            <a:off x="1127450" y="2731525"/>
            <a:ext cx="1097950" cy="895675"/>
          </a:xfrm>
          <a:custGeom>
            <a:pathLst>
              <a:path extrusionOk="0" h="35827" w="43918">
                <a:moveTo>
                  <a:pt x="0" y="0"/>
                </a:moveTo>
                <a:cubicBezTo>
                  <a:pt x="2652" y="5895"/>
                  <a:pt x="8597" y="32079"/>
                  <a:pt x="15917" y="35371"/>
                </a:cubicBezTo>
                <a:cubicBezTo>
                  <a:pt x="23236" y="38662"/>
                  <a:pt x="39251" y="22351"/>
                  <a:pt x="43918" y="19748"/>
                </a:cubicBezTo>
              </a:path>
            </a:pathLst>
          </a:custGeom>
          <a:noFill/>
          <a:ln cap="flat" cmpd="sng" w="9525">
            <a:solidFill>
              <a:srgbClr val="000000"/>
            </a:solidFill>
            <a:prstDash val="solid"/>
            <a:round/>
            <a:headEnd len="lg" w="lg" type="none"/>
            <a:tailEnd len="lg" w="lg" type="triangle"/>
          </a:ln>
        </p:spPr>
      </p:sp>
      <p:sp>
        <p:nvSpPr>
          <p:cNvPr id="156" name="Shape 156"/>
          <p:cNvSpPr/>
          <p:nvPr/>
        </p:nvSpPr>
        <p:spPr>
          <a:xfrm>
            <a:off x="1348500" y="2738900"/>
            <a:ext cx="891650" cy="1414500"/>
          </a:xfrm>
          <a:custGeom>
            <a:pathLst>
              <a:path extrusionOk="0" h="56580" w="35666">
                <a:moveTo>
                  <a:pt x="0" y="0"/>
                </a:moveTo>
                <a:cubicBezTo>
                  <a:pt x="2259" y="8891"/>
                  <a:pt x="7614" y="44949"/>
                  <a:pt x="13559" y="53350"/>
                </a:cubicBezTo>
                <a:cubicBezTo>
                  <a:pt x="19503" y="61750"/>
                  <a:pt x="31981" y="50894"/>
                  <a:pt x="35666" y="50403"/>
                </a:cubicBezTo>
              </a:path>
            </a:pathLst>
          </a:custGeom>
          <a:noFill/>
          <a:ln cap="flat" cmpd="sng" w="9525">
            <a:solidFill>
              <a:srgbClr val="000000"/>
            </a:solidFill>
            <a:prstDash val="solid"/>
            <a:round/>
            <a:headEnd len="lg" w="lg" type="none"/>
            <a:tailEnd len="lg" w="lg" type="triangle"/>
          </a:ln>
        </p:spPr>
      </p:sp>
      <p:sp>
        <p:nvSpPr>
          <p:cNvPr id="157" name="Shape 157"/>
          <p:cNvSpPr/>
          <p:nvPr/>
        </p:nvSpPr>
        <p:spPr>
          <a:xfrm>
            <a:off x="1613800" y="2746250"/>
            <a:ext cx="655825" cy="2152225"/>
          </a:xfrm>
          <a:custGeom>
            <a:pathLst>
              <a:path extrusionOk="0" h="86089" w="26233">
                <a:moveTo>
                  <a:pt x="0" y="0"/>
                </a:moveTo>
                <a:cubicBezTo>
                  <a:pt x="1375" y="13362"/>
                  <a:pt x="3880" y="66860"/>
                  <a:pt x="8253" y="80174"/>
                </a:cubicBezTo>
                <a:cubicBezTo>
                  <a:pt x="12625" y="93487"/>
                  <a:pt x="23236" y="79928"/>
                  <a:pt x="26233" y="79879"/>
                </a:cubicBezTo>
              </a:path>
            </a:pathLst>
          </a:custGeom>
          <a:noFill/>
          <a:ln cap="flat" cmpd="sng" w="9525">
            <a:solidFill>
              <a:srgbClr val="000000"/>
            </a:solidFill>
            <a:prstDash val="solid"/>
            <a:round/>
            <a:headEnd len="lg" w="lg" type="none"/>
            <a:tailEnd len="lg" w="lg" type="triangle"/>
          </a:ln>
        </p:spPr>
      </p:sp>
      <p:sp>
        <p:nvSpPr>
          <p:cNvPr id="158" name="Shape 158"/>
          <p:cNvSpPr txBox="1"/>
          <p:nvPr/>
        </p:nvSpPr>
        <p:spPr>
          <a:xfrm>
            <a:off x="2169250" y="910200"/>
            <a:ext cx="1949400" cy="3174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Simulación ARIMA</a:t>
            </a:r>
          </a:p>
        </p:txBody>
      </p:sp>
      <p:sp>
        <p:nvSpPr>
          <p:cNvPr id="159" name="Shape 159"/>
          <p:cNvSpPr txBox="1"/>
          <p:nvPr/>
        </p:nvSpPr>
        <p:spPr>
          <a:xfrm>
            <a:off x="5541425" y="3558475"/>
            <a:ext cx="3294000" cy="15738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Interpolación y </a:t>
            </a:r>
            <a:r>
              <a:rPr i="1" lang="en-GB" sz="1200">
                <a:solidFill>
                  <a:schemeClr val="dk1"/>
                </a:solidFill>
                <a:latin typeface="Merriweather Light"/>
                <a:ea typeface="Merriweather Light"/>
                <a:cs typeface="Merriweather Light"/>
                <a:sym typeface="Merriweather Light"/>
              </a:rPr>
              <a:t>resampling</a:t>
            </a:r>
            <a:r>
              <a:rPr lang="en-GB" sz="1200">
                <a:solidFill>
                  <a:schemeClr val="dk1"/>
                </a:solidFill>
                <a:latin typeface="Merriweather Light"/>
                <a:ea typeface="Merriweather Light"/>
                <a:cs typeface="Merriweather Light"/>
                <a:sym typeface="Merriweather Light"/>
              </a:rPr>
              <a:t> de la serie</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Librería genérica para series temporales: </a:t>
            </a:r>
            <a:r>
              <a:rPr lang="en-GB" sz="1200">
                <a:solidFill>
                  <a:schemeClr val="dk1"/>
                </a:solidFill>
                <a:latin typeface="Courier New"/>
                <a:ea typeface="Courier New"/>
                <a:cs typeface="Courier New"/>
                <a:sym typeface="Courier New"/>
              </a:rPr>
              <a:t>pandas</a:t>
            </a:r>
          </a:p>
          <a:p>
            <a:pPr indent="-304800" lvl="0" marL="457200" rtl="0">
              <a:lnSpc>
                <a:spcPct val="115000"/>
              </a:lnSpc>
              <a:spcBef>
                <a:spcPts val="0"/>
              </a:spcBef>
              <a:buClr>
                <a:schemeClr val="dk1"/>
              </a:buClr>
              <a:buSzPct val="100000"/>
              <a:buFont typeface="Merriweather Light"/>
              <a:buChar char="●"/>
            </a:pPr>
            <a:r>
              <a:rPr lang="en-GB" sz="1200">
                <a:solidFill>
                  <a:schemeClr val="dk1"/>
                </a:solidFill>
                <a:latin typeface="Merriweather Light"/>
                <a:ea typeface="Merriweather Light"/>
                <a:cs typeface="Merriweather Light"/>
                <a:sym typeface="Merriweather Light"/>
              </a:rPr>
              <a:t>Librería para entrenamiento y predicción ARIMA: </a:t>
            </a:r>
            <a:r>
              <a:rPr lang="en-GB" sz="1200">
                <a:solidFill>
                  <a:schemeClr val="dk1"/>
                </a:solidFill>
                <a:latin typeface="Courier New"/>
                <a:ea typeface="Courier New"/>
                <a:cs typeface="Courier New"/>
                <a:sym typeface="Courier New"/>
              </a:rPr>
              <a:t>statsmodels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292625"/>
            <a:ext cx="8520600" cy="572700"/>
          </a:xfrm>
          <a:prstGeom prst="rect">
            <a:avLst/>
          </a:prstGeom>
        </p:spPr>
        <p:txBody>
          <a:bodyPr anchorCtr="0" anchor="t" bIns="91425" lIns="91425" rIns="91425" tIns="91425">
            <a:noAutofit/>
          </a:bodyPr>
          <a:lstStyle/>
          <a:p>
            <a:pPr indent="0" lvl="0" marL="0" rtl="0">
              <a:lnSpc>
                <a:spcPct val="115000"/>
              </a:lnSpc>
              <a:spcBef>
                <a:spcPts val="0"/>
              </a:spcBef>
              <a:buNone/>
            </a:pPr>
            <a:r>
              <a:rPr lang="en-GB">
                <a:latin typeface="Calibri"/>
                <a:ea typeface="Calibri"/>
                <a:cs typeface="Calibri"/>
                <a:sym typeface="Calibri"/>
              </a:rPr>
              <a:t>Búsqueda del punto más cercano</a:t>
            </a:r>
          </a:p>
        </p:txBody>
      </p:sp>
      <p:cxnSp>
        <p:nvCxnSpPr>
          <p:cNvPr id="165" name="Shape 165"/>
          <p:cNvCxnSpPr/>
          <p:nvPr/>
        </p:nvCxnSpPr>
        <p:spPr>
          <a:xfrm>
            <a:off x="316875" y="864500"/>
            <a:ext cx="8518500" cy="14700"/>
          </a:xfrm>
          <a:prstGeom prst="straightConnector1">
            <a:avLst/>
          </a:prstGeom>
          <a:noFill/>
          <a:ln cap="flat" cmpd="sng" w="9525">
            <a:solidFill>
              <a:schemeClr val="dk2"/>
            </a:solidFill>
            <a:prstDash val="solid"/>
            <a:round/>
            <a:headEnd len="lg" w="lg" type="none"/>
            <a:tailEnd len="lg" w="lg" type="none"/>
          </a:ln>
        </p:spPr>
      </p:cxnSp>
      <p:sp>
        <p:nvSpPr>
          <p:cNvPr id="166" name="Shape 166"/>
          <p:cNvSpPr/>
          <p:nvPr/>
        </p:nvSpPr>
        <p:spPr>
          <a:xfrm>
            <a:off x="6149900" y="12503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6149925" y="1417725"/>
            <a:ext cx="1267450" cy="317475"/>
          </a:xfrm>
          <a:custGeom>
            <a:pathLst>
              <a:path extrusionOk="0" h="12699" w="50698">
                <a:moveTo>
                  <a:pt x="0" y="8339"/>
                </a:moveTo>
                <a:cubicBezTo>
                  <a:pt x="3045" y="6963"/>
                  <a:pt x="11642" y="-601"/>
                  <a:pt x="18274" y="86"/>
                </a:cubicBezTo>
                <a:cubicBezTo>
                  <a:pt x="24906" y="773"/>
                  <a:pt x="34388" y="11139"/>
                  <a:pt x="39792" y="12466"/>
                </a:cubicBezTo>
                <a:cubicBezTo>
                  <a:pt x="45196" y="13792"/>
                  <a:pt x="48880" y="8781"/>
                  <a:pt x="50698" y="8044"/>
                </a:cubicBezTo>
              </a:path>
            </a:pathLst>
          </a:custGeom>
          <a:noFill/>
          <a:ln cap="flat" cmpd="sng" w="9525">
            <a:solidFill>
              <a:srgbClr val="0000FF"/>
            </a:solidFill>
            <a:prstDash val="solid"/>
            <a:round/>
            <a:headEnd len="lg" w="lg" type="none"/>
            <a:tailEnd len="lg" w="lg" type="none"/>
          </a:ln>
        </p:spPr>
      </p:sp>
      <p:sp>
        <p:nvSpPr>
          <p:cNvPr id="168" name="Shape 168"/>
          <p:cNvSpPr/>
          <p:nvPr/>
        </p:nvSpPr>
        <p:spPr>
          <a:xfrm>
            <a:off x="6149900" y="20123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6149900" y="27743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6149900" y="35363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6149900" y="42983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6157275" y="2162129"/>
            <a:ext cx="1252700" cy="415100"/>
          </a:xfrm>
          <a:custGeom>
            <a:pathLst>
              <a:path extrusionOk="0" h="16604" w="50108">
                <a:moveTo>
                  <a:pt x="0" y="12754"/>
                </a:moveTo>
                <a:cubicBezTo>
                  <a:pt x="835" y="10641"/>
                  <a:pt x="3241" y="-558"/>
                  <a:pt x="5010" y="80"/>
                </a:cubicBezTo>
                <a:cubicBezTo>
                  <a:pt x="6778" y="718"/>
                  <a:pt x="8596" y="16438"/>
                  <a:pt x="10611" y="16586"/>
                </a:cubicBezTo>
                <a:cubicBezTo>
                  <a:pt x="12625" y="16733"/>
                  <a:pt x="14933" y="1111"/>
                  <a:pt x="17095" y="964"/>
                </a:cubicBezTo>
                <a:cubicBezTo>
                  <a:pt x="19256" y="816"/>
                  <a:pt x="21467" y="15652"/>
                  <a:pt x="23580" y="15702"/>
                </a:cubicBezTo>
                <a:cubicBezTo>
                  <a:pt x="25692" y="15751"/>
                  <a:pt x="27805" y="1308"/>
                  <a:pt x="29770" y="1259"/>
                </a:cubicBezTo>
                <a:cubicBezTo>
                  <a:pt x="31735" y="1209"/>
                  <a:pt x="33405" y="15456"/>
                  <a:pt x="35370" y="15407"/>
                </a:cubicBezTo>
                <a:cubicBezTo>
                  <a:pt x="37335" y="15357"/>
                  <a:pt x="39594" y="914"/>
                  <a:pt x="41560" y="964"/>
                </a:cubicBezTo>
                <a:cubicBezTo>
                  <a:pt x="43525" y="1013"/>
                  <a:pt x="45736" y="14523"/>
                  <a:pt x="47161" y="15702"/>
                </a:cubicBezTo>
                <a:cubicBezTo>
                  <a:pt x="48585" y="16881"/>
                  <a:pt x="49616" y="9315"/>
                  <a:pt x="50108" y="8038"/>
                </a:cubicBezTo>
              </a:path>
            </a:pathLst>
          </a:custGeom>
          <a:noFill/>
          <a:ln cap="flat" cmpd="sng" w="9525">
            <a:solidFill>
              <a:srgbClr val="0000FF"/>
            </a:solidFill>
            <a:prstDash val="solid"/>
            <a:round/>
            <a:headEnd len="lg" w="lg" type="none"/>
            <a:tailEnd len="lg" w="lg" type="none"/>
          </a:ln>
        </p:spPr>
      </p:sp>
      <p:sp>
        <p:nvSpPr>
          <p:cNvPr id="173" name="Shape 173"/>
          <p:cNvSpPr/>
          <p:nvPr/>
        </p:nvSpPr>
        <p:spPr>
          <a:xfrm>
            <a:off x="6157275" y="3046865"/>
            <a:ext cx="1260075" cy="126775"/>
          </a:xfrm>
          <a:custGeom>
            <a:pathLst>
              <a:path extrusionOk="0" h="5071" w="50403">
                <a:moveTo>
                  <a:pt x="0" y="3598"/>
                </a:moveTo>
                <a:cubicBezTo>
                  <a:pt x="4126" y="3008"/>
                  <a:pt x="16358" y="-184"/>
                  <a:pt x="24759" y="61"/>
                </a:cubicBezTo>
                <a:cubicBezTo>
                  <a:pt x="33159" y="306"/>
                  <a:pt x="46129" y="4236"/>
                  <a:pt x="50403" y="5071"/>
                </a:cubicBezTo>
              </a:path>
            </a:pathLst>
          </a:custGeom>
          <a:noFill/>
          <a:ln cap="flat" cmpd="sng" w="9525">
            <a:solidFill>
              <a:srgbClr val="0000FF"/>
            </a:solidFill>
            <a:prstDash val="solid"/>
            <a:round/>
            <a:headEnd len="lg" w="lg" type="none"/>
            <a:tailEnd len="lg" w="lg" type="none"/>
          </a:ln>
        </p:spPr>
      </p:sp>
      <p:sp>
        <p:nvSpPr>
          <p:cNvPr id="174" name="Shape 174"/>
          <p:cNvSpPr/>
          <p:nvPr/>
        </p:nvSpPr>
        <p:spPr>
          <a:xfrm>
            <a:off x="6157275" y="3696550"/>
            <a:ext cx="1252690" cy="413425"/>
          </a:xfrm>
          <a:custGeom>
            <a:pathLst>
              <a:path extrusionOk="0" h="16537" w="48634">
                <a:moveTo>
                  <a:pt x="0" y="896"/>
                </a:moveTo>
                <a:cubicBezTo>
                  <a:pt x="1965" y="3499"/>
                  <a:pt x="7417" y="16665"/>
                  <a:pt x="11790" y="16518"/>
                </a:cubicBezTo>
                <a:cubicBezTo>
                  <a:pt x="16162" y="16370"/>
                  <a:pt x="21811" y="110"/>
                  <a:pt x="26233" y="12"/>
                </a:cubicBezTo>
                <a:cubicBezTo>
                  <a:pt x="30654" y="-86"/>
                  <a:pt x="34584" y="15830"/>
                  <a:pt x="38318" y="15929"/>
                </a:cubicBezTo>
                <a:cubicBezTo>
                  <a:pt x="42051" y="16027"/>
                  <a:pt x="46914" y="3156"/>
                  <a:pt x="48634" y="602"/>
                </a:cubicBezTo>
              </a:path>
            </a:pathLst>
          </a:custGeom>
          <a:noFill/>
          <a:ln cap="flat" cmpd="sng" w="9525">
            <a:solidFill>
              <a:srgbClr val="0000FF"/>
            </a:solidFill>
            <a:prstDash val="solid"/>
            <a:round/>
            <a:headEnd len="lg" w="lg" type="none"/>
            <a:tailEnd len="lg" w="lg" type="none"/>
          </a:ln>
        </p:spPr>
      </p:sp>
      <p:sp>
        <p:nvSpPr>
          <p:cNvPr id="175" name="Shape 175"/>
          <p:cNvSpPr/>
          <p:nvPr/>
        </p:nvSpPr>
        <p:spPr>
          <a:xfrm>
            <a:off x="6157275" y="4410396"/>
            <a:ext cx="1252700" cy="481450"/>
          </a:xfrm>
          <a:custGeom>
            <a:pathLst>
              <a:path extrusionOk="0" h="19258" w="50108">
                <a:moveTo>
                  <a:pt x="0" y="639"/>
                </a:moveTo>
                <a:cubicBezTo>
                  <a:pt x="442" y="3635"/>
                  <a:pt x="2013" y="18717"/>
                  <a:pt x="2652" y="18619"/>
                </a:cubicBezTo>
                <a:cubicBezTo>
                  <a:pt x="3290" y="18520"/>
                  <a:pt x="3241" y="98"/>
                  <a:pt x="3831" y="49"/>
                </a:cubicBezTo>
                <a:cubicBezTo>
                  <a:pt x="4420" y="0"/>
                  <a:pt x="5501" y="18176"/>
                  <a:pt x="6189" y="18324"/>
                </a:cubicBezTo>
                <a:cubicBezTo>
                  <a:pt x="6876" y="18471"/>
                  <a:pt x="7221" y="934"/>
                  <a:pt x="7958" y="934"/>
                </a:cubicBezTo>
                <a:cubicBezTo>
                  <a:pt x="8695" y="934"/>
                  <a:pt x="9874" y="18471"/>
                  <a:pt x="10611" y="18324"/>
                </a:cubicBezTo>
                <a:cubicBezTo>
                  <a:pt x="11347" y="18176"/>
                  <a:pt x="11593" y="-98"/>
                  <a:pt x="12379" y="49"/>
                </a:cubicBezTo>
                <a:cubicBezTo>
                  <a:pt x="13165" y="196"/>
                  <a:pt x="14491" y="19012"/>
                  <a:pt x="15327" y="19209"/>
                </a:cubicBezTo>
                <a:cubicBezTo>
                  <a:pt x="16162" y="19405"/>
                  <a:pt x="16554" y="1278"/>
                  <a:pt x="17390" y="1229"/>
                </a:cubicBezTo>
                <a:cubicBezTo>
                  <a:pt x="18225" y="1179"/>
                  <a:pt x="19109" y="19110"/>
                  <a:pt x="20338" y="18914"/>
                </a:cubicBezTo>
                <a:cubicBezTo>
                  <a:pt x="21566" y="18717"/>
                  <a:pt x="23825" y="245"/>
                  <a:pt x="24759" y="49"/>
                </a:cubicBezTo>
                <a:cubicBezTo>
                  <a:pt x="25692" y="-147"/>
                  <a:pt x="25102" y="17538"/>
                  <a:pt x="25938" y="17735"/>
                </a:cubicBezTo>
                <a:cubicBezTo>
                  <a:pt x="26773" y="17931"/>
                  <a:pt x="28591" y="983"/>
                  <a:pt x="29770" y="1229"/>
                </a:cubicBezTo>
                <a:cubicBezTo>
                  <a:pt x="30949" y="1474"/>
                  <a:pt x="32078" y="19160"/>
                  <a:pt x="33012" y="19209"/>
                </a:cubicBezTo>
                <a:cubicBezTo>
                  <a:pt x="33945" y="19258"/>
                  <a:pt x="34436" y="1719"/>
                  <a:pt x="35370" y="1523"/>
                </a:cubicBezTo>
                <a:cubicBezTo>
                  <a:pt x="36303" y="1326"/>
                  <a:pt x="37679" y="18079"/>
                  <a:pt x="38613" y="18030"/>
                </a:cubicBezTo>
                <a:cubicBezTo>
                  <a:pt x="39546" y="17981"/>
                  <a:pt x="39890" y="1081"/>
                  <a:pt x="40971" y="1229"/>
                </a:cubicBezTo>
                <a:cubicBezTo>
                  <a:pt x="42051" y="1376"/>
                  <a:pt x="44065" y="18815"/>
                  <a:pt x="45097" y="18914"/>
                </a:cubicBezTo>
                <a:cubicBezTo>
                  <a:pt x="46128" y="19012"/>
                  <a:pt x="46325" y="1965"/>
                  <a:pt x="47161" y="1818"/>
                </a:cubicBezTo>
                <a:cubicBezTo>
                  <a:pt x="47996" y="1670"/>
                  <a:pt x="49616" y="15328"/>
                  <a:pt x="50108" y="18030"/>
                </a:cubicBezTo>
              </a:path>
            </a:pathLst>
          </a:custGeom>
          <a:noFill/>
          <a:ln cap="flat" cmpd="sng" w="9525">
            <a:solidFill>
              <a:srgbClr val="0000FF"/>
            </a:solidFill>
            <a:prstDash val="solid"/>
            <a:round/>
            <a:headEnd len="lg" w="lg" type="none"/>
            <a:tailEnd len="lg" w="lg" type="none"/>
          </a:ln>
        </p:spPr>
      </p:sp>
      <p:sp>
        <p:nvSpPr>
          <p:cNvPr id="176" name="Shape 176"/>
          <p:cNvSpPr txBox="1"/>
          <p:nvPr/>
        </p:nvSpPr>
        <p:spPr>
          <a:xfrm>
            <a:off x="5879475" y="1398312"/>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1</a:t>
            </a:r>
          </a:p>
        </p:txBody>
      </p:sp>
      <p:sp>
        <p:nvSpPr>
          <p:cNvPr id="177" name="Shape 177"/>
          <p:cNvSpPr txBox="1"/>
          <p:nvPr/>
        </p:nvSpPr>
        <p:spPr>
          <a:xfrm>
            <a:off x="5879475" y="2175612"/>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2</a:t>
            </a:r>
          </a:p>
        </p:txBody>
      </p:sp>
      <p:sp>
        <p:nvSpPr>
          <p:cNvPr id="178" name="Shape 178"/>
          <p:cNvSpPr txBox="1"/>
          <p:nvPr/>
        </p:nvSpPr>
        <p:spPr>
          <a:xfrm>
            <a:off x="5879475" y="2952912"/>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3</a:t>
            </a:r>
          </a:p>
        </p:txBody>
      </p:sp>
      <p:sp>
        <p:nvSpPr>
          <p:cNvPr id="179" name="Shape 179"/>
          <p:cNvSpPr txBox="1"/>
          <p:nvPr/>
        </p:nvSpPr>
        <p:spPr>
          <a:xfrm>
            <a:off x="5879475" y="3740125"/>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4</a:t>
            </a:r>
          </a:p>
        </p:txBody>
      </p:sp>
      <p:sp>
        <p:nvSpPr>
          <p:cNvPr id="180" name="Shape 180"/>
          <p:cNvSpPr txBox="1"/>
          <p:nvPr/>
        </p:nvSpPr>
        <p:spPr>
          <a:xfrm>
            <a:off x="5879475" y="4478587"/>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5</a:t>
            </a:r>
          </a:p>
        </p:txBody>
      </p:sp>
      <p:grpSp>
        <p:nvGrpSpPr>
          <p:cNvPr id="181" name="Shape 181"/>
          <p:cNvGrpSpPr/>
          <p:nvPr/>
        </p:nvGrpSpPr>
        <p:grpSpPr>
          <a:xfrm>
            <a:off x="7456400" y="1369150"/>
            <a:ext cx="913750" cy="450825"/>
            <a:chOff x="2210675" y="1252725"/>
            <a:chExt cx="913750" cy="311925"/>
          </a:xfrm>
        </p:grpSpPr>
        <p:sp>
          <p:nvSpPr>
            <p:cNvPr id="182" name="Shape 182"/>
            <p:cNvSpPr/>
            <p:nvPr/>
          </p:nvSpPr>
          <p:spPr>
            <a:xfrm>
              <a:off x="2210675" y="1252725"/>
              <a:ext cx="869525" cy="311925"/>
            </a:xfrm>
            <a:custGeom>
              <a:pathLst>
                <a:path extrusionOk="0" h="12477" w="34781">
                  <a:moveTo>
                    <a:pt x="0" y="3831"/>
                  </a:moveTo>
                  <a:cubicBezTo>
                    <a:pt x="98" y="5010"/>
                    <a:pt x="392" y="11544"/>
                    <a:pt x="589" y="10906"/>
                  </a:cubicBezTo>
                  <a:cubicBezTo>
                    <a:pt x="785" y="10267"/>
                    <a:pt x="933" y="0"/>
                    <a:pt x="1179" y="0"/>
                  </a:cubicBezTo>
                  <a:cubicBezTo>
                    <a:pt x="1424" y="0"/>
                    <a:pt x="1866" y="10758"/>
                    <a:pt x="2063" y="10906"/>
                  </a:cubicBezTo>
                  <a:cubicBezTo>
                    <a:pt x="2259" y="11053"/>
                    <a:pt x="2161" y="933"/>
                    <a:pt x="2358" y="884"/>
                  </a:cubicBezTo>
                  <a:cubicBezTo>
                    <a:pt x="2554" y="834"/>
                    <a:pt x="2898" y="10561"/>
                    <a:pt x="3242" y="10611"/>
                  </a:cubicBezTo>
                  <a:cubicBezTo>
                    <a:pt x="3585" y="10660"/>
                    <a:pt x="4175" y="1228"/>
                    <a:pt x="4421" y="1179"/>
                  </a:cubicBezTo>
                  <a:cubicBezTo>
                    <a:pt x="4666" y="1129"/>
                    <a:pt x="4519" y="10217"/>
                    <a:pt x="4716" y="10316"/>
                  </a:cubicBezTo>
                  <a:cubicBezTo>
                    <a:pt x="4912" y="10414"/>
                    <a:pt x="5207" y="1522"/>
                    <a:pt x="5600" y="1768"/>
                  </a:cubicBezTo>
                  <a:cubicBezTo>
                    <a:pt x="5993" y="2013"/>
                    <a:pt x="6730" y="11839"/>
                    <a:pt x="7074" y="11790"/>
                  </a:cubicBezTo>
                  <a:cubicBezTo>
                    <a:pt x="7418" y="11740"/>
                    <a:pt x="7369" y="1669"/>
                    <a:pt x="7664" y="1473"/>
                  </a:cubicBezTo>
                  <a:cubicBezTo>
                    <a:pt x="7958" y="1276"/>
                    <a:pt x="8499" y="10512"/>
                    <a:pt x="8843" y="10611"/>
                  </a:cubicBezTo>
                  <a:cubicBezTo>
                    <a:pt x="9186" y="10709"/>
                    <a:pt x="9481" y="1866"/>
                    <a:pt x="9727" y="2063"/>
                  </a:cubicBezTo>
                  <a:cubicBezTo>
                    <a:pt x="9972" y="2259"/>
                    <a:pt x="10119" y="11888"/>
                    <a:pt x="10316" y="11790"/>
                  </a:cubicBezTo>
                  <a:cubicBezTo>
                    <a:pt x="10512" y="11691"/>
                    <a:pt x="10611" y="1522"/>
                    <a:pt x="10906" y="1473"/>
                  </a:cubicBezTo>
                  <a:cubicBezTo>
                    <a:pt x="11200" y="1423"/>
                    <a:pt x="11790" y="11396"/>
                    <a:pt x="12085" y="11495"/>
                  </a:cubicBezTo>
                  <a:cubicBezTo>
                    <a:pt x="12379" y="11593"/>
                    <a:pt x="12330" y="1964"/>
                    <a:pt x="12674" y="2063"/>
                  </a:cubicBezTo>
                  <a:cubicBezTo>
                    <a:pt x="13017" y="2161"/>
                    <a:pt x="13705" y="12232"/>
                    <a:pt x="14148" y="12085"/>
                  </a:cubicBezTo>
                  <a:cubicBezTo>
                    <a:pt x="14590" y="11937"/>
                    <a:pt x="14934" y="1228"/>
                    <a:pt x="15327" y="1179"/>
                  </a:cubicBezTo>
                  <a:cubicBezTo>
                    <a:pt x="15720" y="1129"/>
                    <a:pt x="16162" y="11544"/>
                    <a:pt x="16506" y="11790"/>
                  </a:cubicBezTo>
                  <a:cubicBezTo>
                    <a:pt x="16850" y="12035"/>
                    <a:pt x="17047" y="2799"/>
                    <a:pt x="17391" y="2652"/>
                  </a:cubicBezTo>
                  <a:cubicBezTo>
                    <a:pt x="17735" y="2504"/>
                    <a:pt x="18226" y="10906"/>
                    <a:pt x="18570" y="10906"/>
                  </a:cubicBezTo>
                  <a:cubicBezTo>
                    <a:pt x="18913" y="10906"/>
                    <a:pt x="19061" y="2603"/>
                    <a:pt x="19454" y="2652"/>
                  </a:cubicBezTo>
                  <a:cubicBezTo>
                    <a:pt x="19847" y="2701"/>
                    <a:pt x="20436" y="11298"/>
                    <a:pt x="20928" y="11200"/>
                  </a:cubicBezTo>
                  <a:cubicBezTo>
                    <a:pt x="21419" y="11101"/>
                    <a:pt x="22106" y="1915"/>
                    <a:pt x="22401" y="2063"/>
                  </a:cubicBezTo>
                  <a:cubicBezTo>
                    <a:pt x="22695" y="2210"/>
                    <a:pt x="22499" y="11888"/>
                    <a:pt x="22696" y="12085"/>
                  </a:cubicBezTo>
                  <a:cubicBezTo>
                    <a:pt x="22892" y="12281"/>
                    <a:pt x="23334" y="3193"/>
                    <a:pt x="23580" y="3242"/>
                  </a:cubicBezTo>
                  <a:cubicBezTo>
                    <a:pt x="23825" y="3291"/>
                    <a:pt x="23875" y="12575"/>
                    <a:pt x="24170" y="12379"/>
                  </a:cubicBezTo>
                  <a:cubicBezTo>
                    <a:pt x="24464" y="12182"/>
                    <a:pt x="24857" y="2259"/>
                    <a:pt x="25349" y="2063"/>
                  </a:cubicBezTo>
                  <a:cubicBezTo>
                    <a:pt x="25840" y="1866"/>
                    <a:pt x="26725" y="11150"/>
                    <a:pt x="27118" y="11200"/>
                  </a:cubicBezTo>
                  <a:cubicBezTo>
                    <a:pt x="27511" y="11249"/>
                    <a:pt x="27363" y="2407"/>
                    <a:pt x="27707" y="2358"/>
                  </a:cubicBezTo>
                  <a:cubicBezTo>
                    <a:pt x="28050" y="2309"/>
                    <a:pt x="28886" y="10807"/>
                    <a:pt x="29181" y="10906"/>
                  </a:cubicBezTo>
                  <a:cubicBezTo>
                    <a:pt x="29475" y="11004"/>
                    <a:pt x="29181" y="2996"/>
                    <a:pt x="29476" y="2947"/>
                  </a:cubicBezTo>
                  <a:cubicBezTo>
                    <a:pt x="29770" y="2897"/>
                    <a:pt x="30605" y="10561"/>
                    <a:pt x="30949" y="10611"/>
                  </a:cubicBezTo>
                  <a:cubicBezTo>
                    <a:pt x="31292" y="10660"/>
                    <a:pt x="31195" y="3192"/>
                    <a:pt x="31539" y="3242"/>
                  </a:cubicBezTo>
                  <a:cubicBezTo>
                    <a:pt x="31883" y="3291"/>
                    <a:pt x="32669" y="11004"/>
                    <a:pt x="33013" y="10906"/>
                  </a:cubicBezTo>
                  <a:cubicBezTo>
                    <a:pt x="33356" y="10807"/>
                    <a:pt x="33307" y="2603"/>
                    <a:pt x="33602" y="2652"/>
                  </a:cubicBezTo>
                  <a:cubicBezTo>
                    <a:pt x="33896" y="2701"/>
                    <a:pt x="34584" y="9775"/>
                    <a:pt x="34781" y="11200"/>
                  </a:cubicBezTo>
                </a:path>
              </a:pathLst>
            </a:custGeom>
            <a:noFill/>
            <a:ln cap="flat" cmpd="sng" w="9525">
              <a:solidFill>
                <a:srgbClr val="38761D"/>
              </a:solidFill>
              <a:prstDash val="solid"/>
              <a:round/>
              <a:headEnd len="lg" w="lg" type="none"/>
              <a:tailEnd len="lg" w="lg" type="none"/>
            </a:ln>
          </p:spPr>
        </p:sp>
        <p:sp>
          <p:nvSpPr>
            <p:cNvPr id="183" name="Shape 183"/>
            <p:cNvSpPr/>
            <p:nvPr/>
          </p:nvSpPr>
          <p:spPr>
            <a:xfrm>
              <a:off x="2254900" y="1252725"/>
              <a:ext cx="869525" cy="311925"/>
            </a:xfrm>
            <a:custGeom>
              <a:pathLst>
                <a:path extrusionOk="0" h="12477" w="34781">
                  <a:moveTo>
                    <a:pt x="0" y="3831"/>
                  </a:moveTo>
                  <a:cubicBezTo>
                    <a:pt x="98" y="5010"/>
                    <a:pt x="392" y="11544"/>
                    <a:pt x="589" y="10906"/>
                  </a:cubicBezTo>
                  <a:cubicBezTo>
                    <a:pt x="785" y="10267"/>
                    <a:pt x="933" y="0"/>
                    <a:pt x="1179" y="0"/>
                  </a:cubicBezTo>
                  <a:cubicBezTo>
                    <a:pt x="1424" y="0"/>
                    <a:pt x="1866" y="10758"/>
                    <a:pt x="2063" y="10906"/>
                  </a:cubicBezTo>
                  <a:cubicBezTo>
                    <a:pt x="2259" y="11053"/>
                    <a:pt x="2161" y="933"/>
                    <a:pt x="2358" y="884"/>
                  </a:cubicBezTo>
                  <a:cubicBezTo>
                    <a:pt x="2554" y="834"/>
                    <a:pt x="2898" y="10561"/>
                    <a:pt x="3242" y="10611"/>
                  </a:cubicBezTo>
                  <a:cubicBezTo>
                    <a:pt x="3585" y="10660"/>
                    <a:pt x="4175" y="1228"/>
                    <a:pt x="4421" y="1179"/>
                  </a:cubicBezTo>
                  <a:cubicBezTo>
                    <a:pt x="4666" y="1129"/>
                    <a:pt x="4519" y="10217"/>
                    <a:pt x="4716" y="10316"/>
                  </a:cubicBezTo>
                  <a:cubicBezTo>
                    <a:pt x="4912" y="10414"/>
                    <a:pt x="5207" y="1522"/>
                    <a:pt x="5600" y="1768"/>
                  </a:cubicBezTo>
                  <a:cubicBezTo>
                    <a:pt x="5993" y="2013"/>
                    <a:pt x="6730" y="11839"/>
                    <a:pt x="7074" y="11790"/>
                  </a:cubicBezTo>
                  <a:cubicBezTo>
                    <a:pt x="7418" y="11740"/>
                    <a:pt x="7369" y="1669"/>
                    <a:pt x="7664" y="1473"/>
                  </a:cubicBezTo>
                  <a:cubicBezTo>
                    <a:pt x="7958" y="1276"/>
                    <a:pt x="8499" y="10512"/>
                    <a:pt x="8843" y="10611"/>
                  </a:cubicBezTo>
                  <a:cubicBezTo>
                    <a:pt x="9186" y="10709"/>
                    <a:pt x="9481" y="1866"/>
                    <a:pt x="9727" y="2063"/>
                  </a:cubicBezTo>
                  <a:cubicBezTo>
                    <a:pt x="9972" y="2259"/>
                    <a:pt x="10119" y="11888"/>
                    <a:pt x="10316" y="11790"/>
                  </a:cubicBezTo>
                  <a:cubicBezTo>
                    <a:pt x="10512" y="11691"/>
                    <a:pt x="10611" y="1522"/>
                    <a:pt x="10906" y="1473"/>
                  </a:cubicBezTo>
                  <a:cubicBezTo>
                    <a:pt x="11200" y="1423"/>
                    <a:pt x="11790" y="11396"/>
                    <a:pt x="12085" y="11495"/>
                  </a:cubicBezTo>
                  <a:cubicBezTo>
                    <a:pt x="12379" y="11593"/>
                    <a:pt x="12330" y="1964"/>
                    <a:pt x="12674" y="2063"/>
                  </a:cubicBezTo>
                  <a:cubicBezTo>
                    <a:pt x="13017" y="2161"/>
                    <a:pt x="13705" y="12232"/>
                    <a:pt x="14148" y="12085"/>
                  </a:cubicBezTo>
                  <a:cubicBezTo>
                    <a:pt x="14590" y="11937"/>
                    <a:pt x="14934" y="1228"/>
                    <a:pt x="15327" y="1179"/>
                  </a:cubicBezTo>
                  <a:cubicBezTo>
                    <a:pt x="15720" y="1129"/>
                    <a:pt x="16162" y="11544"/>
                    <a:pt x="16506" y="11790"/>
                  </a:cubicBezTo>
                  <a:cubicBezTo>
                    <a:pt x="16850" y="12035"/>
                    <a:pt x="17047" y="2799"/>
                    <a:pt x="17391" y="2652"/>
                  </a:cubicBezTo>
                  <a:cubicBezTo>
                    <a:pt x="17735" y="2504"/>
                    <a:pt x="18226" y="10906"/>
                    <a:pt x="18570" y="10906"/>
                  </a:cubicBezTo>
                  <a:cubicBezTo>
                    <a:pt x="18913" y="10906"/>
                    <a:pt x="19061" y="2603"/>
                    <a:pt x="19454" y="2652"/>
                  </a:cubicBezTo>
                  <a:cubicBezTo>
                    <a:pt x="19847" y="2701"/>
                    <a:pt x="20436" y="11298"/>
                    <a:pt x="20928" y="11200"/>
                  </a:cubicBezTo>
                  <a:cubicBezTo>
                    <a:pt x="21419" y="11101"/>
                    <a:pt x="22106" y="1915"/>
                    <a:pt x="22401" y="2063"/>
                  </a:cubicBezTo>
                  <a:cubicBezTo>
                    <a:pt x="22695" y="2210"/>
                    <a:pt x="22499" y="11888"/>
                    <a:pt x="22696" y="12085"/>
                  </a:cubicBezTo>
                  <a:cubicBezTo>
                    <a:pt x="22892" y="12281"/>
                    <a:pt x="23334" y="3193"/>
                    <a:pt x="23580" y="3242"/>
                  </a:cubicBezTo>
                  <a:cubicBezTo>
                    <a:pt x="23825" y="3291"/>
                    <a:pt x="23875" y="12575"/>
                    <a:pt x="24170" y="12379"/>
                  </a:cubicBezTo>
                  <a:cubicBezTo>
                    <a:pt x="24464" y="12182"/>
                    <a:pt x="24857" y="2259"/>
                    <a:pt x="25349" y="2063"/>
                  </a:cubicBezTo>
                  <a:cubicBezTo>
                    <a:pt x="25840" y="1866"/>
                    <a:pt x="26725" y="11150"/>
                    <a:pt x="27118" y="11200"/>
                  </a:cubicBezTo>
                  <a:cubicBezTo>
                    <a:pt x="27511" y="11249"/>
                    <a:pt x="27363" y="2407"/>
                    <a:pt x="27707" y="2358"/>
                  </a:cubicBezTo>
                  <a:cubicBezTo>
                    <a:pt x="28050" y="2309"/>
                    <a:pt x="28886" y="10807"/>
                    <a:pt x="29181" y="10906"/>
                  </a:cubicBezTo>
                  <a:cubicBezTo>
                    <a:pt x="29475" y="11004"/>
                    <a:pt x="29181" y="2996"/>
                    <a:pt x="29476" y="2947"/>
                  </a:cubicBezTo>
                  <a:cubicBezTo>
                    <a:pt x="29770" y="2897"/>
                    <a:pt x="30605" y="10561"/>
                    <a:pt x="30949" y="10611"/>
                  </a:cubicBezTo>
                  <a:cubicBezTo>
                    <a:pt x="31292" y="10660"/>
                    <a:pt x="31195" y="3192"/>
                    <a:pt x="31539" y="3242"/>
                  </a:cubicBezTo>
                  <a:cubicBezTo>
                    <a:pt x="31883" y="3291"/>
                    <a:pt x="32669" y="11004"/>
                    <a:pt x="33013" y="10906"/>
                  </a:cubicBezTo>
                  <a:cubicBezTo>
                    <a:pt x="33356" y="10807"/>
                    <a:pt x="33307" y="2603"/>
                    <a:pt x="33602" y="2652"/>
                  </a:cubicBezTo>
                  <a:cubicBezTo>
                    <a:pt x="33896" y="2701"/>
                    <a:pt x="34584" y="9775"/>
                    <a:pt x="34781" y="11200"/>
                  </a:cubicBezTo>
                </a:path>
              </a:pathLst>
            </a:custGeom>
            <a:noFill/>
            <a:ln cap="flat" cmpd="sng" w="9525">
              <a:solidFill>
                <a:srgbClr val="38761D"/>
              </a:solidFill>
              <a:prstDash val="solid"/>
              <a:round/>
              <a:headEnd len="lg" w="lg" type="none"/>
              <a:tailEnd len="lg" w="lg" type="none"/>
            </a:ln>
          </p:spPr>
        </p:sp>
      </p:grpSp>
      <p:grpSp>
        <p:nvGrpSpPr>
          <p:cNvPr id="184" name="Shape 184"/>
          <p:cNvGrpSpPr/>
          <p:nvPr/>
        </p:nvGrpSpPr>
        <p:grpSpPr>
          <a:xfrm>
            <a:off x="7456400" y="2136933"/>
            <a:ext cx="913750" cy="421379"/>
            <a:chOff x="2210675" y="1252725"/>
            <a:chExt cx="913750" cy="311925"/>
          </a:xfrm>
        </p:grpSpPr>
        <p:sp>
          <p:nvSpPr>
            <p:cNvPr id="185" name="Shape 185"/>
            <p:cNvSpPr/>
            <p:nvPr/>
          </p:nvSpPr>
          <p:spPr>
            <a:xfrm>
              <a:off x="2210675" y="1252725"/>
              <a:ext cx="869525" cy="311925"/>
            </a:xfrm>
            <a:custGeom>
              <a:pathLst>
                <a:path extrusionOk="0" h="12477" w="34781">
                  <a:moveTo>
                    <a:pt x="0" y="3831"/>
                  </a:moveTo>
                  <a:cubicBezTo>
                    <a:pt x="98" y="5010"/>
                    <a:pt x="392" y="11544"/>
                    <a:pt x="589" y="10906"/>
                  </a:cubicBezTo>
                  <a:cubicBezTo>
                    <a:pt x="785" y="10267"/>
                    <a:pt x="933" y="0"/>
                    <a:pt x="1179" y="0"/>
                  </a:cubicBezTo>
                  <a:cubicBezTo>
                    <a:pt x="1424" y="0"/>
                    <a:pt x="1866" y="10758"/>
                    <a:pt x="2063" y="10906"/>
                  </a:cubicBezTo>
                  <a:cubicBezTo>
                    <a:pt x="2259" y="11053"/>
                    <a:pt x="2161" y="933"/>
                    <a:pt x="2358" y="884"/>
                  </a:cubicBezTo>
                  <a:cubicBezTo>
                    <a:pt x="2554" y="834"/>
                    <a:pt x="2898" y="10561"/>
                    <a:pt x="3242" y="10611"/>
                  </a:cubicBezTo>
                  <a:cubicBezTo>
                    <a:pt x="3585" y="10660"/>
                    <a:pt x="4175" y="1228"/>
                    <a:pt x="4421" y="1179"/>
                  </a:cubicBezTo>
                  <a:cubicBezTo>
                    <a:pt x="4666" y="1129"/>
                    <a:pt x="4519" y="10217"/>
                    <a:pt x="4716" y="10316"/>
                  </a:cubicBezTo>
                  <a:cubicBezTo>
                    <a:pt x="4912" y="10414"/>
                    <a:pt x="5207" y="1522"/>
                    <a:pt x="5600" y="1768"/>
                  </a:cubicBezTo>
                  <a:cubicBezTo>
                    <a:pt x="5993" y="2013"/>
                    <a:pt x="6730" y="11839"/>
                    <a:pt x="7074" y="11790"/>
                  </a:cubicBezTo>
                  <a:cubicBezTo>
                    <a:pt x="7418" y="11740"/>
                    <a:pt x="7369" y="1669"/>
                    <a:pt x="7664" y="1473"/>
                  </a:cubicBezTo>
                  <a:cubicBezTo>
                    <a:pt x="7958" y="1276"/>
                    <a:pt x="8499" y="10512"/>
                    <a:pt x="8843" y="10611"/>
                  </a:cubicBezTo>
                  <a:cubicBezTo>
                    <a:pt x="9186" y="10709"/>
                    <a:pt x="9481" y="1866"/>
                    <a:pt x="9727" y="2063"/>
                  </a:cubicBezTo>
                  <a:cubicBezTo>
                    <a:pt x="9972" y="2259"/>
                    <a:pt x="10119" y="11888"/>
                    <a:pt x="10316" y="11790"/>
                  </a:cubicBezTo>
                  <a:cubicBezTo>
                    <a:pt x="10512" y="11691"/>
                    <a:pt x="10611" y="1522"/>
                    <a:pt x="10906" y="1473"/>
                  </a:cubicBezTo>
                  <a:cubicBezTo>
                    <a:pt x="11200" y="1423"/>
                    <a:pt x="11790" y="11396"/>
                    <a:pt x="12085" y="11495"/>
                  </a:cubicBezTo>
                  <a:cubicBezTo>
                    <a:pt x="12379" y="11593"/>
                    <a:pt x="12330" y="1964"/>
                    <a:pt x="12674" y="2063"/>
                  </a:cubicBezTo>
                  <a:cubicBezTo>
                    <a:pt x="13017" y="2161"/>
                    <a:pt x="13705" y="12232"/>
                    <a:pt x="14148" y="12085"/>
                  </a:cubicBezTo>
                  <a:cubicBezTo>
                    <a:pt x="14590" y="11937"/>
                    <a:pt x="14934" y="1228"/>
                    <a:pt x="15327" y="1179"/>
                  </a:cubicBezTo>
                  <a:cubicBezTo>
                    <a:pt x="15720" y="1129"/>
                    <a:pt x="16162" y="11544"/>
                    <a:pt x="16506" y="11790"/>
                  </a:cubicBezTo>
                  <a:cubicBezTo>
                    <a:pt x="16850" y="12035"/>
                    <a:pt x="17047" y="2799"/>
                    <a:pt x="17391" y="2652"/>
                  </a:cubicBezTo>
                  <a:cubicBezTo>
                    <a:pt x="17735" y="2504"/>
                    <a:pt x="18226" y="10906"/>
                    <a:pt x="18570" y="10906"/>
                  </a:cubicBezTo>
                  <a:cubicBezTo>
                    <a:pt x="18913" y="10906"/>
                    <a:pt x="19061" y="2603"/>
                    <a:pt x="19454" y="2652"/>
                  </a:cubicBezTo>
                  <a:cubicBezTo>
                    <a:pt x="19847" y="2701"/>
                    <a:pt x="20436" y="11298"/>
                    <a:pt x="20928" y="11200"/>
                  </a:cubicBezTo>
                  <a:cubicBezTo>
                    <a:pt x="21419" y="11101"/>
                    <a:pt x="22106" y="1915"/>
                    <a:pt x="22401" y="2063"/>
                  </a:cubicBezTo>
                  <a:cubicBezTo>
                    <a:pt x="22695" y="2210"/>
                    <a:pt x="22499" y="11888"/>
                    <a:pt x="22696" y="12085"/>
                  </a:cubicBezTo>
                  <a:cubicBezTo>
                    <a:pt x="22892" y="12281"/>
                    <a:pt x="23334" y="3193"/>
                    <a:pt x="23580" y="3242"/>
                  </a:cubicBezTo>
                  <a:cubicBezTo>
                    <a:pt x="23825" y="3291"/>
                    <a:pt x="23875" y="12575"/>
                    <a:pt x="24170" y="12379"/>
                  </a:cubicBezTo>
                  <a:cubicBezTo>
                    <a:pt x="24464" y="12182"/>
                    <a:pt x="24857" y="2259"/>
                    <a:pt x="25349" y="2063"/>
                  </a:cubicBezTo>
                  <a:cubicBezTo>
                    <a:pt x="25840" y="1866"/>
                    <a:pt x="26725" y="11150"/>
                    <a:pt x="27118" y="11200"/>
                  </a:cubicBezTo>
                  <a:cubicBezTo>
                    <a:pt x="27511" y="11249"/>
                    <a:pt x="27363" y="2407"/>
                    <a:pt x="27707" y="2358"/>
                  </a:cubicBezTo>
                  <a:cubicBezTo>
                    <a:pt x="28050" y="2309"/>
                    <a:pt x="28886" y="10807"/>
                    <a:pt x="29181" y="10906"/>
                  </a:cubicBezTo>
                  <a:cubicBezTo>
                    <a:pt x="29475" y="11004"/>
                    <a:pt x="29181" y="2996"/>
                    <a:pt x="29476" y="2947"/>
                  </a:cubicBezTo>
                  <a:cubicBezTo>
                    <a:pt x="29770" y="2897"/>
                    <a:pt x="30605" y="10561"/>
                    <a:pt x="30949" y="10611"/>
                  </a:cubicBezTo>
                  <a:cubicBezTo>
                    <a:pt x="31292" y="10660"/>
                    <a:pt x="31195" y="3192"/>
                    <a:pt x="31539" y="3242"/>
                  </a:cubicBezTo>
                  <a:cubicBezTo>
                    <a:pt x="31883" y="3291"/>
                    <a:pt x="32669" y="11004"/>
                    <a:pt x="33013" y="10906"/>
                  </a:cubicBezTo>
                  <a:cubicBezTo>
                    <a:pt x="33356" y="10807"/>
                    <a:pt x="33307" y="2603"/>
                    <a:pt x="33602" y="2652"/>
                  </a:cubicBezTo>
                  <a:cubicBezTo>
                    <a:pt x="33896" y="2701"/>
                    <a:pt x="34584" y="9775"/>
                    <a:pt x="34781" y="11200"/>
                  </a:cubicBezTo>
                </a:path>
              </a:pathLst>
            </a:custGeom>
            <a:noFill/>
            <a:ln cap="flat" cmpd="sng" w="9525">
              <a:solidFill>
                <a:srgbClr val="38761D"/>
              </a:solidFill>
              <a:prstDash val="solid"/>
              <a:round/>
              <a:headEnd len="lg" w="lg" type="none"/>
              <a:tailEnd len="lg" w="lg" type="none"/>
            </a:ln>
          </p:spPr>
        </p:sp>
        <p:sp>
          <p:nvSpPr>
            <p:cNvPr id="186" name="Shape 186"/>
            <p:cNvSpPr/>
            <p:nvPr/>
          </p:nvSpPr>
          <p:spPr>
            <a:xfrm>
              <a:off x="2254900" y="1252725"/>
              <a:ext cx="869525" cy="311925"/>
            </a:xfrm>
            <a:custGeom>
              <a:pathLst>
                <a:path extrusionOk="0" h="12477" w="34781">
                  <a:moveTo>
                    <a:pt x="0" y="3831"/>
                  </a:moveTo>
                  <a:cubicBezTo>
                    <a:pt x="98" y="5010"/>
                    <a:pt x="392" y="11544"/>
                    <a:pt x="589" y="10906"/>
                  </a:cubicBezTo>
                  <a:cubicBezTo>
                    <a:pt x="785" y="10267"/>
                    <a:pt x="933" y="0"/>
                    <a:pt x="1179" y="0"/>
                  </a:cubicBezTo>
                  <a:cubicBezTo>
                    <a:pt x="1424" y="0"/>
                    <a:pt x="1866" y="10758"/>
                    <a:pt x="2063" y="10906"/>
                  </a:cubicBezTo>
                  <a:cubicBezTo>
                    <a:pt x="2259" y="11053"/>
                    <a:pt x="2161" y="933"/>
                    <a:pt x="2358" y="884"/>
                  </a:cubicBezTo>
                  <a:cubicBezTo>
                    <a:pt x="2554" y="834"/>
                    <a:pt x="2898" y="10561"/>
                    <a:pt x="3242" y="10611"/>
                  </a:cubicBezTo>
                  <a:cubicBezTo>
                    <a:pt x="3585" y="10660"/>
                    <a:pt x="4175" y="1228"/>
                    <a:pt x="4421" y="1179"/>
                  </a:cubicBezTo>
                  <a:cubicBezTo>
                    <a:pt x="4666" y="1129"/>
                    <a:pt x="4519" y="10217"/>
                    <a:pt x="4716" y="10316"/>
                  </a:cubicBezTo>
                  <a:cubicBezTo>
                    <a:pt x="4912" y="10414"/>
                    <a:pt x="5207" y="1522"/>
                    <a:pt x="5600" y="1768"/>
                  </a:cubicBezTo>
                  <a:cubicBezTo>
                    <a:pt x="5993" y="2013"/>
                    <a:pt x="6730" y="11839"/>
                    <a:pt x="7074" y="11790"/>
                  </a:cubicBezTo>
                  <a:cubicBezTo>
                    <a:pt x="7418" y="11740"/>
                    <a:pt x="7369" y="1669"/>
                    <a:pt x="7664" y="1473"/>
                  </a:cubicBezTo>
                  <a:cubicBezTo>
                    <a:pt x="7958" y="1276"/>
                    <a:pt x="8499" y="10512"/>
                    <a:pt x="8843" y="10611"/>
                  </a:cubicBezTo>
                  <a:cubicBezTo>
                    <a:pt x="9186" y="10709"/>
                    <a:pt x="9481" y="1866"/>
                    <a:pt x="9727" y="2063"/>
                  </a:cubicBezTo>
                  <a:cubicBezTo>
                    <a:pt x="9972" y="2259"/>
                    <a:pt x="10119" y="11888"/>
                    <a:pt x="10316" y="11790"/>
                  </a:cubicBezTo>
                  <a:cubicBezTo>
                    <a:pt x="10512" y="11691"/>
                    <a:pt x="10611" y="1522"/>
                    <a:pt x="10906" y="1473"/>
                  </a:cubicBezTo>
                  <a:cubicBezTo>
                    <a:pt x="11200" y="1423"/>
                    <a:pt x="11790" y="11396"/>
                    <a:pt x="12085" y="11495"/>
                  </a:cubicBezTo>
                  <a:cubicBezTo>
                    <a:pt x="12379" y="11593"/>
                    <a:pt x="12330" y="1964"/>
                    <a:pt x="12674" y="2063"/>
                  </a:cubicBezTo>
                  <a:cubicBezTo>
                    <a:pt x="13017" y="2161"/>
                    <a:pt x="13705" y="12232"/>
                    <a:pt x="14148" y="12085"/>
                  </a:cubicBezTo>
                  <a:cubicBezTo>
                    <a:pt x="14590" y="11937"/>
                    <a:pt x="14934" y="1228"/>
                    <a:pt x="15327" y="1179"/>
                  </a:cubicBezTo>
                  <a:cubicBezTo>
                    <a:pt x="15720" y="1129"/>
                    <a:pt x="16162" y="11544"/>
                    <a:pt x="16506" y="11790"/>
                  </a:cubicBezTo>
                  <a:cubicBezTo>
                    <a:pt x="16850" y="12035"/>
                    <a:pt x="17047" y="2799"/>
                    <a:pt x="17391" y="2652"/>
                  </a:cubicBezTo>
                  <a:cubicBezTo>
                    <a:pt x="17735" y="2504"/>
                    <a:pt x="18226" y="10906"/>
                    <a:pt x="18570" y="10906"/>
                  </a:cubicBezTo>
                  <a:cubicBezTo>
                    <a:pt x="18913" y="10906"/>
                    <a:pt x="19061" y="2603"/>
                    <a:pt x="19454" y="2652"/>
                  </a:cubicBezTo>
                  <a:cubicBezTo>
                    <a:pt x="19847" y="2701"/>
                    <a:pt x="20436" y="11298"/>
                    <a:pt x="20928" y="11200"/>
                  </a:cubicBezTo>
                  <a:cubicBezTo>
                    <a:pt x="21419" y="11101"/>
                    <a:pt x="22106" y="1915"/>
                    <a:pt x="22401" y="2063"/>
                  </a:cubicBezTo>
                  <a:cubicBezTo>
                    <a:pt x="22695" y="2210"/>
                    <a:pt x="22499" y="11888"/>
                    <a:pt x="22696" y="12085"/>
                  </a:cubicBezTo>
                  <a:cubicBezTo>
                    <a:pt x="22892" y="12281"/>
                    <a:pt x="23334" y="3193"/>
                    <a:pt x="23580" y="3242"/>
                  </a:cubicBezTo>
                  <a:cubicBezTo>
                    <a:pt x="23825" y="3291"/>
                    <a:pt x="23875" y="12575"/>
                    <a:pt x="24170" y="12379"/>
                  </a:cubicBezTo>
                  <a:cubicBezTo>
                    <a:pt x="24464" y="12182"/>
                    <a:pt x="24857" y="2259"/>
                    <a:pt x="25349" y="2063"/>
                  </a:cubicBezTo>
                  <a:cubicBezTo>
                    <a:pt x="25840" y="1866"/>
                    <a:pt x="26725" y="11150"/>
                    <a:pt x="27118" y="11200"/>
                  </a:cubicBezTo>
                  <a:cubicBezTo>
                    <a:pt x="27511" y="11249"/>
                    <a:pt x="27363" y="2407"/>
                    <a:pt x="27707" y="2358"/>
                  </a:cubicBezTo>
                  <a:cubicBezTo>
                    <a:pt x="28050" y="2309"/>
                    <a:pt x="28886" y="10807"/>
                    <a:pt x="29181" y="10906"/>
                  </a:cubicBezTo>
                  <a:cubicBezTo>
                    <a:pt x="29475" y="11004"/>
                    <a:pt x="29181" y="2996"/>
                    <a:pt x="29476" y="2947"/>
                  </a:cubicBezTo>
                  <a:cubicBezTo>
                    <a:pt x="29770" y="2897"/>
                    <a:pt x="30605" y="10561"/>
                    <a:pt x="30949" y="10611"/>
                  </a:cubicBezTo>
                  <a:cubicBezTo>
                    <a:pt x="31292" y="10660"/>
                    <a:pt x="31195" y="3192"/>
                    <a:pt x="31539" y="3242"/>
                  </a:cubicBezTo>
                  <a:cubicBezTo>
                    <a:pt x="31883" y="3291"/>
                    <a:pt x="32669" y="11004"/>
                    <a:pt x="33013" y="10906"/>
                  </a:cubicBezTo>
                  <a:cubicBezTo>
                    <a:pt x="33356" y="10807"/>
                    <a:pt x="33307" y="2603"/>
                    <a:pt x="33602" y="2652"/>
                  </a:cubicBezTo>
                  <a:cubicBezTo>
                    <a:pt x="33896" y="2701"/>
                    <a:pt x="34584" y="9775"/>
                    <a:pt x="34781" y="11200"/>
                  </a:cubicBezTo>
                </a:path>
              </a:pathLst>
            </a:custGeom>
            <a:noFill/>
            <a:ln cap="flat" cmpd="sng" w="9525">
              <a:solidFill>
                <a:srgbClr val="38761D"/>
              </a:solidFill>
              <a:prstDash val="solid"/>
              <a:round/>
              <a:headEnd len="lg" w="lg" type="none"/>
              <a:tailEnd len="lg" w="lg" type="none"/>
            </a:ln>
          </p:spPr>
        </p:sp>
      </p:grpSp>
      <p:grpSp>
        <p:nvGrpSpPr>
          <p:cNvPr id="187" name="Shape 187"/>
          <p:cNvGrpSpPr/>
          <p:nvPr/>
        </p:nvGrpSpPr>
        <p:grpSpPr>
          <a:xfrm>
            <a:off x="7456400" y="3026269"/>
            <a:ext cx="913750" cy="228329"/>
            <a:chOff x="2210675" y="1252725"/>
            <a:chExt cx="913750" cy="311925"/>
          </a:xfrm>
        </p:grpSpPr>
        <p:sp>
          <p:nvSpPr>
            <p:cNvPr id="188" name="Shape 188"/>
            <p:cNvSpPr/>
            <p:nvPr/>
          </p:nvSpPr>
          <p:spPr>
            <a:xfrm>
              <a:off x="2210675" y="1252725"/>
              <a:ext cx="869525" cy="311925"/>
            </a:xfrm>
            <a:custGeom>
              <a:pathLst>
                <a:path extrusionOk="0" h="12477" w="34781">
                  <a:moveTo>
                    <a:pt x="0" y="3831"/>
                  </a:moveTo>
                  <a:cubicBezTo>
                    <a:pt x="98" y="5010"/>
                    <a:pt x="392" y="11544"/>
                    <a:pt x="589" y="10906"/>
                  </a:cubicBezTo>
                  <a:cubicBezTo>
                    <a:pt x="785" y="10267"/>
                    <a:pt x="933" y="0"/>
                    <a:pt x="1179" y="0"/>
                  </a:cubicBezTo>
                  <a:cubicBezTo>
                    <a:pt x="1424" y="0"/>
                    <a:pt x="1866" y="10758"/>
                    <a:pt x="2063" y="10906"/>
                  </a:cubicBezTo>
                  <a:cubicBezTo>
                    <a:pt x="2259" y="11053"/>
                    <a:pt x="2161" y="933"/>
                    <a:pt x="2358" y="884"/>
                  </a:cubicBezTo>
                  <a:cubicBezTo>
                    <a:pt x="2554" y="834"/>
                    <a:pt x="2898" y="10561"/>
                    <a:pt x="3242" y="10611"/>
                  </a:cubicBezTo>
                  <a:cubicBezTo>
                    <a:pt x="3585" y="10660"/>
                    <a:pt x="4175" y="1228"/>
                    <a:pt x="4421" y="1179"/>
                  </a:cubicBezTo>
                  <a:cubicBezTo>
                    <a:pt x="4666" y="1129"/>
                    <a:pt x="4519" y="10217"/>
                    <a:pt x="4716" y="10316"/>
                  </a:cubicBezTo>
                  <a:cubicBezTo>
                    <a:pt x="4912" y="10414"/>
                    <a:pt x="5207" y="1522"/>
                    <a:pt x="5600" y="1768"/>
                  </a:cubicBezTo>
                  <a:cubicBezTo>
                    <a:pt x="5993" y="2013"/>
                    <a:pt x="6730" y="11839"/>
                    <a:pt x="7074" y="11790"/>
                  </a:cubicBezTo>
                  <a:cubicBezTo>
                    <a:pt x="7418" y="11740"/>
                    <a:pt x="7369" y="1669"/>
                    <a:pt x="7664" y="1473"/>
                  </a:cubicBezTo>
                  <a:cubicBezTo>
                    <a:pt x="7958" y="1276"/>
                    <a:pt x="8499" y="10512"/>
                    <a:pt x="8843" y="10611"/>
                  </a:cubicBezTo>
                  <a:cubicBezTo>
                    <a:pt x="9186" y="10709"/>
                    <a:pt x="9481" y="1866"/>
                    <a:pt x="9727" y="2063"/>
                  </a:cubicBezTo>
                  <a:cubicBezTo>
                    <a:pt x="9972" y="2259"/>
                    <a:pt x="10119" y="11888"/>
                    <a:pt x="10316" y="11790"/>
                  </a:cubicBezTo>
                  <a:cubicBezTo>
                    <a:pt x="10512" y="11691"/>
                    <a:pt x="10611" y="1522"/>
                    <a:pt x="10906" y="1473"/>
                  </a:cubicBezTo>
                  <a:cubicBezTo>
                    <a:pt x="11200" y="1423"/>
                    <a:pt x="11790" y="11396"/>
                    <a:pt x="12085" y="11495"/>
                  </a:cubicBezTo>
                  <a:cubicBezTo>
                    <a:pt x="12379" y="11593"/>
                    <a:pt x="12330" y="1964"/>
                    <a:pt x="12674" y="2063"/>
                  </a:cubicBezTo>
                  <a:cubicBezTo>
                    <a:pt x="13017" y="2161"/>
                    <a:pt x="13705" y="12232"/>
                    <a:pt x="14148" y="12085"/>
                  </a:cubicBezTo>
                  <a:cubicBezTo>
                    <a:pt x="14590" y="11937"/>
                    <a:pt x="14934" y="1228"/>
                    <a:pt x="15327" y="1179"/>
                  </a:cubicBezTo>
                  <a:cubicBezTo>
                    <a:pt x="15720" y="1129"/>
                    <a:pt x="16162" y="11544"/>
                    <a:pt x="16506" y="11790"/>
                  </a:cubicBezTo>
                  <a:cubicBezTo>
                    <a:pt x="16850" y="12035"/>
                    <a:pt x="17047" y="2799"/>
                    <a:pt x="17391" y="2652"/>
                  </a:cubicBezTo>
                  <a:cubicBezTo>
                    <a:pt x="17735" y="2504"/>
                    <a:pt x="18226" y="10906"/>
                    <a:pt x="18570" y="10906"/>
                  </a:cubicBezTo>
                  <a:cubicBezTo>
                    <a:pt x="18913" y="10906"/>
                    <a:pt x="19061" y="2603"/>
                    <a:pt x="19454" y="2652"/>
                  </a:cubicBezTo>
                  <a:cubicBezTo>
                    <a:pt x="19847" y="2701"/>
                    <a:pt x="20436" y="11298"/>
                    <a:pt x="20928" y="11200"/>
                  </a:cubicBezTo>
                  <a:cubicBezTo>
                    <a:pt x="21419" y="11101"/>
                    <a:pt x="22106" y="1915"/>
                    <a:pt x="22401" y="2063"/>
                  </a:cubicBezTo>
                  <a:cubicBezTo>
                    <a:pt x="22695" y="2210"/>
                    <a:pt x="22499" y="11888"/>
                    <a:pt x="22696" y="12085"/>
                  </a:cubicBezTo>
                  <a:cubicBezTo>
                    <a:pt x="22892" y="12281"/>
                    <a:pt x="23334" y="3193"/>
                    <a:pt x="23580" y="3242"/>
                  </a:cubicBezTo>
                  <a:cubicBezTo>
                    <a:pt x="23825" y="3291"/>
                    <a:pt x="23875" y="12575"/>
                    <a:pt x="24170" y="12379"/>
                  </a:cubicBezTo>
                  <a:cubicBezTo>
                    <a:pt x="24464" y="12182"/>
                    <a:pt x="24857" y="2259"/>
                    <a:pt x="25349" y="2063"/>
                  </a:cubicBezTo>
                  <a:cubicBezTo>
                    <a:pt x="25840" y="1866"/>
                    <a:pt x="26725" y="11150"/>
                    <a:pt x="27118" y="11200"/>
                  </a:cubicBezTo>
                  <a:cubicBezTo>
                    <a:pt x="27511" y="11249"/>
                    <a:pt x="27363" y="2407"/>
                    <a:pt x="27707" y="2358"/>
                  </a:cubicBezTo>
                  <a:cubicBezTo>
                    <a:pt x="28050" y="2309"/>
                    <a:pt x="28886" y="10807"/>
                    <a:pt x="29181" y="10906"/>
                  </a:cubicBezTo>
                  <a:cubicBezTo>
                    <a:pt x="29475" y="11004"/>
                    <a:pt x="29181" y="2996"/>
                    <a:pt x="29476" y="2947"/>
                  </a:cubicBezTo>
                  <a:cubicBezTo>
                    <a:pt x="29770" y="2897"/>
                    <a:pt x="30605" y="10561"/>
                    <a:pt x="30949" y="10611"/>
                  </a:cubicBezTo>
                  <a:cubicBezTo>
                    <a:pt x="31292" y="10660"/>
                    <a:pt x="31195" y="3192"/>
                    <a:pt x="31539" y="3242"/>
                  </a:cubicBezTo>
                  <a:cubicBezTo>
                    <a:pt x="31883" y="3291"/>
                    <a:pt x="32669" y="11004"/>
                    <a:pt x="33013" y="10906"/>
                  </a:cubicBezTo>
                  <a:cubicBezTo>
                    <a:pt x="33356" y="10807"/>
                    <a:pt x="33307" y="2603"/>
                    <a:pt x="33602" y="2652"/>
                  </a:cubicBezTo>
                  <a:cubicBezTo>
                    <a:pt x="33896" y="2701"/>
                    <a:pt x="34584" y="9775"/>
                    <a:pt x="34781" y="11200"/>
                  </a:cubicBezTo>
                </a:path>
              </a:pathLst>
            </a:custGeom>
            <a:noFill/>
            <a:ln cap="flat" cmpd="sng" w="9525">
              <a:solidFill>
                <a:srgbClr val="38761D"/>
              </a:solidFill>
              <a:prstDash val="solid"/>
              <a:round/>
              <a:headEnd len="lg" w="lg" type="none"/>
              <a:tailEnd len="lg" w="lg" type="none"/>
            </a:ln>
          </p:spPr>
        </p:sp>
        <p:sp>
          <p:nvSpPr>
            <p:cNvPr id="189" name="Shape 189"/>
            <p:cNvSpPr/>
            <p:nvPr/>
          </p:nvSpPr>
          <p:spPr>
            <a:xfrm>
              <a:off x="2254900" y="1252725"/>
              <a:ext cx="869525" cy="311925"/>
            </a:xfrm>
            <a:custGeom>
              <a:pathLst>
                <a:path extrusionOk="0" h="12477" w="34781">
                  <a:moveTo>
                    <a:pt x="0" y="3831"/>
                  </a:moveTo>
                  <a:cubicBezTo>
                    <a:pt x="98" y="5010"/>
                    <a:pt x="392" y="11544"/>
                    <a:pt x="589" y="10906"/>
                  </a:cubicBezTo>
                  <a:cubicBezTo>
                    <a:pt x="785" y="10267"/>
                    <a:pt x="933" y="0"/>
                    <a:pt x="1179" y="0"/>
                  </a:cubicBezTo>
                  <a:cubicBezTo>
                    <a:pt x="1424" y="0"/>
                    <a:pt x="1866" y="10758"/>
                    <a:pt x="2063" y="10906"/>
                  </a:cubicBezTo>
                  <a:cubicBezTo>
                    <a:pt x="2259" y="11053"/>
                    <a:pt x="2161" y="933"/>
                    <a:pt x="2358" y="884"/>
                  </a:cubicBezTo>
                  <a:cubicBezTo>
                    <a:pt x="2554" y="834"/>
                    <a:pt x="2898" y="10561"/>
                    <a:pt x="3242" y="10611"/>
                  </a:cubicBezTo>
                  <a:cubicBezTo>
                    <a:pt x="3585" y="10660"/>
                    <a:pt x="4175" y="1228"/>
                    <a:pt x="4421" y="1179"/>
                  </a:cubicBezTo>
                  <a:cubicBezTo>
                    <a:pt x="4666" y="1129"/>
                    <a:pt x="4519" y="10217"/>
                    <a:pt x="4716" y="10316"/>
                  </a:cubicBezTo>
                  <a:cubicBezTo>
                    <a:pt x="4912" y="10414"/>
                    <a:pt x="5207" y="1522"/>
                    <a:pt x="5600" y="1768"/>
                  </a:cubicBezTo>
                  <a:cubicBezTo>
                    <a:pt x="5993" y="2013"/>
                    <a:pt x="6730" y="11839"/>
                    <a:pt x="7074" y="11790"/>
                  </a:cubicBezTo>
                  <a:cubicBezTo>
                    <a:pt x="7418" y="11740"/>
                    <a:pt x="7369" y="1669"/>
                    <a:pt x="7664" y="1473"/>
                  </a:cubicBezTo>
                  <a:cubicBezTo>
                    <a:pt x="7958" y="1276"/>
                    <a:pt x="8499" y="10512"/>
                    <a:pt x="8843" y="10611"/>
                  </a:cubicBezTo>
                  <a:cubicBezTo>
                    <a:pt x="9186" y="10709"/>
                    <a:pt x="9481" y="1866"/>
                    <a:pt x="9727" y="2063"/>
                  </a:cubicBezTo>
                  <a:cubicBezTo>
                    <a:pt x="9972" y="2259"/>
                    <a:pt x="10119" y="11888"/>
                    <a:pt x="10316" y="11790"/>
                  </a:cubicBezTo>
                  <a:cubicBezTo>
                    <a:pt x="10512" y="11691"/>
                    <a:pt x="10611" y="1522"/>
                    <a:pt x="10906" y="1473"/>
                  </a:cubicBezTo>
                  <a:cubicBezTo>
                    <a:pt x="11200" y="1423"/>
                    <a:pt x="11790" y="11396"/>
                    <a:pt x="12085" y="11495"/>
                  </a:cubicBezTo>
                  <a:cubicBezTo>
                    <a:pt x="12379" y="11593"/>
                    <a:pt x="12330" y="1964"/>
                    <a:pt x="12674" y="2063"/>
                  </a:cubicBezTo>
                  <a:cubicBezTo>
                    <a:pt x="13017" y="2161"/>
                    <a:pt x="13705" y="12232"/>
                    <a:pt x="14148" y="12085"/>
                  </a:cubicBezTo>
                  <a:cubicBezTo>
                    <a:pt x="14590" y="11937"/>
                    <a:pt x="14934" y="1228"/>
                    <a:pt x="15327" y="1179"/>
                  </a:cubicBezTo>
                  <a:cubicBezTo>
                    <a:pt x="15720" y="1129"/>
                    <a:pt x="16162" y="11544"/>
                    <a:pt x="16506" y="11790"/>
                  </a:cubicBezTo>
                  <a:cubicBezTo>
                    <a:pt x="16850" y="12035"/>
                    <a:pt x="17047" y="2799"/>
                    <a:pt x="17391" y="2652"/>
                  </a:cubicBezTo>
                  <a:cubicBezTo>
                    <a:pt x="17735" y="2504"/>
                    <a:pt x="18226" y="10906"/>
                    <a:pt x="18570" y="10906"/>
                  </a:cubicBezTo>
                  <a:cubicBezTo>
                    <a:pt x="18913" y="10906"/>
                    <a:pt x="19061" y="2603"/>
                    <a:pt x="19454" y="2652"/>
                  </a:cubicBezTo>
                  <a:cubicBezTo>
                    <a:pt x="19847" y="2701"/>
                    <a:pt x="20436" y="11298"/>
                    <a:pt x="20928" y="11200"/>
                  </a:cubicBezTo>
                  <a:cubicBezTo>
                    <a:pt x="21419" y="11101"/>
                    <a:pt x="22106" y="1915"/>
                    <a:pt x="22401" y="2063"/>
                  </a:cubicBezTo>
                  <a:cubicBezTo>
                    <a:pt x="22695" y="2210"/>
                    <a:pt x="22499" y="11888"/>
                    <a:pt x="22696" y="12085"/>
                  </a:cubicBezTo>
                  <a:cubicBezTo>
                    <a:pt x="22892" y="12281"/>
                    <a:pt x="23334" y="3193"/>
                    <a:pt x="23580" y="3242"/>
                  </a:cubicBezTo>
                  <a:cubicBezTo>
                    <a:pt x="23825" y="3291"/>
                    <a:pt x="23875" y="12575"/>
                    <a:pt x="24170" y="12379"/>
                  </a:cubicBezTo>
                  <a:cubicBezTo>
                    <a:pt x="24464" y="12182"/>
                    <a:pt x="24857" y="2259"/>
                    <a:pt x="25349" y="2063"/>
                  </a:cubicBezTo>
                  <a:cubicBezTo>
                    <a:pt x="25840" y="1866"/>
                    <a:pt x="26725" y="11150"/>
                    <a:pt x="27118" y="11200"/>
                  </a:cubicBezTo>
                  <a:cubicBezTo>
                    <a:pt x="27511" y="11249"/>
                    <a:pt x="27363" y="2407"/>
                    <a:pt x="27707" y="2358"/>
                  </a:cubicBezTo>
                  <a:cubicBezTo>
                    <a:pt x="28050" y="2309"/>
                    <a:pt x="28886" y="10807"/>
                    <a:pt x="29181" y="10906"/>
                  </a:cubicBezTo>
                  <a:cubicBezTo>
                    <a:pt x="29475" y="11004"/>
                    <a:pt x="29181" y="2996"/>
                    <a:pt x="29476" y="2947"/>
                  </a:cubicBezTo>
                  <a:cubicBezTo>
                    <a:pt x="29770" y="2897"/>
                    <a:pt x="30605" y="10561"/>
                    <a:pt x="30949" y="10611"/>
                  </a:cubicBezTo>
                  <a:cubicBezTo>
                    <a:pt x="31292" y="10660"/>
                    <a:pt x="31195" y="3192"/>
                    <a:pt x="31539" y="3242"/>
                  </a:cubicBezTo>
                  <a:cubicBezTo>
                    <a:pt x="31883" y="3291"/>
                    <a:pt x="32669" y="11004"/>
                    <a:pt x="33013" y="10906"/>
                  </a:cubicBezTo>
                  <a:cubicBezTo>
                    <a:pt x="33356" y="10807"/>
                    <a:pt x="33307" y="2603"/>
                    <a:pt x="33602" y="2652"/>
                  </a:cubicBezTo>
                  <a:cubicBezTo>
                    <a:pt x="33896" y="2701"/>
                    <a:pt x="34584" y="9775"/>
                    <a:pt x="34781" y="11200"/>
                  </a:cubicBezTo>
                </a:path>
              </a:pathLst>
            </a:custGeom>
            <a:noFill/>
            <a:ln cap="flat" cmpd="sng" w="9525">
              <a:solidFill>
                <a:srgbClr val="38761D"/>
              </a:solidFill>
              <a:prstDash val="solid"/>
              <a:round/>
              <a:headEnd len="lg" w="lg" type="none"/>
              <a:tailEnd len="lg" w="lg" type="none"/>
            </a:ln>
          </p:spPr>
        </p:sp>
      </p:grpSp>
      <p:grpSp>
        <p:nvGrpSpPr>
          <p:cNvPr id="190" name="Shape 190"/>
          <p:cNvGrpSpPr/>
          <p:nvPr/>
        </p:nvGrpSpPr>
        <p:grpSpPr>
          <a:xfrm>
            <a:off x="7456400" y="3621119"/>
            <a:ext cx="913750" cy="501013"/>
            <a:chOff x="2210675" y="1252725"/>
            <a:chExt cx="913750" cy="311925"/>
          </a:xfrm>
        </p:grpSpPr>
        <p:sp>
          <p:nvSpPr>
            <p:cNvPr id="191" name="Shape 191"/>
            <p:cNvSpPr/>
            <p:nvPr/>
          </p:nvSpPr>
          <p:spPr>
            <a:xfrm>
              <a:off x="2210675" y="1252725"/>
              <a:ext cx="869525" cy="311925"/>
            </a:xfrm>
            <a:custGeom>
              <a:pathLst>
                <a:path extrusionOk="0" h="12477" w="34781">
                  <a:moveTo>
                    <a:pt x="0" y="3831"/>
                  </a:moveTo>
                  <a:cubicBezTo>
                    <a:pt x="98" y="5010"/>
                    <a:pt x="392" y="11544"/>
                    <a:pt x="589" y="10906"/>
                  </a:cubicBezTo>
                  <a:cubicBezTo>
                    <a:pt x="785" y="10267"/>
                    <a:pt x="933" y="0"/>
                    <a:pt x="1179" y="0"/>
                  </a:cubicBezTo>
                  <a:cubicBezTo>
                    <a:pt x="1424" y="0"/>
                    <a:pt x="1866" y="10758"/>
                    <a:pt x="2063" y="10906"/>
                  </a:cubicBezTo>
                  <a:cubicBezTo>
                    <a:pt x="2259" y="11053"/>
                    <a:pt x="2161" y="933"/>
                    <a:pt x="2358" y="884"/>
                  </a:cubicBezTo>
                  <a:cubicBezTo>
                    <a:pt x="2554" y="834"/>
                    <a:pt x="2898" y="10561"/>
                    <a:pt x="3242" y="10611"/>
                  </a:cubicBezTo>
                  <a:cubicBezTo>
                    <a:pt x="3585" y="10660"/>
                    <a:pt x="4175" y="1228"/>
                    <a:pt x="4421" y="1179"/>
                  </a:cubicBezTo>
                  <a:cubicBezTo>
                    <a:pt x="4666" y="1129"/>
                    <a:pt x="4519" y="10217"/>
                    <a:pt x="4716" y="10316"/>
                  </a:cubicBezTo>
                  <a:cubicBezTo>
                    <a:pt x="4912" y="10414"/>
                    <a:pt x="5207" y="1522"/>
                    <a:pt x="5600" y="1768"/>
                  </a:cubicBezTo>
                  <a:cubicBezTo>
                    <a:pt x="5993" y="2013"/>
                    <a:pt x="6730" y="11839"/>
                    <a:pt x="7074" y="11790"/>
                  </a:cubicBezTo>
                  <a:cubicBezTo>
                    <a:pt x="7418" y="11740"/>
                    <a:pt x="7369" y="1669"/>
                    <a:pt x="7664" y="1473"/>
                  </a:cubicBezTo>
                  <a:cubicBezTo>
                    <a:pt x="7958" y="1276"/>
                    <a:pt x="8499" y="10512"/>
                    <a:pt x="8843" y="10611"/>
                  </a:cubicBezTo>
                  <a:cubicBezTo>
                    <a:pt x="9186" y="10709"/>
                    <a:pt x="9481" y="1866"/>
                    <a:pt x="9727" y="2063"/>
                  </a:cubicBezTo>
                  <a:cubicBezTo>
                    <a:pt x="9972" y="2259"/>
                    <a:pt x="10119" y="11888"/>
                    <a:pt x="10316" y="11790"/>
                  </a:cubicBezTo>
                  <a:cubicBezTo>
                    <a:pt x="10512" y="11691"/>
                    <a:pt x="10611" y="1522"/>
                    <a:pt x="10906" y="1473"/>
                  </a:cubicBezTo>
                  <a:cubicBezTo>
                    <a:pt x="11200" y="1423"/>
                    <a:pt x="11790" y="11396"/>
                    <a:pt x="12085" y="11495"/>
                  </a:cubicBezTo>
                  <a:cubicBezTo>
                    <a:pt x="12379" y="11593"/>
                    <a:pt x="12330" y="1964"/>
                    <a:pt x="12674" y="2063"/>
                  </a:cubicBezTo>
                  <a:cubicBezTo>
                    <a:pt x="13017" y="2161"/>
                    <a:pt x="13705" y="12232"/>
                    <a:pt x="14148" y="12085"/>
                  </a:cubicBezTo>
                  <a:cubicBezTo>
                    <a:pt x="14590" y="11937"/>
                    <a:pt x="14934" y="1228"/>
                    <a:pt x="15327" y="1179"/>
                  </a:cubicBezTo>
                  <a:cubicBezTo>
                    <a:pt x="15720" y="1129"/>
                    <a:pt x="16162" y="11544"/>
                    <a:pt x="16506" y="11790"/>
                  </a:cubicBezTo>
                  <a:cubicBezTo>
                    <a:pt x="16850" y="12035"/>
                    <a:pt x="17047" y="2799"/>
                    <a:pt x="17391" y="2652"/>
                  </a:cubicBezTo>
                  <a:cubicBezTo>
                    <a:pt x="17735" y="2504"/>
                    <a:pt x="18226" y="10906"/>
                    <a:pt x="18570" y="10906"/>
                  </a:cubicBezTo>
                  <a:cubicBezTo>
                    <a:pt x="18913" y="10906"/>
                    <a:pt x="19061" y="2603"/>
                    <a:pt x="19454" y="2652"/>
                  </a:cubicBezTo>
                  <a:cubicBezTo>
                    <a:pt x="19847" y="2701"/>
                    <a:pt x="20436" y="11298"/>
                    <a:pt x="20928" y="11200"/>
                  </a:cubicBezTo>
                  <a:cubicBezTo>
                    <a:pt x="21419" y="11101"/>
                    <a:pt x="22106" y="1915"/>
                    <a:pt x="22401" y="2063"/>
                  </a:cubicBezTo>
                  <a:cubicBezTo>
                    <a:pt x="22695" y="2210"/>
                    <a:pt x="22499" y="11888"/>
                    <a:pt x="22696" y="12085"/>
                  </a:cubicBezTo>
                  <a:cubicBezTo>
                    <a:pt x="22892" y="12281"/>
                    <a:pt x="23334" y="3193"/>
                    <a:pt x="23580" y="3242"/>
                  </a:cubicBezTo>
                  <a:cubicBezTo>
                    <a:pt x="23825" y="3291"/>
                    <a:pt x="23875" y="12575"/>
                    <a:pt x="24170" y="12379"/>
                  </a:cubicBezTo>
                  <a:cubicBezTo>
                    <a:pt x="24464" y="12182"/>
                    <a:pt x="24857" y="2259"/>
                    <a:pt x="25349" y="2063"/>
                  </a:cubicBezTo>
                  <a:cubicBezTo>
                    <a:pt x="25840" y="1866"/>
                    <a:pt x="26725" y="11150"/>
                    <a:pt x="27118" y="11200"/>
                  </a:cubicBezTo>
                  <a:cubicBezTo>
                    <a:pt x="27511" y="11249"/>
                    <a:pt x="27363" y="2407"/>
                    <a:pt x="27707" y="2358"/>
                  </a:cubicBezTo>
                  <a:cubicBezTo>
                    <a:pt x="28050" y="2309"/>
                    <a:pt x="28886" y="10807"/>
                    <a:pt x="29181" y="10906"/>
                  </a:cubicBezTo>
                  <a:cubicBezTo>
                    <a:pt x="29475" y="11004"/>
                    <a:pt x="29181" y="2996"/>
                    <a:pt x="29476" y="2947"/>
                  </a:cubicBezTo>
                  <a:cubicBezTo>
                    <a:pt x="29770" y="2897"/>
                    <a:pt x="30605" y="10561"/>
                    <a:pt x="30949" y="10611"/>
                  </a:cubicBezTo>
                  <a:cubicBezTo>
                    <a:pt x="31292" y="10660"/>
                    <a:pt x="31195" y="3192"/>
                    <a:pt x="31539" y="3242"/>
                  </a:cubicBezTo>
                  <a:cubicBezTo>
                    <a:pt x="31883" y="3291"/>
                    <a:pt x="32669" y="11004"/>
                    <a:pt x="33013" y="10906"/>
                  </a:cubicBezTo>
                  <a:cubicBezTo>
                    <a:pt x="33356" y="10807"/>
                    <a:pt x="33307" y="2603"/>
                    <a:pt x="33602" y="2652"/>
                  </a:cubicBezTo>
                  <a:cubicBezTo>
                    <a:pt x="33896" y="2701"/>
                    <a:pt x="34584" y="9775"/>
                    <a:pt x="34781" y="11200"/>
                  </a:cubicBezTo>
                </a:path>
              </a:pathLst>
            </a:custGeom>
            <a:noFill/>
            <a:ln cap="flat" cmpd="sng" w="9525">
              <a:solidFill>
                <a:srgbClr val="38761D"/>
              </a:solidFill>
              <a:prstDash val="solid"/>
              <a:round/>
              <a:headEnd len="lg" w="lg" type="none"/>
              <a:tailEnd len="lg" w="lg" type="none"/>
            </a:ln>
          </p:spPr>
        </p:sp>
        <p:sp>
          <p:nvSpPr>
            <p:cNvPr id="192" name="Shape 192"/>
            <p:cNvSpPr/>
            <p:nvPr/>
          </p:nvSpPr>
          <p:spPr>
            <a:xfrm>
              <a:off x="2254900" y="1252725"/>
              <a:ext cx="869525" cy="311925"/>
            </a:xfrm>
            <a:custGeom>
              <a:pathLst>
                <a:path extrusionOk="0" h="12477" w="34781">
                  <a:moveTo>
                    <a:pt x="0" y="3831"/>
                  </a:moveTo>
                  <a:cubicBezTo>
                    <a:pt x="98" y="5010"/>
                    <a:pt x="392" y="11544"/>
                    <a:pt x="589" y="10906"/>
                  </a:cubicBezTo>
                  <a:cubicBezTo>
                    <a:pt x="785" y="10267"/>
                    <a:pt x="933" y="0"/>
                    <a:pt x="1179" y="0"/>
                  </a:cubicBezTo>
                  <a:cubicBezTo>
                    <a:pt x="1424" y="0"/>
                    <a:pt x="1866" y="10758"/>
                    <a:pt x="2063" y="10906"/>
                  </a:cubicBezTo>
                  <a:cubicBezTo>
                    <a:pt x="2259" y="11053"/>
                    <a:pt x="2161" y="933"/>
                    <a:pt x="2358" y="884"/>
                  </a:cubicBezTo>
                  <a:cubicBezTo>
                    <a:pt x="2554" y="834"/>
                    <a:pt x="2898" y="10561"/>
                    <a:pt x="3242" y="10611"/>
                  </a:cubicBezTo>
                  <a:cubicBezTo>
                    <a:pt x="3585" y="10660"/>
                    <a:pt x="4175" y="1228"/>
                    <a:pt x="4421" y="1179"/>
                  </a:cubicBezTo>
                  <a:cubicBezTo>
                    <a:pt x="4666" y="1129"/>
                    <a:pt x="4519" y="10217"/>
                    <a:pt x="4716" y="10316"/>
                  </a:cubicBezTo>
                  <a:cubicBezTo>
                    <a:pt x="4912" y="10414"/>
                    <a:pt x="5207" y="1522"/>
                    <a:pt x="5600" y="1768"/>
                  </a:cubicBezTo>
                  <a:cubicBezTo>
                    <a:pt x="5993" y="2013"/>
                    <a:pt x="6730" y="11839"/>
                    <a:pt x="7074" y="11790"/>
                  </a:cubicBezTo>
                  <a:cubicBezTo>
                    <a:pt x="7418" y="11740"/>
                    <a:pt x="7369" y="1669"/>
                    <a:pt x="7664" y="1473"/>
                  </a:cubicBezTo>
                  <a:cubicBezTo>
                    <a:pt x="7958" y="1276"/>
                    <a:pt x="8499" y="10512"/>
                    <a:pt x="8843" y="10611"/>
                  </a:cubicBezTo>
                  <a:cubicBezTo>
                    <a:pt x="9186" y="10709"/>
                    <a:pt x="9481" y="1866"/>
                    <a:pt x="9727" y="2063"/>
                  </a:cubicBezTo>
                  <a:cubicBezTo>
                    <a:pt x="9972" y="2259"/>
                    <a:pt x="10119" y="11888"/>
                    <a:pt x="10316" y="11790"/>
                  </a:cubicBezTo>
                  <a:cubicBezTo>
                    <a:pt x="10512" y="11691"/>
                    <a:pt x="10611" y="1522"/>
                    <a:pt x="10906" y="1473"/>
                  </a:cubicBezTo>
                  <a:cubicBezTo>
                    <a:pt x="11200" y="1423"/>
                    <a:pt x="11790" y="11396"/>
                    <a:pt x="12085" y="11495"/>
                  </a:cubicBezTo>
                  <a:cubicBezTo>
                    <a:pt x="12379" y="11593"/>
                    <a:pt x="12330" y="1964"/>
                    <a:pt x="12674" y="2063"/>
                  </a:cubicBezTo>
                  <a:cubicBezTo>
                    <a:pt x="13017" y="2161"/>
                    <a:pt x="13705" y="12232"/>
                    <a:pt x="14148" y="12085"/>
                  </a:cubicBezTo>
                  <a:cubicBezTo>
                    <a:pt x="14590" y="11937"/>
                    <a:pt x="14934" y="1228"/>
                    <a:pt x="15327" y="1179"/>
                  </a:cubicBezTo>
                  <a:cubicBezTo>
                    <a:pt x="15720" y="1129"/>
                    <a:pt x="16162" y="11544"/>
                    <a:pt x="16506" y="11790"/>
                  </a:cubicBezTo>
                  <a:cubicBezTo>
                    <a:pt x="16850" y="12035"/>
                    <a:pt x="17047" y="2799"/>
                    <a:pt x="17391" y="2652"/>
                  </a:cubicBezTo>
                  <a:cubicBezTo>
                    <a:pt x="17735" y="2504"/>
                    <a:pt x="18226" y="10906"/>
                    <a:pt x="18570" y="10906"/>
                  </a:cubicBezTo>
                  <a:cubicBezTo>
                    <a:pt x="18913" y="10906"/>
                    <a:pt x="19061" y="2603"/>
                    <a:pt x="19454" y="2652"/>
                  </a:cubicBezTo>
                  <a:cubicBezTo>
                    <a:pt x="19847" y="2701"/>
                    <a:pt x="20436" y="11298"/>
                    <a:pt x="20928" y="11200"/>
                  </a:cubicBezTo>
                  <a:cubicBezTo>
                    <a:pt x="21419" y="11101"/>
                    <a:pt x="22106" y="1915"/>
                    <a:pt x="22401" y="2063"/>
                  </a:cubicBezTo>
                  <a:cubicBezTo>
                    <a:pt x="22695" y="2210"/>
                    <a:pt x="22499" y="11888"/>
                    <a:pt x="22696" y="12085"/>
                  </a:cubicBezTo>
                  <a:cubicBezTo>
                    <a:pt x="22892" y="12281"/>
                    <a:pt x="23334" y="3193"/>
                    <a:pt x="23580" y="3242"/>
                  </a:cubicBezTo>
                  <a:cubicBezTo>
                    <a:pt x="23825" y="3291"/>
                    <a:pt x="23875" y="12575"/>
                    <a:pt x="24170" y="12379"/>
                  </a:cubicBezTo>
                  <a:cubicBezTo>
                    <a:pt x="24464" y="12182"/>
                    <a:pt x="24857" y="2259"/>
                    <a:pt x="25349" y="2063"/>
                  </a:cubicBezTo>
                  <a:cubicBezTo>
                    <a:pt x="25840" y="1866"/>
                    <a:pt x="26725" y="11150"/>
                    <a:pt x="27118" y="11200"/>
                  </a:cubicBezTo>
                  <a:cubicBezTo>
                    <a:pt x="27511" y="11249"/>
                    <a:pt x="27363" y="2407"/>
                    <a:pt x="27707" y="2358"/>
                  </a:cubicBezTo>
                  <a:cubicBezTo>
                    <a:pt x="28050" y="2309"/>
                    <a:pt x="28886" y="10807"/>
                    <a:pt x="29181" y="10906"/>
                  </a:cubicBezTo>
                  <a:cubicBezTo>
                    <a:pt x="29475" y="11004"/>
                    <a:pt x="29181" y="2996"/>
                    <a:pt x="29476" y="2947"/>
                  </a:cubicBezTo>
                  <a:cubicBezTo>
                    <a:pt x="29770" y="2897"/>
                    <a:pt x="30605" y="10561"/>
                    <a:pt x="30949" y="10611"/>
                  </a:cubicBezTo>
                  <a:cubicBezTo>
                    <a:pt x="31292" y="10660"/>
                    <a:pt x="31195" y="3192"/>
                    <a:pt x="31539" y="3242"/>
                  </a:cubicBezTo>
                  <a:cubicBezTo>
                    <a:pt x="31883" y="3291"/>
                    <a:pt x="32669" y="11004"/>
                    <a:pt x="33013" y="10906"/>
                  </a:cubicBezTo>
                  <a:cubicBezTo>
                    <a:pt x="33356" y="10807"/>
                    <a:pt x="33307" y="2603"/>
                    <a:pt x="33602" y="2652"/>
                  </a:cubicBezTo>
                  <a:cubicBezTo>
                    <a:pt x="33896" y="2701"/>
                    <a:pt x="34584" y="9775"/>
                    <a:pt x="34781" y="11200"/>
                  </a:cubicBezTo>
                </a:path>
              </a:pathLst>
            </a:custGeom>
            <a:noFill/>
            <a:ln cap="flat" cmpd="sng" w="9525">
              <a:solidFill>
                <a:srgbClr val="38761D"/>
              </a:solidFill>
              <a:prstDash val="solid"/>
              <a:round/>
              <a:headEnd len="lg" w="lg" type="none"/>
              <a:tailEnd len="lg" w="lg" type="none"/>
            </a:ln>
          </p:spPr>
        </p:sp>
      </p:grpSp>
      <p:grpSp>
        <p:nvGrpSpPr>
          <p:cNvPr id="193" name="Shape 193"/>
          <p:cNvGrpSpPr/>
          <p:nvPr/>
        </p:nvGrpSpPr>
        <p:grpSpPr>
          <a:xfrm>
            <a:off x="7456400" y="4378660"/>
            <a:ext cx="913750" cy="509934"/>
            <a:chOff x="2210675" y="1252725"/>
            <a:chExt cx="913750" cy="311925"/>
          </a:xfrm>
        </p:grpSpPr>
        <p:sp>
          <p:nvSpPr>
            <p:cNvPr id="194" name="Shape 194"/>
            <p:cNvSpPr/>
            <p:nvPr/>
          </p:nvSpPr>
          <p:spPr>
            <a:xfrm>
              <a:off x="2210675" y="1252725"/>
              <a:ext cx="869525" cy="311925"/>
            </a:xfrm>
            <a:custGeom>
              <a:pathLst>
                <a:path extrusionOk="0" h="12477" w="34781">
                  <a:moveTo>
                    <a:pt x="0" y="3831"/>
                  </a:moveTo>
                  <a:cubicBezTo>
                    <a:pt x="98" y="5010"/>
                    <a:pt x="392" y="11544"/>
                    <a:pt x="589" y="10906"/>
                  </a:cubicBezTo>
                  <a:cubicBezTo>
                    <a:pt x="785" y="10267"/>
                    <a:pt x="933" y="0"/>
                    <a:pt x="1179" y="0"/>
                  </a:cubicBezTo>
                  <a:cubicBezTo>
                    <a:pt x="1424" y="0"/>
                    <a:pt x="1866" y="10758"/>
                    <a:pt x="2063" y="10906"/>
                  </a:cubicBezTo>
                  <a:cubicBezTo>
                    <a:pt x="2259" y="11053"/>
                    <a:pt x="2161" y="933"/>
                    <a:pt x="2358" y="884"/>
                  </a:cubicBezTo>
                  <a:cubicBezTo>
                    <a:pt x="2554" y="834"/>
                    <a:pt x="2898" y="10561"/>
                    <a:pt x="3242" y="10611"/>
                  </a:cubicBezTo>
                  <a:cubicBezTo>
                    <a:pt x="3585" y="10660"/>
                    <a:pt x="4175" y="1228"/>
                    <a:pt x="4421" y="1179"/>
                  </a:cubicBezTo>
                  <a:cubicBezTo>
                    <a:pt x="4666" y="1129"/>
                    <a:pt x="4519" y="10217"/>
                    <a:pt x="4716" y="10316"/>
                  </a:cubicBezTo>
                  <a:cubicBezTo>
                    <a:pt x="4912" y="10414"/>
                    <a:pt x="5207" y="1522"/>
                    <a:pt x="5600" y="1768"/>
                  </a:cubicBezTo>
                  <a:cubicBezTo>
                    <a:pt x="5993" y="2013"/>
                    <a:pt x="6730" y="11839"/>
                    <a:pt x="7074" y="11790"/>
                  </a:cubicBezTo>
                  <a:cubicBezTo>
                    <a:pt x="7418" y="11740"/>
                    <a:pt x="7369" y="1669"/>
                    <a:pt x="7664" y="1473"/>
                  </a:cubicBezTo>
                  <a:cubicBezTo>
                    <a:pt x="7958" y="1276"/>
                    <a:pt x="8499" y="10512"/>
                    <a:pt x="8843" y="10611"/>
                  </a:cubicBezTo>
                  <a:cubicBezTo>
                    <a:pt x="9186" y="10709"/>
                    <a:pt x="9481" y="1866"/>
                    <a:pt x="9727" y="2063"/>
                  </a:cubicBezTo>
                  <a:cubicBezTo>
                    <a:pt x="9972" y="2259"/>
                    <a:pt x="10119" y="11888"/>
                    <a:pt x="10316" y="11790"/>
                  </a:cubicBezTo>
                  <a:cubicBezTo>
                    <a:pt x="10512" y="11691"/>
                    <a:pt x="10611" y="1522"/>
                    <a:pt x="10906" y="1473"/>
                  </a:cubicBezTo>
                  <a:cubicBezTo>
                    <a:pt x="11200" y="1423"/>
                    <a:pt x="11790" y="11396"/>
                    <a:pt x="12085" y="11495"/>
                  </a:cubicBezTo>
                  <a:cubicBezTo>
                    <a:pt x="12379" y="11593"/>
                    <a:pt x="12330" y="1964"/>
                    <a:pt x="12674" y="2063"/>
                  </a:cubicBezTo>
                  <a:cubicBezTo>
                    <a:pt x="13017" y="2161"/>
                    <a:pt x="13705" y="12232"/>
                    <a:pt x="14148" y="12085"/>
                  </a:cubicBezTo>
                  <a:cubicBezTo>
                    <a:pt x="14590" y="11937"/>
                    <a:pt x="14934" y="1228"/>
                    <a:pt x="15327" y="1179"/>
                  </a:cubicBezTo>
                  <a:cubicBezTo>
                    <a:pt x="15720" y="1129"/>
                    <a:pt x="16162" y="11544"/>
                    <a:pt x="16506" y="11790"/>
                  </a:cubicBezTo>
                  <a:cubicBezTo>
                    <a:pt x="16850" y="12035"/>
                    <a:pt x="17047" y="2799"/>
                    <a:pt x="17391" y="2652"/>
                  </a:cubicBezTo>
                  <a:cubicBezTo>
                    <a:pt x="17735" y="2504"/>
                    <a:pt x="18226" y="10906"/>
                    <a:pt x="18570" y="10906"/>
                  </a:cubicBezTo>
                  <a:cubicBezTo>
                    <a:pt x="18913" y="10906"/>
                    <a:pt x="19061" y="2603"/>
                    <a:pt x="19454" y="2652"/>
                  </a:cubicBezTo>
                  <a:cubicBezTo>
                    <a:pt x="19847" y="2701"/>
                    <a:pt x="20436" y="11298"/>
                    <a:pt x="20928" y="11200"/>
                  </a:cubicBezTo>
                  <a:cubicBezTo>
                    <a:pt x="21419" y="11101"/>
                    <a:pt x="22106" y="1915"/>
                    <a:pt x="22401" y="2063"/>
                  </a:cubicBezTo>
                  <a:cubicBezTo>
                    <a:pt x="22695" y="2210"/>
                    <a:pt x="22499" y="11888"/>
                    <a:pt x="22696" y="12085"/>
                  </a:cubicBezTo>
                  <a:cubicBezTo>
                    <a:pt x="22892" y="12281"/>
                    <a:pt x="23334" y="3193"/>
                    <a:pt x="23580" y="3242"/>
                  </a:cubicBezTo>
                  <a:cubicBezTo>
                    <a:pt x="23825" y="3291"/>
                    <a:pt x="23875" y="12575"/>
                    <a:pt x="24170" y="12379"/>
                  </a:cubicBezTo>
                  <a:cubicBezTo>
                    <a:pt x="24464" y="12182"/>
                    <a:pt x="24857" y="2259"/>
                    <a:pt x="25349" y="2063"/>
                  </a:cubicBezTo>
                  <a:cubicBezTo>
                    <a:pt x="25840" y="1866"/>
                    <a:pt x="26725" y="11150"/>
                    <a:pt x="27118" y="11200"/>
                  </a:cubicBezTo>
                  <a:cubicBezTo>
                    <a:pt x="27511" y="11249"/>
                    <a:pt x="27363" y="2407"/>
                    <a:pt x="27707" y="2358"/>
                  </a:cubicBezTo>
                  <a:cubicBezTo>
                    <a:pt x="28050" y="2309"/>
                    <a:pt x="28886" y="10807"/>
                    <a:pt x="29181" y="10906"/>
                  </a:cubicBezTo>
                  <a:cubicBezTo>
                    <a:pt x="29475" y="11004"/>
                    <a:pt x="29181" y="2996"/>
                    <a:pt x="29476" y="2947"/>
                  </a:cubicBezTo>
                  <a:cubicBezTo>
                    <a:pt x="29770" y="2897"/>
                    <a:pt x="30605" y="10561"/>
                    <a:pt x="30949" y="10611"/>
                  </a:cubicBezTo>
                  <a:cubicBezTo>
                    <a:pt x="31292" y="10660"/>
                    <a:pt x="31195" y="3192"/>
                    <a:pt x="31539" y="3242"/>
                  </a:cubicBezTo>
                  <a:cubicBezTo>
                    <a:pt x="31883" y="3291"/>
                    <a:pt x="32669" y="11004"/>
                    <a:pt x="33013" y="10906"/>
                  </a:cubicBezTo>
                  <a:cubicBezTo>
                    <a:pt x="33356" y="10807"/>
                    <a:pt x="33307" y="2603"/>
                    <a:pt x="33602" y="2652"/>
                  </a:cubicBezTo>
                  <a:cubicBezTo>
                    <a:pt x="33896" y="2701"/>
                    <a:pt x="34584" y="9775"/>
                    <a:pt x="34781" y="11200"/>
                  </a:cubicBezTo>
                </a:path>
              </a:pathLst>
            </a:custGeom>
            <a:noFill/>
            <a:ln cap="flat" cmpd="sng" w="9525">
              <a:solidFill>
                <a:srgbClr val="38761D"/>
              </a:solidFill>
              <a:prstDash val="solid"/>
              <a:round/>
              <a:headEnd len="lg" w="lg" type="none"/>
              <a:tailEnd len="lg" w="lg" type="none"/>
            </a:ln>
          </p:spPr>
        </p:sp>
        <p:sp>
          <p:nvSpPr>
            <p:cNvPr id="195" name="Shape 195"/>
            <p:cNvSpPr/>
            <p:nvPr/>
          </p:nvSpPr>
          <p:spPr>
            <a:xfrm>
              <a:off x="2254900" y="1252725"/>
              <a:ext cx="869525" cy="311925"/>
            </a:xfrm>
            <a:custGeom>
              <a:pathLst>
                <a:path extrusionOk="0" h="12477" w="34781">
                  <a:moveTo>
                    <a:pt x="0" y="3831"/>
                  </a:moveTo>
                  <a:cubicBezTo>
                    <a:pt x="98" y="5010"/>
                    <a:pt x="392" y="11544"/>
                    <a:pt x="589" y="10906"/>
                  </a:cubicBezTo>
                  <a:cubicBezTo>
                    <a:pt x="785" y="10267"/>
                    <a:pt x="933" y="0"/>
                    <a:pt x="1179" y="0"/>
                  </a:cubicBezTo>
                  <a:cubicBezTo>
                    <a:pt x="1424" y="0"/>
                    <a:pt x="1866" y="10758"/>
                    <a:pt x="2063" y="10906"/>
                  </a:cubicBezTo>
                  <a:cubicBezTo>
                    <a:pt x="2259" y="11053"/>
                    <a:pt x="2161" y="933"/>
                    <a:pt x="2358" y="884"/>
                  </a:cubicBezTo>
                  <a:cubicBezTo>
                    <a:pt x="2554" y="834"/>
                    <a:pt x="2898" y="10561"/>
                    <a:pt x="3242" y="10611"/>
                  </a:cubicBezTo>
                  <a:cubicBezTo>
                    <a:pt x="3585" y="10660"/>
                    <a:pt x="4175" y="1228"/>
                    <a:pt x="4421" y="1179"/>
                  </a:cubicBezTo>
                  <a:cubicBezTo>
                    <a:pt x="4666" y="1129"/>
                    <a:pt x="4519" y="10217"/>
                    <a:pt x="4716" y="10316"/>
                  </a:cubicBezTo>
                  <a:cubicBezTo>
                    <a:pt x="4912" y="10414"/>
                    <a:pt x="5207" y="1522"/>
                    <a:pt x="5600" y="1768"/>
                  </a:cubicBezTo>
                  <a:cubicBezTo>
                    <a:pt x="5993" y="2013"/>
                    <a:pt x="6730" y="11839"/>
                    <a:pt x="7074" y="11790"/>
                  </a:cubicBezTo>
                  <a:cubicBezTo>
                    <a:pt x="7418" y="11740"/>
                    <a:pt x="7369" y="1669"/>
                    <a:pt x="7664" y="1473"/>
                  </a:cubicBezTo>
                  <a:cubicBezTo>
                    <a:pt x="7958" y="1276"/>
                    <a:pt x="8499" y="10512"/>
                    <a:pt x="8843" y="10611"/>
                  </a:cubicBezTo>
                  <a:cubicBezTo>
                    <a:pt x="9186" y="10709"/>
                    <a:pt x="9481" y="1866"/>
                    <a:pt x="9727" y="2063"/>
                  </a:cubicBezTo>
                  <a:cubicBezTo>
                    <a:pt x="9972" y="2259"/>
                    <a:pt x="10119" y="11888"/>
                    <a:pt x="10316" y="11790"/>
                  </a:cubicBezTo>
                  <a:cubicBezTo>
                    <a:pt x="10512" y="11691"/>
                    <a:pt x="10611" y="1522"/>
                    <a:pt x="10906" y="1473"/>
                  </a:cubicBezTo>
                  <a:cubicBezTo>
                    <a:pt x="11200" y="1423"/>
                    <a:pt x="11790" y="11396"/>
                    <a:pt x="12085" y="11495"/>
                  </a:cubicBezTo>
                  <a:cubicBezTo>
                    <a:pt x="12379" y="11593"/>
                    <a:pt x="12330" y="1964"/>
                    <a:pt x="12674" y="2063"/>
                  </a:cubicBezTo>
                  <a:cubicBezTo>
                    <a:pt x="13017" y="2161"/>
                    <a:pt x="13705" y="12232"/>
                    <a:pt x="14148" y="12085"/>
                  </a:cubicBezTo>
                  <a:cubicBezTo>
                    <a:pt x="14590" y="11937"/>
                    <a:pt x="14934" y="1228"/>
                    <a:pt x="15327" y="1179"/>
                  </a:cubicBezTo>
                  <a:cubicBezTo>
                    <a:pt x="15720" y="1129"/>
                    <a:pt x="16162" y="11544"/>
                    <a:pt x="16506" y="11790"/>
                  </a:cubicBezTo>
                  <a:cubicBezTo>
                    <a:pt x="16850" y="12035"/>
                    <a:pt x="17047" y="2799"/>
                    <a:pt x="17391" y="2652"/>
                  </a:cubicBezTo>
                  <a:cubicBezTo>
                    <a:pt x="17735" y="2504"/>
                    <a:pt x="18226" y="10906"/>
                    <a:pt x="18570" y="10906"/>
                  </a:cubicBezTo>
                  <a:cubicBezTo>
                    <a:pt x="18913" y="10906"/>
                    <a:pt x="19061" y="2603"/>
                    <a:pt x="19454" y="2652"/>
                  </a:cubicBezTo>
                  <a:cubicBezTo>
                    <a:pt x="19847" y="2701"/>
                    <a:pt x="20436" y="11298"/>
                    <a:pt x="20928" y="11200"/>
                  </a:cubicBezTo>
                  <a:cubicBezTo>
                    <a:pt x="21419" y="11101"/>
                    <a:pt x="22106" y="1915"/>
                    <a:pt x="22401" y="2063"/>
                  </a:cubicBezTo>
                  <a:cubicBezTo>
                    <a:pt x="22695" y="2210"/>
                    <a:pt x="22499" y="11888"/>
                    <a:pt x="22696" y="12085"/>
                  </a:cubicBezTo>
                  <a:cubicBezTo>
                    <a:pt x="22892" y="12281"/>
                    <a:pt x="23334" y="3193"/>
                    <a:pt x="23580" y="3242"/>
                  </a:cubicBezTo>
                  <a:cubicBezTo>
                    <a:pt x="23825" y="3291"/>
                    <a:pt x="23875" y="12575"/>
                    <a:pt x="24170" y="12379"/>
                  </a:cubicBezTo>
                  <a:cubicBezTo>
                    <a:pt x="24464" y="12182"/>
                    <a:pt x="24857" y="2259"/>
                    <a:pt x="25349" y="2063"/>
                  </a:cubicBezTo>
                  <a:cubicBezTo>
                    <a:pt x="25840" y="1866"/>
                    <a:pt x="26725" y="11150"/>
                    <a:pt x="27118" y="11200"/>
                  </a:cubicBezTo>
                  <a:cubicBezTo>
                    <a:pt x="27511" y="11249"/>
                    <a:pt x="27363" y="2407"/>
                    <a:pt x="27707" y="2358"/>
                  </a:cubicBezTo>
                  <a:cubicBezTo>
                    <a:pt x="28050" y="2309"/>
                    <a:pt x="28886" y="10807"/>
                    <a:pt x="29181" y="10906"/>
                  </a:cubicBezTo>
                  <a:cubicBezTo>
                    <a:pt x="29475" y="11004"/>
                    <a:pt x="29181" y="2996"/>
                    <a:pt x="29476" y="2947"/>
                  </a:cubicBezTo>
                  <a:cubicBezTo>
                    <a:pt x="29770" y="2897"/>
                    <a:pt x="30605" y="10561"/>
                    <a:pt x="30949" y="10611"/>
                  </a:cubicBezTo>
                  <a:cubicBezTo>
                    <a:pt x="31292" y="10660"/>
                    <a:pt x="31195" y="3192"/>
                    <a:pt x="31539" y="3242"/>
                  </a:cubicBezTo>
                  <a:cubicBezTo>
                    <a:pt x="31883" y="3291"/>
                    <a:pt x="32669" y="11004"/>
                    <a:pt x="33013" y="10906"/>
                  </a:cubicBezTo>
                  <a:cubicBezTo>
                    <a:pt x="33356" y="10807"/>
                    <a:pt x="33307" y="2603"/>
                    <a:pt x="33602" y="2652"/>
                  </a:cubicBezTo>
                  <a:cubicBezTo>
                    <a:pt x="33896" y="2701"/>
                    <a:pt x="34584" y="9775"/>
                    <a:pt x="34781" y="11200"/>
                  </a:cubicBezTo>
                </a:path>
              </a:pathLst>
            </a:custGeom>
            <a:noFill/>
            <a:ln cap="flat" cmpd="sng" w="9525">
              <a:solidFill>
                <a:srgbClr val="38761D"/>
              </a:solidFill>
              <a:prstDash val="solid"/>
              <a:round/>
              <a:headEnd len="lg" w="lg" type="none"/>
              <a:tailEnd len="lg" w="lg" type="none"/>
            </a:ln>
          </p:spPr>
        </p:sp>
      </p:grpSp>
      <p:sp>
        <p:nvSpPr>
          <p:cNvPr id="196" name="Shape 196"/>
          <p:cNvSpPr/>
          <p:nvPr/>
        </p:nvSpPr>
        <p:spPr>
          <a:xfrm>
            <a:off x="532750" y="12724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532775" y="1439825"/>
            <a:ext cx="1267450" cy="317475"/>
          </a:xfrm>
          <a:custGeom>
            <a:pathLst>
              <a:path extrusionOk="0" h="12699" w="50698">
                <a:moveTo>
                  <a:pt x="0" y="8339"/>
                </a:moveTo>
                <a:cubicBezTo>
                  <a:pt x="3045" y="6963"/>
                  <a:pt x="11642" y="-601"/>
                  <a:pt x="18274" y="86"/>
                </a:cubicBezTo>
                <a:cubicBezTo>
                  <a:pt x="24906" y="773"/>
                  <a:pt x="34388" y="11139"/>
                  <a:pt x="39792" y="12466"/>
                </a:cubicBezTo>
                <a:cubicBezTo>
                  <a:pt x="45196" y="13792"/>
                  <a:pt x="48880" y="8781"/>
                  <a:pt x="50698" y="8044"/>
                </a:cubicBezTo>
              </a:path>
            </a:pathLst>
          </a:custGeom>
          <a:noFill/>
          <a:ln cap="flat" cmpd="sng" w="9525">
            <a:solidFill>
              <a:srgbClr val="0000FF"/>
            </a:solidFill>
            <a:prstDash val="solid"/>
            <a:round/>
            <a:headEnd len="lg" w="lg" type="none"/>
            <a:tailEnd len="lg" w="lg" type="none"/>
          </a:ln>
        </p:spPr>
      </p:sp>
      <p:sp>
        <p:nvSpPr>
          <p:cNvPr id="198" name="Shape 198"/>
          <p:cNvSpPr/>
          <p:nvPr/>
        </p:nvSpPr>
        <p:spPr>
          <a:xfrm>
            <a:off x="532750" y="20344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532750" y="27964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532750" y="35584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532750" y="4320475"/>
            <a:ext cx="1260000" cy="670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540125" y="2184229"/>
            <a:ext cx="1252700" cy="415100"/>
          </a:xfrm>
          <a:custGeom>
            <a:pathLst>
              <a:path extrusionOk="0" h="16604" w="50108">
                <a:moveTo>
                  <a:pt x="0" y="12754"/>
                </a:moveTo>
                <a:cubicBezTo>
                  <a:pt x="835" y="10641"/>
                  <a:pt x="3241" y="-558"/>
                  <a:pt x="5010" y="80"/>
                </a:cubicBezTo>
                <a:cubicBezTo>
                  <a:pt x="6778" y="718"/>
                  <a:pt x="8596" y="16438"/>
                  <a:pt x="10611" y="16586"/>
                </a:cubicBezTo>
                <a:cubicBezTo>
                  <a:pt x="12625" y="16733"/>
                  <a:pt x="14933" y="1111"/>
                  <a:pt x="17095" y="964"/>
                </a:cubicBezTo>
                <a:cubicBezTo>
                  <a:pt x="19256" y="816"/>
                  <a:pt x="21467" y="15652"/>
                  <a:pt x="23580" y="15702"/>
                </a:cubicBezTo>
                <a:cubicBezTo>
                  <a:pt x="25692" y="15751"/>
                  <a:pt x="27805" y="1308"/>
                  <a:pt x="29770" y="1259"/>
                </a:cubicBezTo>
                <a:cubicBezTo>
                  <a:pt x="31735" y="1209"/>
                  <a:pt x="33405" y="15456"/>
                  <a:pt x="35370" y="15407"/>
                </a:cubicBezTo>
                <a:cubicBezTo>
                  <a:pt x="37335" y="15357"/>
                  <a:pt x="39594" y="914"/>
                  <a:pt x="41560" y="964"/>
                </a:cubicBezTo>
                <a:cubicBezTo>
                  <a:pt x="43525" y="1013"/>
                  <a:pt x="45736" y="14523"/>
                  <a:pt x="47161" y="15702"/>
                </a:cubicBezTo>
                <a:cubicBezTo>
                  <a:pt x="48585" y="16881"/>
                  <a:pt x="49616" y="9315"/>
                  <a:pt x="50108" y="8038"/>
                </a:cubicBezTo>
              </a:path>
            </a:pathLst>
          </a:custGeom>
          <a:noFill/>
          <a:ln cap="flat" cmpd="sng" w="9525">
            <a:solidFill>
              <a:srgbClr val="0000FF"/>
            </a:solidFill>
            <a:prstDash val="solid"/>
            <a:round/>
            <a:headEnd len="lg" w="lg" type="none"/>
            <a:tailEnd len="lg" w="lg" type="none"/>
          </a:ln>
        </p:spPr>
      </p:sp>
      <p:sp>
        <p:nvSpPr>
          <p:cNvPr id="203" name="Shape 203"/>
          <p:cNvSpPr/>
          <p:nvPr/>
        </p:nvSpPr>
        <p:spPr>
          <a:xfrm>
            <a:off x="540125" y="3068965"/>
            <a:ext cx="1260075" cy="126775"/>
          </a:xfrm>
          <a:custGeom>
            <a:pathLst>
              <a:path extrusionOk="0" h="5071" w="50403">
                <a:moveTo>
                  <a:pt x="0" y="3598"/>
                </a:moveTo>
                <a:cubicBezTo>
                  <a:pt x="4126" y="3008"/>
                  <a:pt x="16358" y="-184"/>
                  <a:pt x="24759" y="61"/>
                </a:cubicBezTo>
                <a:cubicBezTo>
                  <a:pt x="33159" y="306"/>
                  <a:pt x="46129" y="4236"/>
                  <a:pt x="50403" y="5071"/>
                </a:cubicBezTo>
              </a:path>
            </a:pathLst>
          </a:custGeom>
          <a:noFill/>
          <a:ln cap="flat" cmpd="sng" w="9525">
            <a:solidFill>
              <a:srgbClr val="0000FF"/>
            </a:solidFill>
            <a:prstDash val="solid"/>
            <a:round/>
            <a:headEnd len="lg" w="lg" type="none"/>
            <a:tailEnd len="lg" w="lg" type="none"/>
          </a:ln>
        </p:spPr>
      </p:sp>
      <p:sp>
        <p:nvSpPr>
          <p:cNvPr id="204" name="Shape 204"/>
          <p:cNvSpPr/>
          <p:nvPr/>
        </p:nvSpPr>
        <p:spPr>
          <a:xfrm>
            <a:off x="540125" y="3718650"/>
            <a:ext cx="1252690" cy="413425"/>
          </a:xfrm>
          <a:custGeom>
            <a:pathLst>
              <a:path extrusionOk="0" h="16537" w="48634">
                <a:moveTo>
                  <a:pt x="0" y="896"/>
                </a:moveTo>
                <a:cubicBezTo>
                  <a:pt x="1965" y="3499"/>
                  <a:pt x="7417" y="16665"/>
                  <a:pt x="11790" y="16518"/>
                </a:cubicBezTo>
                <a:cubicBezTo>
                  <a:pt x="16162" y="16370"/>
                  <a:pt x="21811" y="110"/>
                  <a:pt x="26233" y="12"/>
                </a:cubicBezTo>
                <a:cubicBezTo>
                  <a:pt x="30654" y="-86"/>
                  <a:pt x="34584" y="15830"/>
                  <a:pt x="38318" y="15929"/>
                </a:cubicBezTo>
                <a:cubicBezTo>
                  <a:pt x="42051" y="16027"/>
                  <a:pt x="46914" y="3156"/>
                  <a:pt x="48634" y="602"/>
                </a:cubicBezTo>
              </a:path>
            </a:pathLst>
          </a:custGeom>
          <a:noFill/>
          <a:ln cap="flat" cmpd="sng" w="9525">
            <a:solidFill>
              <a:srgbClr val="0000FF"/>
            </a:solidFill>
            <a:prstDash val="solid"/>
            <a:round/>
            <a:headEnd len="lg" w="lg" type="none"/>
            <a:tailEnd len="lg" w="lg" type="none"/>
          </a:ln>
        </p:spPr>
      </p:sp>
      <p:sp>
        <p:nvSpPr>
          <p:cNvPr id="205" name="Shape 205"/>
          <p:cNvSpPr/>
          <p:nvPr/>
        </p:nvSpPr>
        <p:spPr>
          <a:xfrm>
            <a:off x="540125" y="4432496"/>
            <a:ext cx="1252700" cy="481450"/>
          </a:xfrm>
          <a:custGeom>
            <a:pathLst>
              <a:path extrusionOk="0" h="19258" w="50108">
                <a:moveTo>
                  <a:pt x="0" y="639"/>
                </a:moveTo>
                <a:cubicBezTo>
                  <a:pt x="442" y="3635"/>
                  <a:pt x="2013" y="18717"/>
                  <a:pt x="2652" y="18619"/>
                </a:cubicBezTo>
                <a:cubicBezTo>
                  <a:pt x="3290" y="18520"/>
                  <a:pt x="3241" y="98"/>
                  <a:pt x="3831" y="49"/>
                </a:cubicBezTo>
                <a:cubicBezTo>
                  <a:pt x="4420" y="0"/>
                  <a:pt x="5501" y="18176"/>
                  <a:pt x="6189" y="18324"/>
                </a:cubicBezTo>
                <a:cubicBezTo>
                  <a:pt x="6876" y="18471"/>
                  <a:pt x="7221" y="934"/>
                  <a:pt x="7958" y="934"/>
                </a:cubicBezTo>
                <a:cubicBezTo>
                  <a:pt x="8695" y="934"/>
                  <a:pt x="9874" y="18471"/>
                  <a:pt x="10611" y="18324"/>
                </a:cubicBezTo>
                <a:cubicBezTo>
                  <a:pt x="11347" y="18176"/>
                  <a:pt x="11593" y="-98"/>
                  <a:pt x="12379" y="49"/>
                </a:cubicBezTo>
                <a:cubicBezTo>
                  <a:pt x="13165" y="196"/>
                  <a:pt x="14491" y="19012"/>
                  <a:pt x="15327" y="19209"/>
                </a:cubicBezTo>
                <a:cubicBezTo>
                  <a:pt x="16162" y="19405"/>
                  <a:pt x="16554" y="1278"/>
                  <a:pt x="17390" y="1229"/>
                </a:cubicBezTo>
                <a:cubicBezTo>
                  <a:pt x="18225" y="1179"/>
                  <a:pt x="19109" y="19110"/>
                  <a:pt x="20338" y="18914"/>
                </a:cubicBezTo>
                <a:cubicBezTo>
                  <a:pt x="21566" y="18717"/>
                  <a:pt x="23825" y="245"/>
                  <a:pt x="24759" y="49"/>
                </a:cubicBezTo>
                <a:cubicBezTo>
                  <a:pt x="25692" y="-147"/>
                  <a:pt x="25102" y="17538"/>
                  <a:pt x="25938" y="17735"/>
                </a:cubicBezTo>
                <a:cubicBezTo>
                  <a:pt x="26773" y="17931"/>
                  <a:pt x="28591" y="983"/>
                  <a:pt x="29770" y="1229"/>
                </a:cubicBezTo>
                <a:cubicBezTo>
                  <a:pt x="30949" y="1474"/>
                  <a:pt x="32078" y="19160"/>
                  <a:pt x="33012" y="19209"/>
                </a:cubicBezTo>
                <a:cubicBezTo>
                  <a:pt x="33945" y="19258"/>
                  <a:pt x="34436" y="1719"/>
                  <a:pt x="35370" y="1523"/>
                </a:cubicBezTo>
                <a:cubicBezTo>
                  <a:pt x="36303" y="1326"/>
                  <a:pt x="37679" y="18079"/>
                  <a:pt x="38613" y="18030"/>
                </a:cubicBezTo>
                <a:cubicBezTo>
                  <a:pt x="39546" y="17981"/>
                  <a:pt x="39890" y="1081"/>
                  <a:pt x="40971" y="1229"/>
                </a:cubicBezTo>
                <a:cubicBezTo>
                  <a:pt x="42051" y="1376"/>
                  <a:pt x="44065" y="18815"/>
                  <a:pt x="45097" y="18914"/>
                </a:cubicBezTo>
                <a:cubicBezTo>
                  <a:pt x="46128" y="19012"/>
                  <a:pt x="46325" y="1965"/>
                  <a:pt x="47161" y="1818"/>
                </a:cubicBezTo>
                <a:cubicBezTo>
                  <a:pt x="47996" y="1670"/>
                  <a:pt x="49616" y="15328"/>
                  <a:pt x="50108" y="18030"/>
                </a:cubicBezTo>
              </a:path>
            </a:pathLst>
          </a:custGeom>
          <a:noFill/>
          <a:ln cap="flat" cmpd="sng" w="9525">
            <a:solidFill>
              <a:srgbClr val="0000FF"/>
            </a:solidFill>
            <a:prstDash val="solid"/>
            <a:round/>
            <a:headEnd len="lg" w="lg" type="none"/>
            <a:tailEnd len="lg" w="lg" type="none"/>
          </a:ln>
        </p:spPr>
      </p:sp>
      <p:sp>
        <p:nvSpPr>
          <p:cNvPr id="206" name="Shape 206"/>
          <p:cNvSpPr/>
          <p:nvPr/>
        </p:nvSpPr>
        <p:spPr>
          <a:xfrm>
            <a:off x="1837050" y="1438956"/>
            <a:ext cx="1142175" cy="306650"/>
          </a:xfrm>
          <a:custGeom>
            <a:pathLst>
              <a:path extrusionOk="0" h="12266" w="45687">
                <a:moveTo>
                  <a:pt x="0" y="6605"/>
                </a:moveTo>
                <a:cubicBezTo>
                  <a:pt x="1915" y="5524"/>
                  <a:pt x="6582" y="-813"/>
                  <a:pt x="11495" y="120"/>
                </a:cubicBezTo>
                <a:cubicBezTo>
                  <a:pt x="16407" y="1053"/>
                  <a:pt x="23776" y="11713"/>
                  <a:pt x="29475" y="12205"/>
                </a:cubicBezTo>
                <a:cubicBezTo>
                  <a:pt x="35173" y="12696"/>
                  <a:pt x="42985" y="4590"/>
                  <a:pt x="45687" y="3068"/>
                </a:cubicBezTo>
              </a:path>
            </a:pathLst>
          </a:custGeom>
          <a:noFill/>
          <a:ln cap="flat" cmpd="sng" w="9525">
            <a:solidFill>
              <a:srgbClr val="38761D"/>
            </a:solidFill>
            <a:prstDash val="solid"/>
            <a:round/>
            <a:headEnd len="lg" w="lg" type="none"/>
            <a:tailEnd len="lg" w="lg" type="none"/>
          </a:ln>
        </p:spPr>
      </p:sp>
      <p:sp>
        <p:nvSpPr>
          <p:cNvPr id="207" name="Shape 207"/>
          <p:cNvSpPr/>
          <p:nvPr/>
        </p:nvSpPr>
        <p:spPr>
          <a:xfrm>
            <a:off x="1829675" y="2163818"/>
            <a:ext cx="1179025" cy="443050"/>
          </a:xfrm>
          <a:custGeom>
            <a:pathLst>
              <a:path extrusionOk="0" h="17722" w="47161">
                <a:moveTo>
                  <a:pt x="0" y="6496"/>
                </a:moveTo>
                <a:cubicBezTo>
                  <a:pt x="491" y="5464"/>
                  <a:pt x="1522" y="-1462"/>
                  <a:pt x="2947" y="306"/>
                </a:cubicBezTo>
                <a:cubicBezTo>
                  <a:pt x="4371" y="2074"/>
                  <a:pt x="6582" y="17107"/>
                  <a:pt x="8548" y="17107"/>
                </a:cubicBezTo>
                <a:cubicBezTo>
                  <a:pt x="10513" y="17107"/>
                  <a:pt x="12576" y="207"/>
                  <a:pt x="14738" y="306"/>
                </a:cubicBezTo>
                <a:cubicBezTo>
                  <a:pt x="16899" y="404"/>
                  <a:pt x="19355" y="17500"/>
                  <a:pt x="21517" y="17697"/>
                </a:cubicBezTo>
                <a:cubicBezTo>
                  <a:pt x="23678" y="17893"/>
                  <a:pt x="25742" y="1485"/>
                  <a:pt x="27707" y="1485"/>
                </a:cubicBezTo>
                <a:cubicBezTo>
                  <a:pt x="29672" y="1485"/>
                  <a:pt x="31489" y="17697"/>
                  <a:pt x="33307" y="17697"/>
                </a:cubicBezTo>
                <a:cubicBezTo>
                  <a:pt x="35124" y="17697"/>
                  <a:pt x="36893" y="1583"/>
                  <a:pt x="38613" y="1485"/>
                </a:cubicBezTo>
                <a:cubicBezTo>
                  <a:pt x="40332" y="1386"/>
                  <a:pt x="42199" y="16026"/>
                  <a:pt x="43624" y="17107"/>
                </a:cubicBezTo>
                <a:cubicBezTo>
                  <a:pt x="45048" y="18187"/>
                  <a:pt x="46571" y="9492"/>
                  <a:pt x="47161" y="7970"/>
                </a:cubicBezTo>
              </a:path>
            </a:pathLst>
          </a:custGeom>
          <a:noFill/>
          <a:ln cap="flat" cmpd="sng" w="9525">
            <a:solidFill>
              <a:srgbClr val="38761D"/>
            </a:solidFill>
            <a:prstDash val="solid"/>
            <a:round/>
            <a:headEnd len="lg" w="lg" type="none"/>
            <a:tailEnd len="lg" w="lg" type="none"/>
          </a:ln>
        </p:spPr>
      </p:sp>
      <p:sp>
        <p:nvSpPr>
          <p:cNvPr id="208" name="Shape 208"/>
          <p:cNvSpPr/>
          <p:nvPr/>
        </p:nvSpPr>
        <p:spPr>
          <a:xfrm>
            <a:off x="1844400" y="3210500"/>
            <a:ext cx="1201150" cy="133875"/>
          </a:xfrm>
          <a:custGeom>
            <a:pathLst>
              <a:path extrusionOk="0" h="5355" w="48046">
                <a:moveTo>
                  <a:pt x="0" y="0"/>
                </a:moveTo>
                <a:cubicBezTo>
                  <a:pt x="4225" y="884"/>
                  <a:pt x="17342" y="5109"/>
                  <a:pt x="25350" y="5306"/>
                </a:cubicBezTo>
                <a:cubicBezTo>
                  <a:pt x="33357" y="5502"/>
                  <a:pt x="44263" y="1866"/>
                  <a:pt x="48046" y="1179"/>
                </a:cubicBezTo>
              </a:path>
            </a:pathLst>
          </a:custGeom>
          <a:noFill/>
          <a:ln cap="flat" cmpd="sng" w="9525">
            <a:solidFill>
              <a:srgbClr val="38761D"/>
            </a:solidFill>
            <a:prstDash val="solid"/>
            <a:round/>
            <a:headEnd len="lg" w="lg" type="none"/>
            <a:tailEnd len="lg" w="lg" type="none"/>
          </a:ln>
        </p:spPr>
      </p:sp>
      <p:sp>
        <p:nvSpPr>
          <p:cNvPr id="209" name="Shape 209"/>
          <p:cNvSpPr/>
          <p:nvPr/>
        </p:nvSpPr>
        <p:spPr>
          <a:xfrm>
            <a:off x="1844400" y="3711575"/>
            <a:ext cx="1179025" cy="457500"/>
          </a:xfrm>
          <a:custGeom>
            <a:pathLst>
              <a:path extrusionOk="0" h="18300" w="47161">
                <a:moveTo>
                  <a:pt x="0" y="0"/>
                </a:moveTo>
                <a:cubicBezTo>
                  <a:pt x="1866" y="2947"/>
                  <a:pt x="7418" y="17587"/>
                  <a:pt x="11201" y="17686"/>
                </a:cubicBezTo>
                <a:cubicBezTo>
                  <a:pt x="14983" y="17784"/>
                  <a:pt x="18521" y="491"/>
                  <a:pt x="22697" y="590"/>
                </a:cubicBezTo>
                <a:cubicBezTo>
                  <a:pt x="26872" y="688"/>
                  <a:pt x="32177" y="18078"/>
                  <a:pt x="36255" y="18275"/>
                </a:cubicBezTo>
                <a:cubicBezTo>
                  <a:pt x="40332" y="18471"/>
                  <a:pt x="45343" y="4520"/>
                  <a:pt x="47161" y="1769"/>
                </a:cubicBezTo>
              </a:path>
            </a:pathLst>
          </a:custGeom>
          <a:noFill/>
          <a:ln cap="flat" cmpd="sng" w="9525">
            <a:solidFill>
              <a:srgbClr val="38761D"/>
            </a:solidFill>
            <a:prstDash val="solid"/>
            <a:round/>
            <a:headEnd len="lg" w="lg" type="none"/>
            <a:tailEnd len="lg" w="lg" type="none"/>
          </a:ln>
        </p:spPr>
      </p:sp>
      <p:sp>
        <p:nvSpPr>
          <p:cNvPr id="210" name="Shape 210"/>
          <p:cNvSpPr/>
          <p:nvPr/>
        </p:nvSpPr>
        <p:spPr>
          <a:xfrm>
            <a:off x="1837050" y="4499128"/>
            <a:ext cx="1230600" cy="465775"/>
          </a:xfrm>
          <a:custGeom>
            <a:pathLst>
              <a:path extrusionOk="0" h="18631" w="49224">
                <a:moveTo>
                  <a:pt x="0" y="15070"/>
                </a:moveTo>
                <a:cubicBezTo>
                  <a:pt x="491" y="12613"/>
                  <a:pt x="2013" y="233"/>
                  <a:pt x="2947" y="332"/>
                </a:cubicBezTo>
                <a:cubicBezTo>
                  <a:pt x="3880" y="430"/>
                  <a:pt x="4715" y="15708"/>
                  <a:pt x="5600" y="15659"/>
                </a:cubicBezTo>
                <a:cubicBezTo>
                  <a:pt x="6484" y="15609"/>
                  <a:pt x="7221" y="-110"/>
                  <a:pt x="8253" y="37"/>
                </a:cubicBezTo>
                <a:cubicBezTo>
                  <a:pt x="9284" y="184"/>
                  <a:pt x="10758" y="16347"/>
                  <a:pt x="11790" y="16544"/>
                </a:cubicBezTo>
                <a:cubicBezTo>
                  <a:pt x="12821" y="16740"/>
                  <a:pt x="13558" y="1265"/>
                  <a:pt x="14443" y="1216"/>
                </a:cubicBezTo>
                <a:cubicBezTo>
                  <a:pt x="15327" y="1166"/>
                  <a:pt x="15966" y="16445"/>
                  <a:pt x="17096" y="16249"/>
                </a:cubicBezTo>
                <a:cubicBezTo>
                  <a:pt x="18225" y="16052"/>
                  <a:pt x="20141" y="135"/>
                  <a:pt x="21222" y="37"/>
                </a:cubicBezTo>
                <a:cubicBezTo>
                  <a:pt x="22302" y="-61"/>
                  <a:pt x="22597" y="15511"/>
                  <a:pt x="23580" y="15659"/>
                </a:cubicBezTo>
                <a:cubicBezTo>
                  <a:pt x="24562" y="15806"/>
                  <a:pt x="25888" y="725"/>
                  <a:pt x="27117" y="922"/>
                </a:cubicBezTo>
                <a:cubicBezTo>
                  <a:pt x="28345" y="1118"/>
                  <a:pt x="29671" y="16739"/>
                  <a:pt x="30949" y="16838"/>
                </a:cubicBezTo>
                <a:cubicBezTo>
                  <a:pt x="32226" y="16936"/>
                  <a:pt x="33651" y="1461"/>
                  <a:pt x="34781" y="1511"/>
                </a:cubicBezTo>
                <a:cubicBezTo>
                  <a:pt x="35911" y="1560"/>
                  <a:pt x="36550" y="17083"/>
                  <a:pt x="37729" y="17133"/>
                </a:cubicBezTo>
                <a:cubicBezTo>
                  <a:pt x="38908" y="17182"/>
                  <a:pt x="40430" y="1560"/>
                  <a:pt x="41855" y="1806"/>
                </a:cubicBezTo>
                <a:cubicBezTo>
                  <a:pt x="43279" y="2051"/>
                  <a:pt x="45047" y="18705"/>
                  <a:pt x="46276" y="18607"/>
                </a:cubicBezTo>
                <a:cubicBezTo>
                  <a:pt x="47504" y="18508"/>
                  <a:pt x="48732" y="4114"/>
                  <a:pt x="49224" y="1216"/>
                </a:cubicBezTo>
              </a:path>
            </a:pathLst>
          </a:custGeom>
          <a:noFill/>
          <a:ln cap="flat" cmpd="sng" w="9525">
            <a:solidFill>
              <a:srgbClr val="38761D"/>
            </a:solidFill>
            <a:prstDash val="solid"/>
            <a:round/>
            <a:headEnd len="lg" w="lg" type="none"/>
            <a:tailEnd len="lg" w="lg" type="none"/>
          </a:ln>
        </p:spPr>
      </p:sp>
      <p:sp>
        <p:nvSpPr>
          <p:cNvPr id="211" name="Shape 211"/>
          <p:cNvSpPr txBox="1"/>
          <p:nvPr/>
        </p:nvSpPr>
        <p:spPr>
          <a:xfrm>
            <a:off x="262325" y="1420412"/>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1</a:t>
            </a:r>
          </a:p>
        </p:txBody>
      </p:sp>
      <p:sp>
        <p:nvSpPr>
          <p:cNvPr id="212" name="Shape 212"/>
          <p:cNvSpPr txBox="1"/>
          <p:nvPr/>
        </p:nvSpPr>
        <p:spPr>
          <a:xfrm>
            <a:off x="262325" y="2197712"/>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2</a:t>
            </a:r>
          </a:p>
        </p:txBody>
      </p:sp>
      <p:sp>
        <p:nvSpPr>
          <p:cNvPr id="213" name="Shape 213"/>
          <p:cNvSpPr txBox="1"/>
          <p:nvPr/>
        </p:nvSpPr>
        <p:spPr>
          <a:xfrm>
            <a:off x="262325" y="2975012"/>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3</a:t>
            </a:r>
          </a:p>
        </p:txBody>
      </p:sp>
      <p:sp>
        <p:nvSpPr>
          <p:cNvPr id="214" name="Shape 214"/>
          <p:cNvSpPr txBox="1"/>
          <p:nvPr/>
        </p:nvSpPr>
        <p:spPr>
          <a:xfrm>
            <a:off x="262325" y="3762225"/>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4</a:t>
            </a:r>
          </a:p>
        </p:txBody>
      </p:sp>
      <p:sp>
        <p:nvSpPr>
          <p:cNvPr id="215" name="Shape 215"/>
          <p:cNvSpPr txBox="1"/>
          <p:nvPr/>
        </p:nvSpPr>
        <p:spPr>
          <a:xfrm>
            <a:off x="262325" y="4500687"/>
            <a:ext cx="277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5</a:t>
            </a:r>
          </a:p>
        </p:txBody>
      </p:sp>
      <p:sp>
        <p:nvSpPr>
          <p:cNvPr id="216" name="Shape 216"/>
          <p:cNvSpPr/>
          <p:nvPr/>
        </p:nvSpPr>
        <p:spPr>
          <a:xfrm>
            <a:off x="2306475" y="1309325"/>
            <a:ext cx="816300" cy="3758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2254900" y="1528612"/>
            <a:ext cx="95700" cy="957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2254900" y="2430187"/>
            <a:ext cx="95700" cy="957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2286975" y="3305775"/>
            <a:ext cx="95700" cy="957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2254900" y="3823762"/>
            <a:ext cx="95700" cy="957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2254900" y="4684150"/>
            <a:ext cx="95700" cy="957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7893700" y="1528612"/>
            <a:ext cx="95700" cy="957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7893700" y="2430187"/>
            <a:ext cx="95700" cy="957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7925775" y="3077175"/>
            <a:ext cx="95700" cy="957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7893700" y="3823762"/>
            <a:ext cx="95700" cy="957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7893700" y="4684150"/>
            <a:ext cx="95700" cy="95700"/>
          </a:xfrm>
          <a:prstGeom prst="ellipse">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7823650" y="1328225"/>
            <a:ext cx="235800" cy="3567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txBox="1"/>
          <p:nvPr/>
        </p:nvSpPr>
        <p:spPr>
          <a:xfrm>
            <a:off x="2424375" y="1109000"/>
            <a:ext cx="816300" cy="375000"/>
          </a:xfrm>
          <a:prstGeom prst="rect">
            <a:avLst/>
          </a:prstGeom>
          <a:noFill/>
          <a:ln>
            <a:noFill/>
          </a:ln>
        </p:spPr>
        <p:txBody>
          <a:bodyPr anchorCtr="0" anchor="t" bIns="91425" lIns="91425" rIns="91425" tIns="91425">
            <a:noAutofit/>
          </a:bodyPr>
          <a:lstStyle/>
          <a:p>
            <a:pPr lvl="0" rtl="0">
              <a:spcBef>
                <a:spcPts val="0"/>
              </a:spcBef>
              <a:buNone/>
            </a:pPr>
            <a:r>
              <a:rPr lang="en-GB" sz="1200">
                <a:latin typeface="Merriweather Light"/>
                <a:ea typeface="Merriweather Light"/>
                <a:cs typeface="Merriweather Light"/>
                <a:sym typeface="Merriweather Light"/>
              </a:rPr>
              <a:t>Punto p</a:t>
            </a:r>
          </a:p>
        </p:txBody>
      </p:sp>
      <p:sp>
        <p:nvSpPr>
          <p:cNvPr id="229" name="Shape 229"/>
          <p:cNvSpPr txBox="1"/>
          <p:nvPr/>
        </p:nvSpPr>
        <p:spPr>
          <a:xfrm>
            <a:off x="7962325" y="1109000"/>
            <a:ext cx="913800" cy="3750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Punto p’</a:t>
            </a:r>
          </a:p>
        </p:txBody>
      </p:sp>
      <p:sp>
        <p:nvSpPr>
          <p:cNvPr id="230" name="Shape 230"/>
          <p:cNvSpPr txBox="1"/>
          <p:nvPr/>
        </p:nvSpPr>
        <p:spPr>
          <a:xfrm>
            <a:off x="5812612" y="899150"/>
            <a:ext cx="1949400" cy="3174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Simulación Gaussiana</a:t>
            </a:r>
          </a:p>
        </p:txBody>
      </p:sp>
      <p:sp>
        <p:nvSpPr>
          <p:cNvPr id="231" name="Shape 231"/>
          <p:cNvSpPr txBox="1"/>
          <p:nvPr/>
        </p:nvSpPr>
        <p:spPr>
          <a:xfrm>
            <a:off x="188050" y="910200"/>
            <a:ext cx="1949400" cy="3174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Simulación ARIMA</a:t>
            </a:r>
          </a:p>
        </p:txBody>
      </p:sp>
      <p:cxnSp>
        <p:nvCxnSpPr>
          <p:cNvPr id="232" name="Shape 232"/>
          <p:cNvCxnSpPr/>
          <p:nvPr/>
        </p:nvCxnSpPr>
        <p:spPr>
          <a:xfrm flipH="1" rot="10800000">
            <a:off x="2593850" y="2616125"/>
            <a:ext cx="3139200" cy="7200"/>
          </a:xfrm>
          <a:prstGeom prst="straightConnector1">
            <a:avLst/>
          </a:prstGeom>
          <a:noFill/>
          <a:ln cap="flat" cmpd="sng" w="19050">
            <a:solidFill>
              <a:srgbClr val="000000"/>
            </a:solidFill>
            <a:prstDash val="solid"/>
            <a:round/>
            <a:headEnd len="lg" w="lg" type="none"/>
            <a:tailEnd len="lg" w="lg" type="triangle"/>
          </a:ln>
        </p:spPr>
      </p:cxnSp>
      <p:cxnSp>
        <p:nvCxnSpPr>
          <p:cNvPr id="233" name="Shape 233"/>
          <p:cNvCxnSpPr/>
          <p:nvPr/>
        </p:nvCxnSpPr>
        <p:spPr>
          <a:xfrm rot="10800000">
            <a:off x="2593950" y="3004325"/>
            <a:ext cx="3131700" cy="0"/>
          </a:xfrm>
          <a:prstGeom prst="straightConnector1">
            <a:avLst/>
          </a:prstGeom>
          <a:noFill/>
          <a:ln cap="flat" cmpd="sng" w="19050">
            <a:solidFill>
              <a:srgbClr val="000000"/>
            </a:solidFill>
            <a:prstDash val="solid"/>
            <a:round/>
            <a:headEnd len="lg" w="lg" type="none"/>
            <a:tailEnd len="lg" w="lg" type="triangle"/>
          </a:ln>
        </p:spPr>
      </p:cxnSp>
      <p:sp>
        <p:nvSpPr>
          <p:cNvPr id="234" name="Shape 234"/>
          <p:cNvSpPr txBox="1"/>
          <p:nvPr/>
        </p:nvSpPr>
        <p:spPr>
          <a:xfrm>
            <a:off x="3372625" y="2054275"/>
            <a:ext cx="1392000" cy="5727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Buscar el</a:t>
            </a:r>
            <a:r>
              <a:rPr lang="en-GB" sz="1200">
                <a:latin typeface="Merriweather Light"/>
                <a:ea typeface="Merriweather Light"/>
                <a:cs typeface="Merriweather Light"/>
                <a:sym typeface="Merriweather Light"/>
              </a:rPr>
              <a:t> punto más cercano a p</a:t>
            </a:r>
          </a:p>
        </p:txBody>
      </p:sp>
      <p:sp>
        <p:nvSpPr>
          <p:cNvPr id="235" name="Shape 235"/>
          <p:cNvSpPr txBox="1"/>
          <p:nvPr/>
        </p:nvSpPr>
        <p:spPr>
          <a:xfrm>
            <a:off x="3491175" y="3014000"/>
            <a:ext cx="1267500" cy="572700"/>
          </a:xfrm>
          <a:prstGeom prst="rect">
            <a:avLst/>
          </a:prstGeom>
          <a:noFill/>
          <a:ln>
            <a:noFill/>
          </a:ln>
        </p:spPr>
        <p:txBody>
          <a:bodyPr anchorCtr="0" anchor="t" bIns="91425" lIns="91425" rIns="91425" tIns="91425">
            <a:noAutofit/>
          </a:bodyPr>
          <a:lstStyle/>
          <a:p>
            <a:pPr lvl="0" rtl="0" algn="ctr">
              <a:spcBef>
                <a:spcPts val="0"/>
              </a:spcBef>
              <a:buNone/>
            </a:pPr>
            <a:r>
              <a:rPr lang="en-GB" sz="1200">
                <a:latin typeface="Merriweather Light"/>
                <a:ea typeface="Merriweather Light"/>
                <a:cs typeface="Merriweather Light"/>
                <a:sym typeface="Merriweather Light"/>
              </a:rPr>
              <a:t>Reemplazar el punto p por p’</a:t>
            </a:r>
          </a:p>
        </p:txBody>
      </p:sp>
      <p:sp>
        <p:nvSpPr>
          <p:cNvPr id="236" name="Shape 236"/>
          <p:cNvSpPr/>
          <p:nvPr/>
        </p:nvSpPr>
        <p:spPr>
          <a:xfrm>
            <a:off x="2188575" y="1324050"/>
            <a:ext cx="235800" cy="3567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7" name="Shape 237"/>
          <p:cNvSpPr txBox="1"/>
          <p:nvPr/>
        </p:nvSpPr>
        <p:spPr>
          <a:xfrm>
            <a:off x="3122775" y="4575875"/>
            <a:ext cx="2310300" cy="375000"/>
          </a:xfrm>
          <a:prstGeom prst="rect">
            <a:avLst/>
          </a:prstGeom>
          <a:noFill/>
          <a:ln>
            <a:noFill/>
          </a:ln>
        </p:spPr>
        <p:txBody>
          <a:bodyPr anchorCtr="0" anchor="t" bIns="91425" lIns="91425" rIns="91425" tIns="91425">
            <a:noAutofit/>
          </a:bodyPr>
          <a:lstStyle/>
          <a:p>
            <a:pPr indent="-304800" lvl="0" marL="457200" rtl="0">
              <a:spcBef>
                <a:spcPts val="0"/>
              </a:spcBef>
              <a:buSzPct val="100000"/>
              <a:buFont typeface="Merriweather Light"/>
              <a:buChar char="●"/>
            </a:pPr>
            <a:r>
              <a:rPr lang="en-GB" sz="1200">
                <a:latin typeface="Merriweather Light"/>
                <a:ea typeface="Merriweather Light"/>
                <a:cs typeface="Merriweather Light"/>
                <a:sym typeface="Merriweather Light"/>
              </a:rPr>
              <a:t>Distancia Euclídea</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