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C59664-073E-496A-B666-E57F44C8E73F}">
  <a:tblStyle styleId="{BBC59664-073E-496A-B666-E57F44C8E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5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4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88a4f423843827a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88a4f423843827a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6f57108c9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6f57108c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6f57108c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6f57108c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6f57108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6f57108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6f57108c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6f57108c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6f57108c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6f57108c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6f57108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6f57108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6f57108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6f57108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6f57108c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6f57108c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jp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 </a:t>
            </a:r>
            <a:r>
              <a:rPr lang="en"/>
              <a:t>de moeda estudantil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35932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 Spring Boot é um framework Java open source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Simplifica as configura</a:t>
            </a:r>
            <a:r>
              <a:rPr lang="en" sz="1600"/>
              <a:t>ções  iniciais do projeto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Uma de suas pr</a:t>
            </a:r>
            <a:r>
              <a:rPr lang="en" sz="1600"/>
              <a:t>incipais funcionalidades é a configuração automática de bibliotecas Spring e de terceiros sempre que possível;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Dispensa a necessidade de configuração XML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2441625"/>
            <a:ext cx="4527601" cy="2516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7037" y="191631"/>
            <a:ext cx="1103100" cy="201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ReactJS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Uma biblioteca JavaScript </a:t>
            </a:r>
            <a:r>
              <a:rPr lang="en" sz="1600"/>
              <a:t>para criar interfaces de usuário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Declarativo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Baseado em componentes</a:t>
            </a:r>
            <a:endParaRPr sz="1600"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-5260" l="0" r="0" t="-5249"/>
          <a:stretch/>
        </p:blipFill>
        <p:spPr>
          <a:xfrm>
            <a:off x="4705150" y="342525"/>
            <a:ext cx="2035800" cy="1955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 rotWithShape="1">
          <a:blip r:embed="rId4">
            <a:alphaModFix/>
          </a:blip>
          <a:srcRect b="0" l="15142" r="15142" t="0"/>
          <a:stretch/>
        </p:blipFill>
        <p:spPr>
          <a:xfrm>
            <a:off x="6796425" y="342525"/>
            <a:ext cx="2035798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 rotWithShape="1">
          <a:blip r:embed="rId5">
            <a:alphaModFix/>
          </a:blip>
          <a:srcRect b="0" l="13379" r="13387" t="0"/>
          <a:stretch/>
        </p:blipFill>
        <p:spPr>
          <a:xfrm>
            <a:off x="4705200" y="2336175"/>
            <a:ext cx="4127099" cy="242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Aluno e Empresa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825" y="152400"/>
            <a:ext cx="304434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Modelagem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15"/>
          <p:cNvGraphicFramePr/>
          <p:nvPr/>
        </p:nvGraphicFramePr>
        <p:xfrm>
          <a:off x="952500" y="57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{BBC59664-073E-496A-B666-E57F44C8E73F}</a:tableStyleId>
              </a:tblPr>
              <a:tblGrid>
                <a:gridCol w="694125"/>
                <a:gridCol w="654487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Historias de Usuario</a:t>
                      </a:r>
                      <a:endParaRPr b="1"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US1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Eu como aluno preciso me cadastrar no sistema de moeda estudantil para estimular o aprendizado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US2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Eu como professor desejo enviar minhas moedas para os alunos com bom desempenho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US3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Eu como aluno desejo ser </a:t>
                      </a: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notificado</a:t>
                      </a: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por email das minhas moedas recebidas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US4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Eu como aluno preciso consultar meu extrato completo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US5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Eu como professor preciso consultar meu extrato completo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US6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Eu como empresa desejo me cadastrar no programa de moeda estudantil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US7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Eu como empresa desejo cadastrar minhas vantagens para o programa de moedas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US8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Eu como aluno desejo resgatar vantagens com minhas moedas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280988"/>
            <a:ext cx="686752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075" y="152400"/>
            <a:ext cx="60611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19888" l="3984" r="0" t="2604"/>
          <a:stretch/>
        </p:blipFill>
        <p:spPr>
          <a:xfrm>
            <a:off x="578650" y="324112"/>
            <a:ext cx="8084301" cy="44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000" y="152400"/>
            <a:ext cx="677001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750" y="152400"/>
            <a:ext cx="446649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</a:t>
            </a:r>
            <a:endParaRPr/>
          </a:p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 MVC</a:t>
            </a:r>
            <a:endParaRPr/>
          </a:p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 Boot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PostgreSQL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React JS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