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r9P0Q5GZ1WQlhPzr824juqVq+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813f62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356813f62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6813f62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356813f62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6813f62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356813f62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56813f62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356813f62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56813f62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56813f62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581a239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581a239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56813f6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56813f6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6813f6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356813f6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6813f62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56813f62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81a23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3581a23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6813f6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356813f6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356813f626_0_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1356813f626_0_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g1356813f626_0_5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g1356813f626_0_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g1356813f626_0_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g1356813f626_0_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g1356813f626_0_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g1356813f626_0_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g1356813f626_0_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g1356813f626_0_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g1356813f626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56813f626_0_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356813f626_0_5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1356813f626_0_5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g1356813f626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56813f626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56813f626_0_1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1356813f626_0_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g1356813f626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56813f626_0_2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1356813f626_0_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g1356813f626_0_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1356813f626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356813f626_0_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g1356813f626_0_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1356813f626_0_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1356813f626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56813f626_0_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g1356813f626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56813f626_0_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1356813f626_0_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1356813f626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56813f626_0_3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g1356813f626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56813f626_0_4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g1356813f626_0_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356813f626_0_4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g1356813f626_0_4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g1356813f626_0_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1356813f626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56813f626_0_4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g1356813f626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56813f626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g1356813f626_0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356813f626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s-419"/>
              <a:t>TP Análisis de series de tiempo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728450" y="2774175"/>
            <a:ext cx="76881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s-419"/>
              <a:t>Pedro Pérez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s-419"/>
              <a:t>Ing. Magdalena Bouza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s-419"/>
              <a:t>Ing. Carlos German Carreño Romano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725" y="212350"/>
            <a:ext cx="2332575" cy="75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6813f626_0_137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Descomposición multiplicativo Yt = Ut * St * 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28" name="Google Shape;128;g1356813f626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00" y="1091450"/>
            <a:ext cx="6501625" cy="37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de tendencia: Estimación por MC</a:t>
            </a:r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</a:t>
            </a:r>
            <a:r>
              <a:rPr lang="es-419">
                <a:solidFill>
                  <a:srgbClr val="4A86E8"/>
                </a:solidFill>
              </a:rPr>
              <a:t>Ut</a:t>
            </a:r>
            <a:r>
              <a:rPr lang="es-419">
                <a:solidFill>
                  <a:srgbClr val="999999"/>
                </a:solidFill>
              </a:rPr>
              <a:t> + St  + et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25" y="1275900"/>
            <a:ext cx="7208150" cy="18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800" y="3051975"/>
            <a:ext cx="5467996" cy="16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6813f626_1_16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de tendencia: Estimación con ARIMA</a:t>
            </a:r>
            <a:endParaRPr/>
          </a:p>
        </p:txBody>
      </p:sp>
      <p:sp>
        <p:nvSpPr>
          <p:cNvPr id="142" name="Google Shape;142;g1356813f626_1_16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</a:t>
            </a:r>
            <a:r>
              <a:rPr lang="es-419">
                <a:solidFill>
                  <a:srgbClr val="4A86E8"/>
                </a:solidFill>
              </a:rPr>
              <a:t>Ut</a:t>
            </a:r>
            <a:r>
              <a:rPr lang="es-419">
                <a:solidFill>
                  <a:srgbClr val="999999"/>
                </a:solidFill>
              </a:rPr>
              <a:t> + St  + et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43" name="Google Shape;143;g1356813f626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100" y="1315513"/>
            <a:ext cx="2940075" cy="2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356813f626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25" y="1529400"/>
            <a:ext cx="3369350" cy="16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356813f626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102052"/>
            <a:ext cx="4327699" cy="12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356813f626_1_16"/>
          <p:cNvSpPr txBox="1"/>
          <p:nvPr/>
        </p:nvSpPr>
        <p:spPr>
          <a:xfrm>
            <a:off x="5546925" y="36038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Según el test Augmented Dickey–Fuller la serie es no estacionaria.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6813f626_1_27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de tendencia: Estimación con ARIMA</a:t>
            </a:r>
            <a:endParaRPr/>
          </a:p>
        </p:txBody>
      </p:sp>
      <p:sp>
        <p:nvSpPr>
          <p:cNvPr id="152" name="Google Shape;152;g1356813f626_1_27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</a:t>
            </a:r>
            <a:r>
              <a:rPr lang="es-419">
                <a:solidFill>
                  <a:srgbClr val="4A86E8"/>
                </a:solidFill>
              </a:rPr>
              <a:t>Ut</a:t>
            </a:r>
            <a:r>
              <a:rPr lang="es-419">
                <a:solidFill>
                  <a:srgbClr val="999999"/>
                </a:solidFill>
              </a:rPr>
              <a:t> + St  + et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53" name="Google Shape;153;g1356813f626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199" cy="275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estacional: Estimación con ARIMA</a:t>
            </a:r>
            <a:endParaRPr/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</a:t>
            </a:r>
            <a:r>
              <a:rPr lang="es-419">
                <a:solidFill>
                  <a:srgbClr val="4A86E8"/>
                </a:solidFill>
              </a:rPr>
              <a:t>St</a:t>
            </a:r>
            <a:r>
              <a:rPr lang="es-419">
                <a:solidFill>
                  <a:srgbClr val="999999"/>
                </a:solidFill>
              </a:rPr>
              <a:t>  + et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881575" y="3481196"/>
            <a:ext cx="788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 componente estacional parece tener 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una frecuencia de 7 días.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Según el test Augmented Dickey–Fuller la serie es estacionaria.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75" y="1243850"/>
            <a:ext cx="7314630" cy="208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estacional: Estimación con ARIMA</a:t>
            </a:r>
            <a:endParaRPr/>
          </a:p>
        </p:txBody>
      </p:sp>
      <p:sp>
        <p:nvSpPr>
          <p:cNvPr id="167" name="Google Shape;167;p11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</a:t>
            </a:r>
            <a:r>
              <a:rPr lang="es-419">
                <a:solidFill>
                  <a:srgbClr val="4A86E8"/>
                </a:solidFill>
              </a:rPr>
              <a:t>St</a:t>
            </a:r>
            <a:r>
              <a:rPr lang="es-419">
                <a:solidFill>
                  <a:srgbClr val="999999"/>
                </a:solidFill>
              </a:rPr>
              <a:t> + et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11325" y="1641200"/>
            <a:ext cx="323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Del 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 realizado por auto arima obtenemos que el mejor modelo es un ARIMA (5,0,1)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625" y="1243850"/>
            <a:ext cx="38671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estacional: Estimación con ARIMA</a:t>
            </a:r>
            <a:endParaRPr/>
          </a:p>
        </p:txBody>
      </p:sp>
      <p:sp>
        <p:nvSpPr>
          <p:cNvPr id="175" name="Google Shape;175;p12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</a:t>
            </a:r>
            <a:r>
              <a:rPr lang="es-419">
                <a:solidFill>
                  <a:srgbClr val="4A86E8"/>
                </a:solidFill>
              </a:rPr>
              <a:t>St</a:t>
            </a:r>
            <a:r>
              <a:rPr lang="es-419">
                <a:solidFill>
                  <a:srgbClr val="999999"/>
                </a:solidFill>
              </a:rPr>
              <a:t>  + et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0" y="1352700"/>
            <a:ext cx="8109001" cy="24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907675" y="39206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ARIMA (5,0,1)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cíclica: Análisis espectral</a:t>
            </a:r>
            <a:endParaRPr/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St + </a:t>
            </a:r>
            <a:r>
              <a:rPr lang="es-419">
                <a:solidFill>
                  <a:srgbClr val="4A86E8"/>
                </a:solidFill>
              </a:rPr>
              <a:t>Ct</a:t>
            </a:r>
            <a:r>
              <a:rPr lang="es-419">
                <a:solidFill>
                  <a:srgbClr val="999999"/>
                </a:solidFill>
              </a:rPr>
              <a:t> + et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1" cy="2766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de error: </a:t>
            </a:r>
            <a:endParaRPr/>
          </a:p>
        </p:txBody>
      </p:sp>
      <p:sp>
        <p:nvSpPr>
          <p:cNvPr id="190" name="Google Shape;190;p13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St + </a:t>
            </a:r>
            <a:r>
              <a:rPr lang="es-419">
                <a:solidFill>
                  <a:srgbClr val="4A86E8"/>
                </a:solidFill>
              </a:rPr>
              <a:t>et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199" cy="301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6813f626_1_40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Componente de error: </a:t>
            </a:r>
            <a:endParaRPr/>
          </a:p>
        </p:txBody>
      </p:sp>
      <p:sp>
        <p:nvSpPr>
          <p:cNvPr id="197" name="Google Shape;197;g1356813f626_1_40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999999"/>
                </a:solidFill>
              </a:rPr>
              <a:t>Modelo aditivo Yt = Ut + St  + </a:t>
            </a:r>
            <a:r>
              <a:rPr lang="es-419">
                <a:solidFill>
                  <a:srgbClr val="4A86E8"/>
                </a:solidFill>
              </a:rPr>
              <a:t>et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8" name="Google Shape;198;g1356813f626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2" cy="313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727650" y="396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727650" y="14871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dataset muestra el número de transacciones diarias de una empresa a </a:t>
            </a:r>
            <a:r>
              <a:rPr lang="es-419"/>
              <a:t>través de un botón de pago.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transacciones corresponden a pagos de factura de una empresa que brinda servicios eléctricos.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obtuvieron 902 datos diarios desde el 01/04/2020 hasta el 30/04/2022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Orden de diferenciación estacional D</a:t>
            </a:r>
            <a:endParaRPr/>
          </a:p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Predicción con SARIMA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3544375" y="0"/>
            <a:ext cx="507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Yt = ARIMA(p,d,q) x (P,</a:t>
            </a:r>
            <a:r>
              <a:rPr b="1" i="0" lang="es-419" sz="2600" u="none" cap="none" strike="noStrike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,Q)</a:t>
            </a:r>
            <a:r>
              <a:rPr b="1" i="0" lang="es-419" sz="2600" u="none" cap="none" strike="noStrike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i="0" sz="14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729450" y="1442125"/>
            <a:ext cx="80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Como nuestros datos son 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30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por mes, tomamos s=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30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50" y="1811300"/>
            <a:ext cx="4698758" cy="29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Evaluación del modelo</a:t>
            </a:r>
            <a:endParaRPr/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Predicción con SARIMA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544375" y="0"/>
            <a:ext cx="507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Yt = ARIMA(p,d,q) x (</a:t>
            </a:r>
            <a:r>
              <a:rPr b="1" i="0" lang="es-419" sz="2600" u="none" cap="none" strike="noStrike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,D,</a:t>
            </a:r>
            <a:r>
              <a:rPr b="1" i="0" lang="es-419" sz="2600" u="none" cap="none" strike="noStrike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Q</a:t>
            </a: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)s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1" cy="274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Análisis de residuos</a:t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Predicción con SARIMA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3544375" y="0"/>
            <a:ext cx="507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419" sz="2600" u="none" cap="none" strike="noStrike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Yt = ARIMA(p,d,q) x (P,D,Q)s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38" y="1163800"/>
            <a:ext cx="7226524" cy="20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125" y="3228525"/>
            <a:ext cx="5536924" cy="16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Modelo</a:t>
            </a:r>
            <a:endParaRPr/>
          </a:p>
        </p:txBody>
      </p:sp>
      <p:sp>
        <p:nvSpPr>
          <p:cNvPr id="230" name="Google Shape;230;p22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LSTM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485900"/>
            <a:ext cx="46482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225" y="1294300"/>
            <a:ext cx="3395676" cy="22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56813f626_1_48"/>
          <p:cNvSpPr txBox="1"/>
          <p:nvPr>
            <p:ph type="title"/>
          </p:nvPr>
        </p:nvSpPr>
        <p:spPr>
          <a:xfrm>
            <a:off x="729450" y="55625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Evaluación del modelo</a:t>
            </a:r>
            <a:endParaRPr/>
          </a:p>
        </p:txBody>
      </p:sp>
      <p:sp>
        <p:nvSpPr>
          <p:cNvPr id="238" name="Google Shape;238;g1356813f626_1_48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Predicción con LSTM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9" name="Google Shape;239;g1356813f626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198" cy="265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581a23980_0_15"/>
          <p:cNvSpPr txBox="1"/>
          <p:nvPr>
            <p:ph type="title"/>
          </p:nvPr>
        </p:nvSpPr>
        <p:spPr>
          <a:xfrm>
            <a:off x="641200" y="1249600"/>
            <a:ext cx="827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0"/>
              <a:buChar char="●"/>
            </a:pPr>
            <a:r>
              <a:rPr lang="es-419" sz="1740">
                <a:solidFill>
                  <a:srgbClr val="000000"/>
                </a:solidFill>
              </a:rPr>
              <a:t>No se logró modelar correctamente la serie con un modelo ARIMA.</a:t>
            </a:r>
            <a:endParaRPr sz="1740">
              <a:solidFill>
                <a:srgbClr val="000000"/>
              </a:solidFill>
            </a:endParaRPr>
          </a:p>
          <a:p>
            <a:pPr indent="-3390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0"/>
              <a:buChar char="●"/>
            </a:pPr>
            <a:r>
              <a:rPr lang="es-419" sz="1740">
                <a:solidFill>
                  <a:srgbClr val="000000"/>
                </a:solidFill>
              </a:rPr>
              <a:t>El modelo SARIMA logró modelar mejor la serie de la tendencia.</a:t>
            </a:r>
            <a:endParaRPr sz="1740">
              <a:solidFill>
                <a:srgbClr val="000000"/>
              </a:solidFill>
            </a:endParaRPr>
          </a:p>
          <a:p>
            <a:pPr indent="-3390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0"/>
              <a:buChar char="●"/>
            </a:pPr>
            <a:r>
              <a:rPr lang="es-419" sz="1740">
                <a:solidFill>
                  <a:srgbClr val="000000"/>
                </a:solidFill>
              </a:rPr>
              <a:t>Se obtuvieron buenos resultados modelando con una LSTM. </a:t>
            </a:r>
            <a:endParaRPr sz="1740">
              <a:solidFill>
                <a:srgbClr val="000000"/>
              </a:solidFill>
            </a:endParaRPr>
          </a:p>
        </p:txBody>
      </p:sp>
      <p:sp>
        <p:nvSpPr>
          <p:cNvPr id="245" name="Google Shape;245;g13581a23980_0_15"/>
          <p:cNvSpPr txBox="1"/>
          <p:nvPr>
            <p:ph type="title"/>
          </p:nvPr>
        </p:nvSpPr>
        <p:spPr>
          <a:xfrm>
            <a:off x="0" y="0"/>
            <a:ext cx="9144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>
                <a:solidFill>
                  <a:srgbClr val="4A86E8"/>
                </a:solidFill>
              </a:rPr>
              <a:t>Conclusiones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Serie original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729450" y="3697425"/>
            <a:ext cx="545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Serie no estacionaria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Leve tendencia positiva.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omportamiento de estacionalidad.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0" cy="251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6813f626_0_81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Serie original</a:t>
            </a:r>
            <a:endParaRPr/>
          </a:p>
        </p:txBody>
      </p:sp>
      <p:sp>
        <p:nvSpPr>
          <p:cNvPr id="87" name="Google Shape;87;g1356813f626_0_81"/>
          <p:cNvSpPr txBox="1"/>
          <p:nvPr/>
        </p:nvSpPr>
        <p:spPr>
          <a:xfrm>
            <a:off x="729450" y="3697425"/>
            <a:ext cx="658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Incremento del número de transacciones los primeros días del mes.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Incremento del número de transacciones los primeros días de la semana.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g1356813f626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839200" cy="251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356813f626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50" y="1223974"/>
            <a:ext cx="8924925" cy="2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6813f626_0_88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Promedio mensual</a:t>
            </a:r>
            <a:endParaRPr/>
          </a:p>
        </p:txBody>
      </p:sp>
      <p:sp>
        <p:nvSpPr>
          <p:cNvPr id="95" name="Google Shape;95;g1356813f626_0_88"/>
          <p:cNvSpPr txBox="1"/>
          <p:nvPr/>
        </p:nvSpPr>
        <p:spPr>
          <a:xfrm>
            <a:off x="729450" y="3697425"/>
            <a:ext cx="6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Abril es el mes con mayor promedio.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1356813f62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13" y="1243850"/>
            <a:ext cx="7898172" cy="2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6813f626_0_110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Promedio diario</a:t>
            </a:r>
            <a:endParaRPr/>
          </a:p>
        </p:txBody>
      </p:sp>
      <p:sp>
        <p:nvSpPr>
          <p:cNvPr id="102" name="Google Shape;102;g1356813f626_0_110"/>
          <p:cNvSpPr txBox="1"/>
          <p:nvPr/>
        </p:nvSpPr>
        <p:spPr>
          <a:xfrm>
            <a:off x="729450" y="3697425"/>
            <a:ext cx="658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Descenso los fines de semana.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g1356813f626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7998509" cy="2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81a23980_0_0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Estacionariedad serie original</a:t>
            </a:r>
            <a:endParaRPr/>
          </a:p>
        </p:txBody>
      </p:sp>
      <p:pic>
        <p:nvPicPr>
          <p:cNvPr id="109" name="Google Shape;109;g13581a239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50"/>
            <a:ext cx="8165708" cy="23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6813f626_0_123"/>
          <p:cNvSpPr txBox="1"/>
          <p:nvPr>
            <p:ph type="title"/>
          </p:nvPr>
        </p:nvSpPr>
        <p:spPr>
          <a:xfrm>
            <a:off x="727650" y="328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Transformaciones</a:t>
            </a:r>
            <a:endParaRPr/>
          </a:p>
        </p:txBody>
      </p:sp>
      <p:pic>
        <p:nvPicPr>
          <p:cNvPr id="115" name="Google Shape;115;g1356813f626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797100"/>
            <a:ext cx="7479050" cy="1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356813f626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940425"/>
            <a:ext cx="7479051" cy="1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729450" y="556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Descomposición aditiva Yt = Ut + St + 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246"/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25" y="1171625"/>
            <a:ext cx="6776126" cy="37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