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1" r:id="rId1"/>
  </p:sldMasterIdLst>
  <p:sldIdLst>
    <p:sldId id="256" r:id="rId2"/>
    <p:sldId id="257" r:id="rId3"/>
    <p:sldId id="260" r:id="rId4"/>
    <p:sldId id="261" r:id="rId5"/>
    <p:sldId id="262" r:id="rId6"/>
    <p:sldId id="265" r:id="rId7"/>
    <p:sldId id="266" r:id="rId8"/>
    <p:sldId id="267" r:id="rId9"/>
    <p:sldId id="268" r:id="rId10"/>
    <p:sldId id="271" r:id="rId11"/>
    <p:sldId id="269" r:id="rId12"/>
    <p:sldId id="270" r:id="rId13"/>
    <p:sldId id="272" r:id="rId14"/>
    <p:sldId id="276" r:id="rId15"/>
    <p:sldId id="277"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3D3D3D"/>
    <a:srgbClr val="E19825"/>
    <a:srgbClr val="C00000"/>
    <a:srgbClr val="E4E4E4"/>
    <a:srgbClr val="99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eter\OneDrive\Documents\Thinkful\Capstone%20Projects\Capstone%202\Housing_Price_Capstone_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eter\OneDrive\Documents\Thinkful\Capstone%20Projects\Capstone%202\Housing_Price_Capstone_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eter\OneDrive\Documents\Thinkful\Capstone%20Projects\Capstone%202\Housing_Price_Capstone_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eter\OneDrive\Documents\Thinkful\Capstone%20Projects\Capstone%202\Housing_Price_Capstone_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eter\OneDrive\Documents\Thinkful\Capstone%20Projects\Capstone%202\Housing_Price_Capstone_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eter\OneDrive\Documents\Thinkful\Capstone%20Projects\Capstone%202\Housing_Price_Capstone_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eter\OneDrive\Documents\Thinkful\Capstone%20Projects\Capstone%202\Housing_Price_Capstone_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eter\OneDrive\Documents\Thinkful\Capstone%20Projects\Capstone%202\Housing_Price_Capstone_2.0.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[Housing_Price_Capstone_2.0.1.xlsx]OverallQuality_t-test!PivotTable1</c:name>
    <c:fmtId val="3"/>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pivotFmt>
      <c:pivotFmt>
        <c:idx val="3"/>
        <c:spPr>
          <a:solidFill>
            <a:schemeClr val="accent6"/>
          </a:solidFill>
          <a:ln>
            <a:noFill/>
          </a:ln>
          <a:effectLst/>
        </c:spPr>
      </c:pivotFmt>
      <c:pivotFmt>
        <c:idx val="4"/>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6"/>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pivotFmt>
      <c:pivotFmt>
        <c:idx val="8"/>
        <c:spPr>
          <a:solidFill>
            <a:schemeClr val="accent6"/>
          </a:solidFill>
          <a:ln>
            <a:noFill/>
          </a:ln>
          <a:effectLst/>
        </c:spPr>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11"/>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12"/>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pivotFmt>
      <c:pivotFmt>
        <c:idx val="14"/>
        <c:spPr>
          <a:solidFill>
            <a:schemeClr val="accent6"/>
          </a:solidFill>
          <a:ln>
            <a:noFill/>
          </a:ln>
          <a:effectLst/>
        </c:spPr>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17"/>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s>
    <c:plotArea>
      <c:layout>
        <c:manualLayout>
          <c:layoutTarget val="inner"/>
          <c:xMode val="edge"/>
          <c:yMode val="edge"/>
          <c:x val="6.3827268999656211E-2"/>
          <c:y val="3.5015945163576097E-2"/>
          <c:w val="0.69290237673452282"/>
          <c:h val="0.88558308065623437"/>
        </c:manualLayout>
      </c:layout>
      <c:barChart>
        <c:barDir val="col"/>
        <c:grouping val="clustered"/>
        <c:varyColors val="0"/>
        <c:ser>
          <c:idx val="1"/>
          <c:order val="1"/>
          <c:tx>
            <c:strRef>
              <c:f>'OverallQuality_t-test'!$N$1</c:f>
              <c:strCache>
                <c:ptCount val="1"/>
                <c:pt idx="0">
                  <c:v>Average of SalePrice</c:v>
                </c:pt>
              </c:strCache>
            </c:strRef>
          </c:tx>
          <c:spPr>
            <a:solidFill>
              <a:schemeClr val="bg1">
                <a:lumMod val="75000"/>
              </a:schemeClr>
            </a:solidFill>
            <a:ln>
              <a:noFill/>
            </a:ln>
            <a:effectLst/>
          </c:spPr>
          <c:invertIfNegative val="0"/>
          <c:dPt>
            <c:idx val="3"/>
            <c:invertIfNegative val="0"/>
            <c:bubble3D val="0"/>
            <c:spPr>
              <a:solidFill>
                <a:schemeClr val="accent3"/>
              </a:solidFill>
              <a:ln>
                <a:noFill/>
              </a:ln>
              <a:effectLst/>
            </c:spPr>
            <c:extLst>
              <c:ext xmlns:c16="http://schemas.microsoft.com/office/drawing/2014/chart" uri="{C3380CC4-5D6E-409C-BE32-E72D297353CC}">
                <c16:uniqueId val="{00000001-2D98-4A62-A733-D2D664012A7B}"/>
              </c:ext>
            </c:extLst>
          </c:dPt>
          <c:dPt>
            <c:idx val="7"/>
            <c:invertIfNegative val="0"/>
            <c:bubble3D val="0"/>
            <c:spPr>
              <a:solidFill>
                <a:srgbClr val="E19825"/>
              </a:solidFill>
              <a:ln>
                <a:noFill/>
              </a:ln>
              <a:effectLst/>
            </c:spPr>
            <c:extLst>
              <c:ext xmlns:c16="http://schemas.microsoft.com/office/drawing/2014/chart" uri="{C3380CC4-5D6E-409C-BE32-E72D297353CC}">
                <c16:uniqueId val="{00000003-2D98-4A62-A733-D2D664012A7B}"/>
              </c:ext>
            </c:extLst>
          </c:dPt>
          <c:dLbls>
            <c:dLbl>
              <c:idx val="3"/>
              <c:layout>
                <c:manualLayout>
                  <c:x val="-4.1880680137379833E-2"/>
                  <c:y val="-3.90754888133203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D98-4A62-A733-D2D664012A7B}"/>
                </c:ext>
              </c:extLst>
            </c:dLbl>
            <c:dLbl>
              <c:idx val="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D98-4A62-A733-D2D664012A7B}"/>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'OverallQuality_t-test'!$L$2:$L$11</c:f>
              <c:strCache>
                <c:ptCount val="10"/>
                <c:pt idx="0">
                  <c:v>1</c:v>
                </c:pt>
                <c:pt idx="1">
                  <c:v>2</c:v>
                </c:pt>
                <c:pt idx="2">
                  <c:v>3</c:v>
                </c:pt>
                <c:pt idx="3">
                  <c:v>4</c:v>
                </c:pt>
                <c:pt idx="4">
                  <c:v>5</c:v>
                </c:pt>
                <c:pt idx="5">
                  <c:v>6</c:v>
                </c:pt>
                <c:pt idx="6">
                  <c:v>7</c:v>
                </c:pt>
                <c:pt idx="7">
                  <c:v>8</c:v>
                </c:pt>
                <c:pt idx="8">
                  <c:v>9</c:v>
                </c:pt>
                <c:pt idx="9">
                  <c:v>10</c:v>
                </c:pt>
              </c:strCache>
            </c:strRef>
          </c:cat>
          <c:val>
            <c:numRef>
              <c:f>'OverallQuality_t-test'!$N$2:$N$11</c:f>
              <c:numCache>
                <c:formatCode>_("$"* #,##0_);_("$"* \(#,##0\);_("$"* "-"??_);_(@_)</c:formatCode>
                <c:ptCount val="10"/>
                <c:pt idx="0">
                  <c:v>50150</c:v>
                </c:pt>
                <c:pt idx="1">
                  <c:v>51770.333333333336</c:v>
                </c:pt>
                <c:pt idx="2">
                  <c:v>87473.75</c:v>
                </c:pt>
                <c:pt idx="3">
                  <c:v>108420.6551724138</c:v>
                </c:pt>
                <c:pt idx="4">
                  <c:v>133523.34760705288</c:v>
                </c:pt>
                <c:pt idx="5">
                  <c:v>161603.0347593583</c:v>
                </c:pt>
                <c:pt idx="6">
                  <c:v>207716.42319749217</c:v>
                </c:pt>
                <c:pt idx="7">
                  <c:v>274735.53571428574</c:v>
                </c:pt>
                <c:pt idx="8">
                  <c:v>367513.02325581393</c:v>
                </c:pt>
                <c:pt idx="9">
                  <c:v>438588.38888888888</c:v>
                </c:pt>
              </c:numCache>
            </c:numRef>
          </c:val>
          <c:extLst>
            <c:ext xmlns:c16="http://schemas.microsoft.com/office/drawing/2014/chart" uri="{C3380CC4-5D6E-409C-BE32-E72D297353CC}">
              <c16:uniqueId val="{00000004-2D98-4A62-A733-D2D664012A7B}"/>
            </c:ext>
          </c:extLst>
        </c:ser>
        <c:dLbls>
          <c:showLegendKey val="0"/>
          <c:showVal val="0"/>
          <c:showCatName val="0"/>
          <c:showSerName val="0"/>
          <c:showPercent val="0"/>
          <c:showBubbleSize val="0"/>
        </c:dLbls>
        <c:gapWidth val="219"/>
        <c:axId val="1158780575"/>
        <c:axId val="1158790975"/>
      </c:barChart>
      <c:lineChart>
        <c:grouping val="standard"/>
        <c:varyColors val="0"/>
        <c:ser>
          <c:idx val="0"/>
          <c:order val="0"/>
          <c:tx>
            <c:strRef>
              <c:f>'OverallQuality_t-test'!$M$1</c:f>
              <c:strCache>
                <c:ptCount val="1"/>
                <c:pt idx="0">
                  <c:v>Count of OverallQual</c:v>
                </c:pt>
              </c:strCache>
            </c:strRef>
          </c:tx>
          <c:spPr>
            <a:ln w="28575" cap="rnd">
              <a:solidFill>
                <a:schemeClr val="accent1"/>
              </a:solidFill>
              <a:round/>
            </a:ln>
            <a:effectLst/>
          </c:spPr>
          <c:marker>
            <c:symbol val="circle"/>
            <c:size val="5"/>
            <c:spPr>
              <a:solidFill>
                <a:srgbClr val="C00000"/>
              </a:solidFill>
              <a:ln w="9525">
                <a:solidFill>
                  <a:schemeClr val="accent1"/>
                </a:solidFill>
              </a:ln>
              <a:effectLst/>
            </c:spPr>
          </c:marker>
          <c:dPt>
            <c:idx val="3"/>
            <c:marker>
              <c:symbol val="circle"/>
              <c:size val="9"/>
              <c:spPr>
                <a:solidFill>
                  <a:srgbClr val="C00000"/>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6-2D98-4A62-A733-D2D664012A7B}"/>
              </c:ext>
            </c:extLst>
          </c:dPt>
          <c:dPt>
            <c:idx val="7"/>
            <c:marker>
              <c:symbol val="circle"/>
              <c:size val="9"/>
              <c:spPr>
                <a:solidFill>
                  <a:srgbClr val="C00000"/>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8-2D98-4A62-A733-D2D664012A7B}"/>
              </c:ext>
            </c:extLst>
          </c:dPt>
          <c:dLbls>
            <c:dLbl>
              <c:idx val="3"/>
              <c:layout>
                <c:manualLayout>
                  <c:x val="-1.5142500467986762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D98-4A62-A733-D2D664012A7B}"/>
                </c:ext>
              </c:extLst>
            </c:dLbl>
            <c:dLbl>
              <c:idx val="7"/>
              <c:layout>
                <c:manualLayout>
                  <c:x val="-6.2836623295103814E-3"/>
                  <c:y val="-4.25790713471012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D98-4A62-A733-D2D664012A7B}"/>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'OverallQuality_t-test'!$L$2:$L$11</c:f>
              <c:strCache>
                <c:ptCount val="10"/>
                <c:pt idx="0">
                  <c:v>1</c:v>
                </c:pt>
                <c:pt idx="1">
                  <c:v>2</c:v>
                </c:pt>
                <c:pt idx="2">
                  <c:v>3</c:v>
                </c:pt>
                <c:pt idx="3">
                  <c:v>4</c:v>
                </c:pt>
                <c:pt idx="4">
                  <c:v>5</c:v>
                </c:pt>
                <c:pt idx="5">
                  <c:v>6</c:v>
                </c:pt>
                <c:pt idx="6">
                  <c:v>7</c:v>
                </c:pt>
                <c:pt idx="7">
                  <c:v>8</c:v>
                </c:pt>
                <c:pt idx="8">
                  <c:v>9</c:v>
                </c:pt>
                <c:pt idx="9">
                  <c:v>10</c:v>
                </c:pt>
              </c:strCache>
            </c:strRef>
          </c:cat>
          <c:val>
            <c:numRef>
              <c:f>'OverallQuality_t-test'!$M$2:$M$11</c:f>
              <c:numCache>
                <c:formatCode>_(* #,##0_);_(* \(#,##0\);_(* "-"??_);_(@_)</c:formatCode>
                <c:ptCount val="10"/>
                <c:pt idx="0">
                  <c:v>2</c:v>
                </c:pt>
                <c:pt idx="1">
                  <c:v>3</c:v>
                </c:pt>
                <c:pt idx="2">
                  <c:v>20</c:v>
                </c:pt>
                <c:pt idx="3">
                  <c:v>116</c:v>
                </c:pt>
                <c:pt idx="4">
                  <c:v>397</c:v>
                </c:pt>
                <c:pt idx="5">
                  <c:v>374</c:v>
                </c:pt>
                <c:pt idx="6">
                  <c:v>319</c:v>
                </c:pt>
                <c:pt idx="7">
                  <c:v>168</c:v>
                </c:pt>
                <c:pt idx="8">
                  <c:v>43</c:v>
                </c:pt>
                <c:pt idx="9">
                  <c:v>18</c:v>
                </c:pt>
              </c:numCache>
            </c:numRef>
          </c:val>
          <c:smooth val="0"/>
          <c:extLst>
            <c:ext xmlns:c16="http://schemas.microsoft.com/office/drawing/2014/chart" uri="{C3380CC4-5D6E-409C-BE32-E72D297353CC}">
              <c16:uniqueId val="{00000009-2D98-4A62-A733-D2D664012A7B}"/>
            </c:ext>
          </c:extLst>
        </c:ser>
        <c:dLbls>
          <c:showLegendKey val="0"/>
          <c:showVal val="0"/>
          <c:showCatName val="0"/>
          <c:showSerName val="0"/>
          <c:showPercent val="0"/>
          <c:showBubbleSize val="0"/>
        </c:dLbls>
        <c:marker val="1"/>
        <c:smooth val="0"/>
        <c:axId val="1158789727"/>
        <c:axId val="1158783903"/>
      </c:lineChart>
      <c:catAx>
        <c:axId val="115878972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3D3D3D"/>
                </a:solidFill>
                <a:latin typeface="+mn-lt"/>
                <a:ea typeface="+mn-ea"/>
                <a:cs typeface="+mn-cs"/>
              </a:defRPr>
            </a:pPr>
            <a:endParaRPr lang="en-US"/>
          </a:p>
        </c:txPr>
        <c:crossAx val="1158783903"/>
        <c:crosses val="autoZero"/>
        <c:auto val="1"/>
        <c:lblAlgn val="ctr"/>
        <c:lblOffset val="100"/>
        <c:noMultiLvlLbl val="0"/>
      </c:catAx>
      <c:valAx>
        <c:axId val="1158783903"/>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8789727"/>
        <c:crosses val="autoZero"/>
        <c:crossBetween val="between"/>
      </c:valAx>
      <c:valAx>
        <c:axId val="1158790975"/>
        <c:scaling>
          <c:orientation val="minMax"/>
        </c:scaling>
        <c:delete val="0"/>
        <c:axPos val="r"/>
        <c:numFmt formatCode="&quot;$&quot;#,##0,&quot;K&quot;"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8780575"/>
        <c:crosses val="max"/>
        <c:crossBetween val="between"/>
      </c:valAx>
      <c:catAx>
        <c:axId val="1158780575"/>
        <c:scaling>
          <c:orientation val="minMax"/>
        </c:scaling>
        <c:delete val="1"/>
        <c:axPos val="b"/>
        <c:numFmt formatCode="General" sourceLinked="1"/>
        <c:majorTickMark val="out"/>
        <c:minorTickMark val="none"/>
        <c:tickLblPos val="nextTo"/>
        <c:crossAx val="1158790975"/>
        <c:crosses val="autoZero"/>
        <c:auto val="1"/>
        <c:lblAlgn val="ctr"/>
        <c:lblOffset val="100"/>
        <c:noMultiLvlLbl val="0"/>
      </c:catAx>
      <c:spPr>
        <a:noFill/>
        <a:ln>
          <a:noFill/>
        </a:ln>
        <a:effectLst/>
      </c:spPr>
    </c:plotArea>
    <c:legend>
      <c:legendPos val="r"/>
      <c:layout>
        <c:manualLayout>
          <c:xMode val="edge"/>
          <c:yMode val="edge"/>
          <c:x val="0.85020256325033206"/>
          <c:y val="0.43999452578208759"/>
          <c:w val="0.13347873114425679"/>
          <c:h val="0.2091421945648334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dLbl>
              <c:idx val="0"/>
              <c:layout>
                <c:manualLayout>
                  <c:x val="-4.0732261287299822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7D4-4BBD-AB9B-A3EA953C4AF9}"/>
                </c:ext>
              </c:extLst>
            </c:dLbl>
            <c:dLbl>
              <c:idx val="1"/>
              <c:layout>
                <c:manualLayout>
                  <c:x val="-5.4309681716399841E-2"/>
                  <c:y val="-7.8266400049303238E-1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7D4-4BBD-AB9B-A3EA953C4AF9}"/>
                </c:ext>
              </c:extLst>
            </c:dLbl>
            <c:numFmt formatCode="&quot;$&quot;#,##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262626"/>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'OverallQuality_t-test'!$M$27:$N$27</c:f>
                <c:numCache>
                  <c:formatCode>General</c:formatCode>
                  <c:ptCount val="2"/>
                  <c:pt idx="0">
                    <c:v>5307.1640954834193</c:v>
                  </c:pt>
                  <c:pt idx="1">
                    <c:v>9709.6342567692682</c:v>
                  </c:pt>
                </c:numCache>
              </c:numRef>
            </c:plus>
            <c:minus>
              <c:numRef>
                <c:f>'OverallQuality_t-test'!$M$28:$N$28</c:f>
                <c:numCache>
                  <c:formatCode>General</c:formatCode>
                  <c:ptCount val="2"/>
                  <c:pt idx="0">
                    <c:v>5307.1640954834193</c:v>
                  </c:pt>
                  <c:pt idx="1">
                    <c:v>9709.6342567692682</c:v>
                  </c:pt>
                </c:numCache>
              </c:numRef>
            </c:minus>
            <c:spPr>
              <a:noFill/>
              <a:ln w="9525" cap="flat" cmpd="sng" algn="ctr">
                <a:solidFill>
                  <a:schemeClr val="tx1">
                    <a:lumMod val="65000"/>
                    <a:lumOff val="35000"/>
                  </a:schemeClr>
                </a:solidFill>
                <a:round/>
              </a:ln>
              <a:effectLst/>
            </c:spPr>
          </c:errBars>
          <c:cat>
            <c:strRef>
              <c:f>'OverallQuality_t-test'!$M$22:$N$22</c:f>
              <c:strCache>
                <c:ptCount val="2"/>
                <c:pt idx="0">
                  <c:v>Overall Quality 4</c:v>
                </c:pt>
                <c:pt idx="1">
                  <c:v>Overall Quality 8</c:v>
                </c:pt>
              </c:strCache>
            </c:strRef>
          </c:cat>
          <c:val>
            <c:numRef>
              <c:f>'OverallQuality_t-test'!$M$23:$N$23</c:f>
              <c:numCache>
                <c:formatCode>#,##0.00</c:formatCode>
                <c:ptCount val="2"/>
                <c:pt idx="0">
                  <c:v>108420.6551724138</c:v>
                </c:pt>
                <c:pt idx="1">
                  <c:v>274735.53571428574</c:v>
                </c:pt>
              </c:numCache>
            </c:numRef>
          </c:val>
          <c:extLst>
            <c:ext xmlns:c16="http://schemas.microsoft.com/office/drawing/2014/chart" uri="{C3380CC4-5D6E-409C-BE32-E72D297353CC}">
              <c16:uniqueId val="{00000000-8C52-4749-B2B8-A174110DED40}"/>
            </c:ext>
          </c:extLst>
        </c:ser>
        <c:dLbls>
          <c:showLegendKey val="0"/>
          <c:showVal val="0"/>
          <c:showCatName val="0"/>
          <c:showSerName val="0"/>
          <c:showPercent val="0"/>
          <c:showBubbleSize val="0"/>
        </c:dLbls>
        <c:gapWidth val="219"/>
        <c:overlap val="-27"/>
        <c:axId val="299070799"/>
        <c:axId val="299069551"/>
      </c:barChart>
      <c:catAx>
        <c:axId val="29907079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262626"/>
                </a:solidFill>
                <a:latin typeface="+mn-lt"/>
                <a:ea typeface="+mn-ea"/>
                <a:cs typeface="+mn-cs"/>
              </a:defRPr>
            </a:pPr>
            <a:endParaRPr lang="en-US"/>
          </a:p>
        </c:txPr>
        <c:crossAx val="299069551"/>
        <c:crosses val="autoZero"/>
        <c:auto val="1"/>
        <c:lblAlgn val="ctr"/>
        <c:lblOffset val="100"/>
        <c:noMultiLvlLbl val="0"/>
      </c:catAx>
      <c:valAx>
        <c:axId val="29906955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quot;K&quot;"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90707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[Housing_Price_Capstone_2.0.1.xlsx]Overallcon_t-test!PivotTable4</c:name>
    <c:fmtId val="3"/>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pivotFmt>
      <c:pivotFmt>
        <c:idx val="3"/>
        <c:spPr>
          <a:solidFill>
            <a:schemeClr val="accent6"/>
          </a:solidFill>
          <a:ln>
            <a:noFill/>
          </a:ln>
          <a:effectLst/>
        </c:spPr>
      </c:pivotFmt>
      <c:pivotFmt>
        <c:idx val="4"/>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6"/>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pivotFmt>
      <c:pivotFmt>
        <c:idx val="8"/>
        <c:spPr>
          <a:solidFill>
            <a:schemeClr val="accent6"/>
          </a:solidFill>
          <a:ln>
            <a:noFill/>
          </a:ln>
          <a:effectLst/>
        </c:spPr>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11"/>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12"/>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pivotFmt>
      <c:pivotFmt>
        <c:idx val="14"/>
        <c:spPr>
          <a:solidFill>
            <a:schemeClr val="accent6"/>
          </a:solidFill>
          <a:ln>
            <a:noFill/>
          </a:ln>
          <a:effectLst/>
        </c:spPr>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17"/>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s>
    <c:plotArea>
      <c:layout>
        <c:manualLayout>
          <c:layoutTarget val="inner"/>
          <c:xMode val="edge"/>
          <c:yMode val="edge"/>
          <c:x val="5.9930144450028623E-2"/>
          <c:y val="3.6603911613999306E-2"/>
          <c:w val="0.66930524187866103"/>
          <c:h val="0.88039429513495493"/>
        </c:manualLayout>
      </c:layout>
      <c:barChart>
        <c:barDir val="col"/>
        <c:grouping val="clustered"/>
        <c:varyColors val="0"/>
        <c:ser>
          <c:idx val="1"/>
          <c:order val="1"/>
          <c:tx>
            <c:strRef>
              <c:f>'Overallcon_t-test'!$N$1</c:f>
              <c:strCache>
                <c:ptCount val="1"/>
                <c:pt idx="0">
                  <c:v>Average of SalePrice</c:v>
                </c:pt>
              </c:strCache>
            </c:strRef>
          </c:tx>
          <c:spPr>
            <a:solidFill>
              <a:schemeClr val="bg1">
                <a:lumMod val="75000"/>
              </a:schemeClr>
            </a:solidFill>
            <a:ln>
              <a:noFill/>
            </a:ln>
            <a:effectLst/>
          </c:spPr>
          <c:invertIfNegative val="0"/>
          <c:dPt>
            <c:idx val="3"/>
            <c:invertIfNegative val="0"/>
            <c:bubble3D val="0"/>
            <c:spPr>
              <a:solidFill>
                <a:schemeClr val="accent3"/>
              </a:solidFill>
              <a:ln>
                <a:noFill/>
              </a:ln>
              <a:effectLst/>
            </c:spPr>
            <c:extLst>
              <c:ext xmlns:c16="http://schemas.microsoft.com/office/drawing/2014/chart" uri="{C3380CC4-5D6E-409C-BE32-E72D297353CC}">
                <c16:uniqueId val="{00000001-BD7C-42E6-8D62-A96D65370C2E}"/>
              </c:ext>
            </c:extLst>
          </c:dPt>
          <c:dPt>
            <c:idx val="7"/>
            <c:invertIfNegative val="0"/>
            <c:bubble3D val="0"/>
            <c:spPr>
              <a:solidFill>
                <a:schemeClr val="accent3"/>
              </a:solidFill>
              <a:ln>
                <a:noFill/>
              </a:ln>
              <a:effectLst/>
            </c:spPr>
            <c:extLst>
              <c:ext xmlns:c16="http://schemas.microsoft.com/office/drawing/2014/chart" uri="{C3380CC4-5D6E-409C-BE32-E72D297353CC}">
                <c16:uniqueId val="{00000003-BD7C-42E6-8D62-A96D65370C2E}"/>
              </c:ext>
            </c:extLst>
          </c:dPt>
          <c:dLbls>
            <c:dLbl>
              <c:idx val="3"/>
              <c:layout>
                <c:manualLayout>
                  <c:x val="-1.1878498857045264E-2"/>
                  <c:y val="-6.100581461228928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D7C-42E6-8D62-A96D65370C2E}"/>
                </c:ext>
              </c:extLst>
            </c:dLbl>
            <c:dLbl>
              <c:idx val="7"/>
              <c:layout>
                <c:manualLayout>
                  <c:x val="-1.3858248666552766E-2"/>
                  <c:y val="-9.982884985636174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D7C-42E6-8D62-A96D65370C2E}"/>
                </c:ext>
              </c:extLst>
            </c:dLbl>
            <c:numFmt formatCode="&quot;$&quot;#,##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262626"/>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'Overallcon_t-test'!$L$2:$L$10</c:f>
              <c:strCache>
                <c:ptCount val="9"/>
                <c:pt idx="0">
                  <c:v>1</c:v>
                </c:pt>
                <c:pt idx="1">
                  <c:v>2</c:v>
                </c:pt>
                <c:pt idx="2">
                  <c:v>3</c:v>
                </c:pt>
                <c:pt idx="3">
                  <c:v>4</c:v>
                </c:pt>
                <c:pt idx="4">
                  <c:v>5</c:v>
                </c:pt>
                <c:pt idx="5">
                  <c:v>6</c:v>
                </c:pt>
                <c:pt idx="6">
                  <c:v>7</c:v>
                </c:pt>
                <c:pt idx="7">
                  <c:v>8</c:v>
                </c:pt>
                <c:pt idx="8">
                  <c:v>9</c:v>
                </c:pt>
              </c:strCache>
            </c:strRef>
          </c:cat>
          <c:val>
            <c:numRef>
              <c:f>'Overallcon_t-test'!$N$2:$N$10</c:f>
              <c:numCache>
                <c:formatCode>_("$"* #,##0_);_("$"* \(#,##0\);_("$"* "-"??_);_(@_)</c:formatCode>
                <c:ptCount val="9"/>
                <c:pt idx="0">
                  <c:v>61000</c:v>
                </c:pt>
                <c:pt idx="1">
                  <c:v>141986.4</c:v>
                </c:pt>
                <c:pt idx="2">
                  <c:v>101929.4</c:v>
                </c:pt>
                <c:pt idx="3">
                  <c:v>120438.43859649122</c:v>
                </c:pt>
                <c:pt idx="4">
                  <c:v>203146.91473812424</c:v>
                </c:pt>
                <c:pt idx="5">
                  <c:v>153961.59126984127</c:v>
                </c:pt>
                <c:pt idx="6">
                  <c:v>158145.48780487804</c:v>
                </c:pt>
                <c:pt idx="7">
                  <c:v>155651.73611111112</c:v>
                </c:pt>
                <c:pt idx="8">
                  <c:v>216004.54545454544</c:v>
                </c:pt>
              </c:numCache>
            </c:numRef>
          </c:val>
          <c:extLst>
            <c:ext xmlns:c16="http://schemas.microsoft.com/office/drawing/2014/chart" uri="{C3380CC4-5D6E-409C-BE32-E72D297353CC}">
              <c16:uniqueId val="{00000004-BD7C-42E6-8D62-A96D65370C2E}"/>
            </c:ext>
          </c:extLst>
        </c:ser>
        <c:dLbls>
          <c:showLegendKey val="0"/>
          <c:showVal val="0"/>
          <c:showCatName val="0"/>
          <c:showSerName val="0"/>
          <c:showPercent val="0"/>
          <c:showBubbleSize val="0"/>
        </c:dLbls>
        <c:gapWidth val="219"/>
        <c:axId val="1158785983"/>
        <c:axId val="1158782239"/>
      </c:barChart>
      <c:lineChart>
        <c:grouping val="standard"/>
        <c:varyColors val="0"/>
        <c:ser>
          <c:idx val="0"/>
          <c:order val="0"/>
          <c:tx>
            <c:strRef>
              <c:f>'Overallcon_t-test'!$M$1</c:f>
              <c:strCache>
                <c:ptCount val="1"/>
                <c:pt idx="0">
                  <c:v>Count of OverallCond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3"/>
            <c:marker>
              <c:symbol val="circle"/>
              <c:size val="9"/>
              <c:spPr>
                <a:solidFill>
                  <a:srgbClr val="C00000"/>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6-BD7C-42E6-8D62-A96D65370C2E}"/>
              </c:ext>
            </c:extLst>
          </c:dPt>
          <c:dPt>
            <c:idx val="7"/>
            <c:marker>
              <c:symbol val="circle"/>
              <c:size val="9"/>
              <c:spPr>
                <a:solidFill>
                  <a:srgbClr val="C00000"/>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8-BD7C-42E6-8D62-A96D65370C2E}"/>
              </c:ext>
            </c:extLst>
          </c:dPt>
          <c:dLbls>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D7C-42E6-8D62-A96D65370C2E}"/>
                </c:ext>
              </c:extLst>
            </c:dLbl>
            <c:dLbl>
              <c:idx val="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D7C-42E6-8D62-A96D65370C2E}"/>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262626"/>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'Overallcon_t-test'!$L$2:$L$10</c:f>
              <c:strCache>
                <c:ptCount val="9"/>
                <c:pt idx="0">
                  <c:v>1</c:v>
                </c:pt>
                <c:pt idx="1">
                  <c:v>2</c:v>
                </c:pt>
                <c:pt idx="2">
                  <c:v>3</c:v>
                </c:pt>
                <c:pt idx="3">
                  <c:v>4</c:v>
                </c:pt>
                <c:pt idx="4">
                  <c:v>5</c:v>
                </c:pt>
                <c:pt idx="5">
                  <c:v>6</c:v>
                </c:pt>
                <c:pt idx="6">
                  <c:v>7</c:v>
                </c:pt>
                <c:pt idx="7">
                  <c:v>8</c:v>
                </c:pt>
                <c:pt idx="8">
                  <c:v>9</c:v>
                </c:pt>
              </c:strCache>
            </c:strRef>
          </c:cat>
          <c:val>
            <c:numRef>
              <c:f>'Overallcon_t-test'!$M$2:$M$10</c:f>
              <c:numCache>
                <c:formatCode>General</c:formatCode>
                <c:ptCount val="9"/>
                <c:pt idx="0">
                  <c:v>1</c:v>
                </c:pt>
                <c:pt idx="1">
                  <c:v>5</c:v>
                </c:pt>
                <c:pt idx="2">
                  <c:v>25</c:v>
                </c:pt>
                <c:pt idx="3">
                  <c:v>57</c:v>
                </c:pt>
                <c:pt idx="4">
                  <c:v>821</c:v>
                </c:pt>
                <c:pt idx="5">
                  <c:v>252</c:v>
                </c:pt>
                <c:pt idx="6">
                  <c:v>205</c:v>
                </c:pt>
                <c:pt idx="7">
                  <c:v>72</c:v>
                </c:pt>
                <c:pt idx="8">
                  <c:v>22</c:v>
                </c:pt>
              </c:numCache>
            </c:numRef>
          </c:val>
          <c:smooth val="0"/>
          <c:extLst>
            <c:ext xmlns:c16="http://schemas.microsoft.com/office/drawing/2014/chart" uri="{C3380CC4-5D6E-409C-BE32-E72D297353CC}">
              <c16:uniqueId val="{00000009-BD7C-42E6-8D62-A96D65370C2E}"/>
            </c:ext>
          </c:extLst>
        </c:ser>
        <c:dLbls>
          <c:showLegendKey val="0"/>
          <c:showVal val="0"/>
          <c:showCatName val="0"/>
          <c:showSerName val="0"/>
          <c:showPercent val="0"/>
          <c:showBubbleSize val="0"/>
        </c:dLbls>
        <c:marker val="1"/>
        <c:smooth val="0"/>
        <c:axId val="1158785151"/>
        <c:axId val="1158788895"/>
      </c:lineChart>
      <c:catAx>
        <c:axId val="1158785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262626"/>
                </a:solidFill>
                <a:latin typeface="+mn-lt"/>
                <a:ea typeface="+mn-ea"/>
                <a:cs typeface="+mn-cs"/>
              </a:defRPr>
            </a:pPr>
            <a:endParaRPr lang="en-US"/>
          </a:p>
        </c:txPr>
        <c:crossAx val="1158788895"/>
        <c:crosses val="autoZero"/>
        <c:auto val="1"/>
        <c:lblAlgn val="ctr"/>
        <c:lblOffset val="100"/>
        <c:noMultiLvlLbl val="0"/>
      </c:catAx>
      <c:valAx>
        <c:axId val="1158788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8785151"/>
        <c:crosses val="autoZero"/>
        <c:crossBetween val="between"/>
      </c:valAx>
      <c:valAx>
        <c:axId val="1158782239"/>
        <c:scaling>
          <c:orientation val="minMax"/>
        </c:scaling>
        <c:delete val="0"/>
        <c:axPos val="r"/>
        <c:numFmt formatCode="&quot;$&quot;#,##0,&quot;K&quot;"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8785983"/>
        <c:crosses val="max"/>
        <c:crossBetween val="between"/>
      </c:valAx>
      <c:catAx>
        <c:axId val="1158785983"/>
        <c:scaling>
          <c:orientation val="minMax"/>
        </c:scaling>
        <c:delete val="1"/>
        <c:axPos val="b"/>
        <c:numFmt formatCode="General" sourceLinked="1"/>
        <c:majorTickMark val="out"/>
        <c:minorTickMark val="none"/>
        <c:tickLblPos val="nextTo"/>
        <c:crossAx val="1158782239"/>
        <c:crosses val="autoZero"/>
        <c:auto val="1"/>
        <c:lblAlgn val="ctr"/>
        <c:lblOffset val="100"/>
        <c:noMultiLvlLbl val="0"/>
      </c:catAx>
      <c:spPr>
        <a:noFill/>
        <a:ln>
          <a:noFill/>
        </a:ln>
        <a:effectLst/>
      </c:spPr>
    </c:plotArea>
    <c:legend>
      <c:legendPos val="r"/>
      <c:layout>
        <c:manualLayout>
          <c:xMode val="edge"/>
          <c:yMode val="edge"/>
          <c:x val="0.84911251089641826"/>
          <c:y val="0.3973418800104388"/>
          <c:w val="0.14890773929407419"/>
          <c:h val="0.25190303657875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dLbl>
              <c:idx val="0"/>
              <c:layout>
                <c:manualLayout>
                  <c:x val="-4.850668169991857E-2"/>
                  <c:y val="-3.03199958086129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588-49BE-80EE-39CD3EA4352F}"/>
                </c:ext>
              </c:extLst>
            </c:dLbl>
            <c:dLbl>
              <c:idx val="1"/>
              <c:layout>
                <c:manualLayout>
                  <c:x val="-4.6081347614922642E-2"/>
                  <c:y val="-6.615348232972770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588-49BE-80EE-39CD3EA4352F}"/>
                </c:ext>
              </c:extLst>
            </c:dLbl>
            <c:numFmt formatCode="&quot;$&quot;#,##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262626"/>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'Overallcon_t-test'!$M$27:$N$27</c:f>
                <c:numCache>
                  <c:formatCode>General</c:formatCode>
                  <c:ptCount val="2"/>
                  <c:pt idx="0">
                    <c:v>10201.634918577693</c:v>
                  </c:pt>
                  <c:pt idx="1">
                    <c:v>12214.204203414343</c:v>
                  </c:pt>
                </c:numCache>
              </c:numRef>
            </c:plus>
            <c:minus>
              <c:numRef>
                <c:f>'Overallcon_t-test'!$M$28:$N$28</c:f>
                <c:numCache>
                  <c:formatCode>General</c:formatCode>
                  <c:ptCount val="2"/>
                  <c:pt idx="0">
                    <c:v>10201.634918577693</c:v>
                  </c:pt>
                  <c:pt idx="1">
                    <c:v>12214.204203414343</c:v>
                  </c:pt>
                </c:numCache>
              </c:numRef>
            </c:minus>
            <c:spPr>
              <a:noFill/>
              <a:ln w="9525" cap="flat" cmpd="sng" algn="ctr">
                <a:solidFill>
                  <a:schemeClr val="tx1">
                    <a:lumMod val="65000"/>
                    <a:lumOff val="35000"/>
                  </a:schemeClr>
                </a:solidFill>
                <a:round/>
              </a:ln>
              <a:effectLst/>
            </c:spPr>
          </c:errBars>
          <c:cat>
            <c:strRef>
              <c:f>'Overallcon_t-test'!$M$22:$N$22</c:f>
              <c:strCache>
                <c:ptCount val="2"/>
                <c:pt idx="0">
                  <c:v>OverallCond 4</c:v>
                </c:pt>
                <c:pt idx="1">
                  <c:v>OverallCond 8</c:v>
                </c:pt>
              </c:strCache>
            </c:strRef>
          </c:cat>
          <c:val>
            <c:numRef>
              <c:f>'Overallcon_t-test'!$M$23:$N$23</c:f>
              <c:numCache>
                <c:formatCode>_("$"* #,##0.00_);_("$"* \(#,##0.00\);_("$"* "-"??_);_(@_)</c:formatCode>
                <c:ptCount val="2"/>
                <c:pt idx="0">
                  <c:v>120438.43859649122</c:v>
                </c:pt>
                <c:pt idx="1">
                  <c:v>155651.73611111112</c:v>
                </c:pt>
              </c:numCache>
            </c:numRef>
          </c:val>
          <c:extLst>
            <c:ext xmlns:c16="http://schemas.microsoft.com/office/drawing/2014/chart" uri="{C3380CC4-5D6E-409C-BE32-E72D297353CC}">
              <c16:uniqueId val="{00000000-FB97-4F8E-9739-ADD765D72554}"/>
            </c:ext>
          </c:extLst>
        </c:ser>
        <c:dLbls>
          <c:showLegendKey val="0"/>
          <c:showVal val="0"/>
          <c:showCatName val="0"/>
          <c:showSerName val="0"/>
          <c:showPercent val="0"/>
          <c:showBubbleSize val="0"/>
        </c:dLbls>
        <c:gapWidth val="219"/>
        <c:overlap val="-27"/>
        <c:axId val="493991551"/>
        <c:axId val="1270835871"/>
      </c:barChart>
      <c:catAx>
        <c:axId val="49399155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262626"/>
                </a:solidFill>
                <a:latin typeface="+mn-lt"/>
                <a:ea typeface="+mn-ea"/>
                <a:cs typeface="+mn-cs"/>
              </a:defRPr>
            </a:pPr>
            <a:endParaRPr lang="en-US"/>
          </a:p>
        </c:txPr>
        <c:crossAx val="1270835871"/>
        <c:crosses val="autoZero"/>
        <c:auto val="1"/>
        <c:lblAlgn val="ctr"/>
        <c:lblOffset val="100"/>
        <c:noMultiLvlLbl val="0"/>
      </c:catAx>
      <c:valAx>
        <c:axId val="127083587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quot;K&quot;"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915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[Housing_Price_Capstone_2.0.1.xlsx]Neighborhood_t-test!PivotTable7</c:name>
    <c:fmtId val="5"/>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pivotFmt>
      <c:pivotFmt>
        <c:idx val="3"/>
        <c:spPr>
          <a:solidFill>
            <a:schemeClr val="accent6"/>
          </a:solidFill>
          <a:ln>
            <a:noFill/>
          </a:ln>
          <a:effectLst/>
        </c:spPr>
      </c:pivotFmt>
      <c:pivotFmt>
        <c:idx val="4"/>
        <c:spPr>
          <a:solidFill>
            <a:schemeClr val="accent1"/>
          </a:solidFill>
          <a:ln w="28575" cap="rnd">
            <a:solidFill>
              <a:schemeClr val="accent1"/>
            </a:solidFill>
            <a:round/>
          </a:ln>
          <a:effectLst/>
        </c:spPr>
        <c:marker>
          <c:symbol val="circle"/>
          <c:size val="8"/>
          <c:spPr>
            <a:solidFill>
              <a:srgbClr val="C00000"/>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8"/>
          <c:spPr>
            <a:solidFill>
              <a:srgbClr val="C00000"/>
            </a:solidFill>
            <a:ln w="9525">
              <a:solidFill>
                <a:schemeClr val="accent1"/>
              </a:solidFill>
            </a:ln>
            <a:effectLst/>
          </c:spPr>
        </c:marker>
      </c:pivotFmt>
      <c:pivotFmt>
        <c:idx val="6"/>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pivotFmt>
      <c:pivotFmt>
        <c:idx val="8"/>
        <c:spPr>
          <a:solidFill>
            <a:schemeClr val="accent6"/>
          </a:solidFill>
          <a:ln>
            <a:noFill/>
          </a:ln>
          <a:effectLst/>
        </c:spPr>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8"/>
          <c:spPr>
            <a:solidFill>
              <a:srgbClr val="C00000"/>
            </a:solidFill>
            <a:ln w="9525">
              <a:solidFill>
                <a:schemeClr val="accent1"/>
              </a:solidFill>
            </a:ln>
            <a:effectLst/>
          </c:spPr>
        </c:marker>
      </c:pivotFmt>
      <c:pivotFmt>
        <c:idx val="11"/>
        <c:spPr>
          <a:solidFill>
            <a:schemeClr val="accent1"/>
          </a:solidFill>
          <a:ln w="28575" cap="rnd">
            <a:solidFill>
              <a:schemeClr val="accent1"/>
            </a:solidFill>
            <a:round/>
          </a:ln>
          <a:effectLst/>
        </c:spPr>
        <c:marker>
          <c:symbol val="circle"/>
          <c:size val="8"/>
          <c:spPr>
            <a:solidFill>
              <a:srgbClr val="C00000"/>
            </a:solidFill>
            <a:ln w="9525">
              <a:solidFill>
                <a:schemeClr val="accent1"/>
              </a:solidFill>
            </a:ln>
            <a:effectLst/>
          </c:spPr>
        </c:marker>
      </c:pivotFmt>
      <c:pivotFmt>
        <c:idx val="12"/>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pivotFmt>
      <c:pivotFmt>
        <c:idx val="14"/>
        <c:spPr>
          <a:solidFill>
            <a:schemeClr val="accent6"/>
          </a:solidFill>
          <a:ln>
            <a:noFill/>
          </a:ln>
          <a:effectLst/>
        </c:spPr>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8"/>
          <c:spPr>
            <a:solidFill>
              <a:srgbClr val="C00000"/>
            </a:solidFill>
            <a:ln w="9525">
              <a:solidFill>
                <a:schemeClr val="accent1"/>
              </a:solidFill>
            </a:ln>
            <a:effectLst/>
          </c:spPr>
        </c:marker>
      </c:pivotFmt>
      <c:pivotFmt>
        <c:idx val="17"/>
        <c:spPr>
          <a:solidFill>
            <a:schemeClr val="accent1"/>
          </a:solidFill>
          <a:ln w="28575" cap="rnd">
            <a:solidFill>
              <a:schemeClr val="accent1"/>
            </a:solidFill>
            <a:round/>
          </a:ln>
          <a:effectLst/>
        </c:spPr>
        <c:marker>
          <c:symbol val="circle"/>
          <c:size val="8"/>
          <c:spPr>
            <a:solidFill>
              <a:srgbClr val="C00000"/>
            </a:solidFill>
            <a:ln w="9525">
              <a:solidFill>
                <a:schemeClr val="accent1"/>
              </a:solidFill>
            </a:ln>
            <a:effectLst/>
          </c:spPr>
        </c:marker>
      </c:pivotFmt>
    </c:pivotFmts>
    <c:plotArea>
      <c:layout>
        <c:manualLayout>
          <c:layoutTarget val="inner"/>
          <c:xMode val="edge"/>
          <c:yMode val="edge"/>
          <c:x val="6.425480598708945E-2"/>
          <c:y val="4.8920063868534043E-2"/>
          <c:w val="0.74276439548925433"/>
          <c:h val="0.80617756207216773"/>
        </c:manualLayout>
      </c:layout>
      <c:barChart>
        <c:barDir val="col"/>
        <c:grouping val="clustered"/>
        <c:varyColors val="0"/>
        <c:ser>
          <c:idx val="1"/>
          <c:order val="1"/>
          <c:tx>
            <c:strRef>
              <c:f>'Neighborhood_t-test'!$N$1</c:f>
              <c:strCache>
                <c:ptCount val="1"/>
                <c:pt idx="0">
                  <c:v>Average of SalePrice</c:v>
                </c:pt>
              </c:strCache>
            </c:strRef>
          </c:tx>
          <c:spPr>
            <a:solidFill>
              <a:schemeClr val="bg1">
                <a:lumMod val="75000"/>
              </a:schemeClr>
            </a:solidFill>
            <a:ln>
              <a:noFill/>
            </a:ln>
            <a:effectLst/>
          </c:spPr>
          <c:invertIfNegative val="0"/>
          <c:dPt>
            <c:idx val="3"/>
            <c:invertIfNegative val="0"/>
            <c:bubble3D val="0"/>
            <c:spPr>
              <a:solidFill>
                <a:schemeClr val="accent3"/>
              </a:solidFill>
              <a:ln>
                <a:noFill/>
              </a:ln>
              <a:effectLst/>
            </c:spPr>
            <c:extLst>
              <c:ext xmlns:c16="http://schemas.microsoft.com/office/drawing/2014/chart" uri="{C3380CC4-5D6E-409C-BE32-E72D297353CC}">
                <c16:uniqueId val="{00000001-8E51-4793-91AF-18B410D32D7F}"/>
              </c:ext>
            </c:extLst>
          </c:dPt>
          <c:dPt>
            <c:idx val="23"/>
            <c:invertIfNegative val="0"/>
            <c:bubble3D val="0"/>
            <c:spPr>
              <a:solidFill>
                <a:schemeClr val="accent3"/>
              </a:solidFill>
              <a:ln>
                <a:noFill/>
              </a:ln>
              <a:effectLst/>
            </c:spPr>
            <c:extLst>
              <c:ext xmlns:c16="http://schemas.microsoft.com/office/drawing/2014/chart" uri="{C3380CC4-5D6E-409C-BE32-E72D297353CC}">
                <c16:uniqueId val="{00000003-8E51-4793-91AF-18B410D32D7F}"/>
              </c:ext>
            </c:extLst>
          </c:dPt>
          <c:dLbls>
            <c:dLbl>
              <c:idx val="3"/>
              <c:layout>
                <c:manualLayout>
                  <c:x val="-2.001231527093596E-2"/>
                  <c:y val="-3.210066769388921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E51-4793-91AF-18B410D32D7F}"/>
                </c:ext>
              </c:extLst>
            </c:dLbl>
            <c:dLbl>
              <c:idx val="23"/>
              <c:layout>
                <c:manualLayout>
                  <c:x val="-1.0775862068965518E-2"/>
                  <c:y val="-2.942527212947609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E51-4793-91AF-18B410D32D7F}"/>
                </c:ext>
              </c:extLst>
            </c:dLbl>
            <c:numFmt formatCode="&quot;$&quot;#,##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262626"/>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'Neighborhood_t-test'!$L$2:$L$26</c:f>
              <c:strCache>
                <c:ptCount val="25"/>
                <c:pt idx="0">
                  <c:v>MeadowV</c:v>
                </c:pt>
                <c:pt idx="1">
                  <c:v>IDOTRR</c:v>
                </c:pt>
                <c:pt idx="2">
                  <c:v>BrDale</c:v>
                </c:pt>
                <c:pt idx="3">
                  <c:v>BrkSide</c:v>
                </c:pt>
                <c:pt idx="4">
                  <c:v>Edwards</c:v>
                </c:pt>
                <c:pt idx="5">
                  <c:v>OldTown</c:v>
                </c:pt>
                <c:pt idx="6">
                  <c:v>Sawyer</c:v>
                </c:pt>
                <c:pt idx="7">
                  <c:v>Blueste</c:v>
                </c:pt>
                <c:pt idx="8">
                  <c:v>SWISU</c:v>
                </c:pt>
                <c:pt idx="9">
                  <c:v>NPkVill</c:v>
                </c:pt>
                <c:pt idx="10">
                  <c:v>NAmes</c:v>
                </c:pt>
                <c:pt idx="11">
                  <c:v>Mitchel</c:v>
                </c:pt>
                <c:pt idx="12">
                  <c:v>SawyerW</c:v>
                </c:pt>
                <c:pt idx="13">
                  <c:v>NWAmes</c:v>
                </c:pt>
                <c:pt idx="14">
                  <c:v>Gilbert</c:v>
                </c:pt>
                <c:pt idx="15">
                  <c:v>Blmngtn</c:v>
                </c:pt>
                <c:pt idx="16">
                  <c:v>CollgCr</c:v>
                </c:pt>
                <c:pt idx="17">
                  <c:v>Crawfor</c:v>
                </c:pt>
                <c:pt idx="18">
                  <c:v>ClearCr</c:v>
                </c:pt>
                <c:pt idx="19">
                  <c:v>Somerst</c:v>
                </c:pt>
                <c:pt idx="20">
                  <c:v>Veenker</c:v>
                </c:pt>
                <c:pt idx="21">
                  <c:v>Timber</c:v>
                </c:pt>
                <c:pt idx="22">
                  <c:v>StoneBr</c:v>
                </c:pt>
                <c:pt idx="23">
                  <c:v>NridgHt</c:v>
                </c:pt>
                <c:pt idx="24">
                  <c:v>NoRidge</c:v>
                </c:pt>
              </c:strCache>
            </c:strRef>
          </c:cat>
          <c:val>
            <c:numRef>
              <c:f>'Neighborhood_t-test'!$N$2:$N$26</c:f>
              <c:numCache>
                <c:formatCode>_("$"* #,##0_);_("$"* \(#,##0\);_("$"* "-"_);_(@_)</c:formatCode>
                <c:ptCount val="25"/>
                <c:pt idx="0">
                  <c:v>98576.470588235301</c:v>
                </c:pt>
                <c:pt idx="1">
                  <c:v>100123.78378378379</c:v>
                </c:pt>
                <c:pt idx="2">
                  <c:v>104493.75</c:v>
                </c:pt>
                <c:pt idx="3">
                  <c:v>124834.05172413793</c:v>
                </c:pt>
                <c:pt idx="4">
                  <c:v>128219.7</c:v>
                </c:pt>
                <c:pt idx="5">
                  <c:v>128225.30088495575</c:v>
                </c:pt>
                <c:pt idx="6">
                  <c:v>136793.13513513515</c:v>
                </c:pt>
                <c:pt idx="7">
                  <c:v>137500</c:v>
                </c:pt>
                <c:pt idx="8">
                  <c:v>142591.35999999999</c:v>
                </c:pt>
                <c:pt idx="9">
                  <c:v>142694.44444444444</c:v>
                </c:pt>
                <c:pt idx="10">
                  <c:v>145847.07999999999</c:v>
                </c:pt>
                <c:pt idx="11">
                  <c:v>156270.12244897959</c:v>
                </c:pt>
                <c:pt idx="12">
                  <c:v>186555.79661016949</c:v>
                </c:pt>
                <c:pt idx="13">
                  <c:v>189050.0684931507</c:v>
                </c:pt>
                <c:pt idx="14">
                  <c:v>192854.50632911394</c:v>
                </c:pt>
                <c:pt idx="15">
                  <c:v>194870.88235294117</c:v>
                </c:pt>
                <c:pt idx="16">
                  <c:v>197965.77333333335</c:v>
                </c:pt>
                <c:pt idx="17">
                  <c:v>210624.72549019608</c:v>
                </c:pt>
                <c:pt idx="18">
                  <c:v>212565.42857142858</c:v>
                </c:pt>
                <c:pt idx="19">
                  <c:v>225379.83720930232</c:v>
                </c:pt>
                <c:pt idx="20">
                  <c:v>238772.72727272726</c:v>
                </c:pt>
                <c:pt idx="21">
                  <c:v>242247.44736842104</c:v>
                </c:pt>
                <c:pt idx="22">
                  <c:v>310499</c:v>
                </c:pt>
                <c:pt idx="23">
                  <c:v>316270.62337662338</c:v>
                </c:pt>
                <c:pt idx="24">
                  <c:v>335295.31707317074</c:v>
                </c:pt>
              </c:numCache>
            </c:numRef>
          </c:val>
          <c:extLst>
            <c:ext xmlns:c16="http://schemas.microsoft.com/office/drawing/2014/chart" uri="{C3380CC4-5D6E-409C-BE32-E72D297353CC}">
              <c16:uniqueId val="{00000004-8E51-4793-91AF-18B410D32D7F}"/>
            </c:ext>
          </c:extLst>
        </c:ser>
        <c:dLbls>
          <c:showLegendKey val="0"/>
          <c:showVal val="0"/>
          <c:showCatName val="0"/>
          <c:showSerName val="0"/>
          <c:showPercent val="0"/>
          <c:showBubbleSize val="0"/>
        </c:dLbls>
        <c:gapWidth val="219"/>
        <c:axId val="1366989839"/>
        <c:axId val="1366984015"/>
      </c:barChart>
      <c:lineChart>
        <c:grouping val="standard"/>
        <c:varyColors val="0"/>
        <c:ser>
          <c:idx val="0"/>
          <c:order val="0"/>
          <c:tx>
            <c:strRef>
              <c:f>'Neighborhood_t-test'!$M$1</c:f>
              <c:strCache>
                <c:ptCount val="1"/>
                <c:pt idx="0">
                  <c:v>Count of Neighborhood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3"/>
            <c:marker>
              <c:symbol val="circle"/>
              <c:size val="8"/>
              <c:spPr>
                <a:solidFill>
                  <a:srgbClr val="C00000"/>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6-8E51-4793-91AF-18B410D32D7F}"/>
              </c:ext>
            </c:extLst>
          </c:dPt>
          <c:dPt>
            <c:idx val="23"/>
            <c:marker>
              <c:symbol val="circle"/>
              <c:size val="8"/>
              <c:spPr>
                <a:solidFill>
                  <a:srgbClr val="C00000"/>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8-8E51-4793-91AF-18B410D32D7F}"/>
              </c:ext>
            </c:extLst>
          </c:dPt>
          <c:dLbls>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E51-4793-91AF-18B410D32D7F}"/>
                </c:ext>
              </c:extLst>
            </c:dLbl>
            <c:dLbl>
              <c:idx val="2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8E51-4793-91AF-18B410D32D7F}"/>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262626"/>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'Neighborhood_t-test'!$L$2:$L$26</c:f>
              <c:strCache>
                <c:ptCount val="25"/>
                <c:pt idx="0">
                  <c:v>MeadowV</c:v>
                </c:pt>
                <c:pt idx="1">
                  <c:v>IDOTRR</c:v>
                </c:pt>
                <c:pt idx="2">
                  <c:v>BrDale</c:v>
                </c:pt>
                <c:pt idx="3">
                  <c:v>BrkSide</c:v>
                </c:pt>
                <c:pt idx="4">
                  <c:v>Edwards</c:v>
                </c:pt>
                <c:pt idx="5">
                  <c:v>OldTown</c:v>
                </c:pt>
                <c:pt idx="6">
                  <c:v>Sawyer</c:v>
                </c:pt>
                <c:pt idx="7">
                  <c:v>Blueste</c:v>
                </c:pt>
                <c:pt idx="8">
                  <c:v>SWISU</c:v>
                </c:pt>
                <c:pt idx="9">
                  <c:v>NPkVill</c:v>
                </c:pt>
                <c:pt idx="10">
                  <c:v>NAmes</c:v>
                </c:pt>
                <c:pt idx="11">
                  <c:v>Mitchel</c:v>
                </c:pt>
                <c:pt idx="12">
                  <c:v>SawyerW</c:v>
                </c:pt>
                <c:pt idx="13">
                  <c:v>NWAmes</c:v>
                </c:pt>
                <c:pt idx="14">
                  <c:v>Gilbert</c:v>
                </c:pt>
                <c:pt idx="15">
                  <c:v>Blmngtn</c:v>
                </c:pt>
                <c:pt idx="16">
                  <c:v>CollgCr</c:v>
                </c:pt>
                <c:pt idx="17">
                  <c:v>Crawfor</c:v>
                </c:pt>
                <c:pt idx="18">
                  <c:v>ClearCr</c:v>
                </c:pt>
                <c:pt idx="19">
                  <c:v>Somerst</c:v>
                </c:pt>
                <c:pt idx="20">
                  <c:v>Veenker</c:v>
                </c:pt>
                <c:pt idx="21">
                  <c:v>Timber</c:v>
                </c:pt>
                <c:pt idx="22">
                  <c:v>StoneBr</c:v>
                </c:pt>
                <c:pt idx="23">
                  <c:v>NridgHt</c:v>
                </c:pt>
                <c:pt idx="24">
                  <c:v>NoRidge</c:v>
                </c:pt>
              </c:strCache>
            </c:strRef>
          </c:cat>
          <c:val>
            <c:numRef>
              <c:f>'Neighborhood_t-test'!$M$2:$M$26</c:f>
              <c:numCache>
                <c:formatCode>General</c:formatCode>
                <c:ptCount val="25"/>
                <c:pt idx="0">
                  <c:v>17</c:v>
                </c:pt>
                <c:pt idx="1">
                  <c:v>37</c:v>
                </c:pt>
                <c:pt idx="2">
                  <c:v>16</c:v>
                </c:pt>
                <c:pt idx="3">
                  <c:v>58</c:v>
                </c:pt>
                <c:pt idx="4">
                  <c:v>100</c:v>
                </c:pt>
                <c:pt idx="5">
                  <c:v>113</c:v>
                </c:pt>
                <c:pt idx="6">
                  <c:v>74</c:v>
                </c:pt>
                <c:pt idx="7">
                  <c:v>2</c:v>
                </c:pt>
                <c:pt idx="8">
                  <c:v>25</c:v>
                </c:pt>
                <c:pt idx="9">
                  <c:v>9</c:v>
                </c:pt>
                <c:pt idx="10">
                  <c:v>225</c:v>
                </c:pt>
                <c:pt idx="11">
                  <c:v>49</c:v>
                </c:pt>
                <c:pt idx="12">
                  <c:v>59</c:v>
                </c:pt>
                <c:pt idx="13">
                  <c:v>73</c:v>
                </c:pt>
                <c:pt idx="14">
                  <c:v>79</c:v>
                </c:pt>
                <c:pt idx="15">
                  <c:v>17</c:v>
                </c:pt>
                <c:pt idx="16">
                  <c:v>150</c:v>
                </c:pt>
                <c:pt idx="17">
                  <c:v>51</c:v>
                </c:pt>
                <c:pt idx="18">
                  <c:v>28</c:v>
                </c:pt>
                <c:pt idx="19">
                  <c:v>86</c:v>
                </c:pt>
                <c:pt idx="20">
                  <c:v>11</c:v>
                </c:pt>
                <c:pt idx="21">
                  <c:v>38</c:v>
                </c:pt>
                <c:pt idx="22">
                  <c:v>25</c:v>
                </c:pt>
                <c:pt idx="23">
                  <c:v>77</c:v>
                </c:pt>
                <c:pt idx="24">
                  <c:v>41</c:v>
                </c:pt>
              </c:numCache>
            </c:numRef>
          </c:val>
          <c:smooth val="0"/>
          <c:extLst>
            <c:ext xmlns:c16="http://schemas.microsoft.com/office/drawing/2014/chart" uri="{C3380CC4-5D6E-409C-BE32-E72D297353CC}">
              <c16:uniqueId val="{00000009-8E51-4793-91AF-18B410D32D7F}"/>
            </c:ext>
          </c:extLst>
        </c:ser>
        <c:dLbls>
          <c:showLegendKey val="0"/>
          <c:showVal val="0"/>
          <c:showCatName val="0"/>
          <c:showSerName val="0"/>
          <c:showPercent val="0"/>
          <c:showBubbleSize val="0"/>
        </c:dLbls>
        <c:marker val="1"/>
        <c:smooth val="0"/>
        <c:axId val="1366982767"/>
        <c:axId val="1366988175"/>
      </c:lineChart>
      <c:catAx>
        <c:axId val="1366982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6988175"/>
        <c:crosses val="autoZero"/>
        <c:auto val="1"/>
        <c:lblAlgn val="ctr"/>
        <c:lblOffset val="100"/>
        <c:noMultiLvlLbl val="0"/>
      </c:catAx>
      <c:valAx>
        <c:axId val="1366988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6982767"/>
        <c:crosses val="autoZero"/>
        <c:crossBetween val="between"/>
      </c:valAx>
      <c:valAx>
        <c:axId val="1366984015"/>
        <c:scaling>
          <c:orientation val="minMax"/>
        </c:scaling>
        <c:delete val="0"/>
        <c:axPos val="r"/>
        <c:numFmt formatCode="&quot;$&quot;#,##0,&quot;K&quot;"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6989839"/>
        <c:crosses val="max"/>
        <c:crossBetween val="between"/>
      </c:valAx>
      <c:catAx>
        <c:axId val="1366989839"/>
        <c:scaling>
          <c:orientation val="minMax"/>
        </c:scaling>
        <c:delete val="1"/>
        <c:axPos val="b"/>
        <c:numFmt formatCode="General" sourceLinked="1"/>
        <c:majorTickMark val="out"/>
        <c:minorTickMark val="none"/>
        <c:tickLblPos val="nextTo"/>
        <c:crossAx val="1366984015"/>
        <c:crosses val="autoZero"/>
        <c:auto val="1"/>
        <c:lblAlgn val="ctr"/>
        <c:lblOffset val="100"/>
        <c:noMultiLvlLbl val="0"/>
      </c:catAx>
      <c:spPr>
        <a:noFill/>
        <a:ln>
          <a:noFill/>
        </a:ln>
        <a:effectLst/>
      </c:spPr>
    </c:plotArea>
    <c:legend>
      <c:legendPos val="r"/>
      <c:layout>
        <c:manualLayout>
          <c:xMode val="edge"/>
          <c:yMode val="edge"/>
          <c:x val="0.88617616411128874"/>
          <c:y val="0.36873930021015827"/>
          <c:w val="0.11157159184887146"/>
          <c:h val="0.2307301789022710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dLbl>
              <c:idx val="0"/>
              <c:layout>
                <c:manualLayout>
                  <c:x val="-5.392156862745098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DA8-4A4D-8C0F-7C1726A25F8A}"/>
                </c:ext>
              </c:extLst>
            </c:dLbl>
            <c:dLbl>
              <c:idx val="1"/>
              <c:layout>
                <c:manualLayout>
                  <c:x val="-4.6568627450980483E-2"/>
                  <c:y val="3.12499923105333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DA8-4A4D-8C0F-7C1726A25F8A}"/>
                </c:ext>
              </c:extLst>
            </c:dLbl>
            <c:numFmt formatCode="&quot;$&quot;#,##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262626"/>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'Neighborhood_t-test'!$M$33:$N$33</c:f>
                <c:numCache>
                  <c:formatCode>General</c:formatCode>
                  <c:ptCount val="2"/>
                  <c:pt idx="0">
                    <c:v>10501.639274997768</c:v>
                  </c:pt>
                  <c:pt idx="1">
                    <c:v>21774.076584485145</c:v>
                  </c:pt>
                </c:numCache>
              </c:numRef>
            </c:plus>
            <c:minus>
              <c:numRef>
                <c:f>'Neighborhood_t-test'!$M$34:$N$34</c:f>
                <c:numCache>
                  <c:formatCode>General</c:formatCode>
                  <c:ptCount val="2"/>
                  <c:pt idx="0">
                    <c:v>10501.639274997768</c:v>
                  </c:pt>
                  <c:pt idx="1">
                    <c:v>21774.076584485145</c:v>
                  </c:pt>
                </c:numCache>
              </c:numRef>
            </c:minus>
            <c:spPr>
              <a:noFill/>
              <a:ln w="9525" cap="flat" cmpd="sng" algn="ctr">
                <a:solidFill>
                  <a:schemeClr val="tx1">
                    <a:lumMod val="65000"/>
                    <a:lumOff val="35000"/>
                  </a:schemeClr>
                </a:solidFill>
                <a:round/>
              </a:ln>
              <a:effectLst/>
            </c:spPr>
          </c:errBars>
          <c:cat>
            <c:strRef>
              <c:f>'Neighborhood_t-test'!$M$28:$N$28</c:f>
              <c:strCache>
                <c:ptCount val="2"/>
                <c:pt idx="0">
                  <c:v>Brookside</c:v>
                </c:pt>
                <c:pt idx="1">
                  <c:v>Northridge Heights</c:v>
                </c:pt>
              </c:strCache>
            </c:strRef>
          </c:cat>
          <c:val>
            <c:numRef>
              <c:f>'Neighborhood_t-test'!$M$29:$N$29</c:f>
              <c:numCache>
                <c:formatCode>_("$"* #,##0.00_);_("$"* \(#,##0.00\);_("$"* "-"??_);_(@_)</c:formatCode>
                <c:ptCount val="2"/>
                <c:pt idx="0">
                  <c:v>124834.05172413793</c:v>
                </c:pt>
                <c:pt idx="1">
                  <c:v>316270.62337662338</c:v>
                </c:pt>
              </c:numCache>
            </c:numRef>
          </c:val>
          <c:extLst>
            <c:ext xmlns:c16="http://schemas.microsoft.com/office/drawing/2014/chart" uri="{C3380CC4-5D6E-409C-BE32-E72D297353CC}">
              <c16:uniqueId val="{00000000-6347-4C49-ADB7-CE6B28189971}"/>
            </c:ext>
          </c:extLst>
        </c:ser>
        <c:dLbls>
          <c:showLegendKey val="0"/>
          <c:showVal val="0"/>
          <c:showCatName val="0"/>
          <c:showSerName val="0"/>
          <c:showPercent val="0"/>
          <c:showBubbleSize val="0"/>
        </c:dLbls>
        <c:gapWidth val="219"/>
        <c:overlap val="-27"/>
        <c:axId val="1457042127"/>
        <c:axId val="1457029647"/>
      </c:barChart>
      <c:catAx>
        <c:axId val="1457042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262626"/>
                </a:solidFill>
                <a:latin typeface="+mn-lt"/>
                <a:ea typeface="+mn-ea"/>
                <a:cs typeface="+mn-cs"/>
              </a:defRPr>
            </a:pPr>
            <a:endParaRPr lang="en-US"/>
          </a:p>
        </c:txPr>
        <c:crossAx val="1457029647"/>
        <c:crosses val="autoZero"/>
        <c:auto val="1"/>
        <c:lblAlgn val="ctr"/>
        <c:lblOffset val="100"/>
        <c:noMultiLvlLbl val="0"/>
      </c:catAx>
      <c:valAx>
        <c:axId val="145702964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0421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[Housing_Price_Capstone_2.0.1.xlsx]yearsold_t-test!PivotTable12</c:name>
    <c:fmtId val="3"/>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pivotFmt>
      <c:pivotFmt>
        <c:idx val="3"/>
        <c:spPr>
          <a:solidFill>
            <a:schemeClr val="accent6"/>
          </a:solidFill>
          <a:ln>
            <a:noFill/>
          </a:ln>
          <a:effectLst/>
        </c:spPr>
      </c:pivotFmt>
      <c:pivotFmt>
        <c:idx val="4"/>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6"/>
        <c:spPr>
          <a:solidFill>
            <a:schemeClr val="bg2">
              <a:lumMod val="75000"/>
            </a:schemeClr>
          </a:solidFill>
          <a:ln>
            <a:noFill/>
          </a:ln>
          <a:effectLst/>
        </c:spPr>
      </c:pivotFmt>
      <c:pivotFmt>
        <c:idx val="7"/>
        <c:spPr>
          <a:solidFill>
            <a:schemeClr val="bg2">
              <a:lumMod val="75000"/>
            </a:schemeClr>
          </a:solidFill>
          <a:ln>
            <a:noFill/>
          </a:ln>
          <a:effectLst/>
        </c:spPr>
      </c:pivotFmt>
      <c:pivotFmt>
        <c:idx val="8"/>
        <c:spPr>
          <a:solidFill>
            <a:schemeClr val="accent1"/>
          </a:solidFill>
          <a:ln w="28575" cap="rnd">
            <a:solidFill>
              <a:schemeClr val="accent1"/>
            </a:solidFill>
            <a:round/>
          </a:ln>
          <a:effectLst/>
        </c:spPr>
        <c:marker>
          <c:symbol val="circle"/>
          <c:size val="5"/>
        </c:marker>
      </c:pivotFmt>
      <c:pivotFmt>
        <c:idx val="9"/>
        <c:spPr>
          <a:solidFill>
            <a:schemeClr val="accent1"/>
          </a:solidFill>
          <a:ln w="28575" cap="rnd">
            <a:solidFill>
              <a:schemeClr val="accent1"/>
            </a:solidFill>
            <a:round/>
          </a:ln>
          <a:effectLst/>
        </c:spPr>
        <c:marker>
          <c:symbol val="circle"/>
          <c:size val="5"/>
        </c:marker>
      </c:pivotFmt>
      <c:pivotFmt>
        <c:idx val="10"/>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pivotFmt>
      <c:pivotFmt>
        <c:idx val="12"/>
        <c:spPr>
          <a:solidFill>
            <a:schemeClr val="bg2">
              <a:lumMod val="75000"/>
            </a:schemeClr>
          </a:solidFill>
          <a:ln>
            <a:noFill/>
          </a:ln>
          <a:effectLst/>
        </c:spPr>
      </c:pivotFmt>
      <c:pivotFmt>
        <c:idx val="13"/>
        <c:spPr>
          <a:solidFill>
            <a:schemeClr val="accent6"/>
          </a:solidFill>
          <a:ln>
            <a:noFill/>
          </a:ln>
          <a:effectLst/>
        </c:spPr>
      </c:pivotFmt>
      <c:pivotFmt>
        <c:idx val="14"/>
        <c:spPr>
          <a:solidFill>
            <a:schemeClr val="bg2">
              <a:lumMod val="75000"/>
            </a:schemeClr>
          </a:solidFill>
          <a:ln>
            <a:noFill/>
          </a:ln>
          <a:effectLst/>
        </c:spPr>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1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8"/>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1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0"/>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6"/>
          </a:solidFill>
          <a:ln>
            <a:noFill/>
          </a:ln>
          <a:effectLst/>
        </c:spPr>
      </c:pivotFmt>
      <c:pivotFmt>
        <c:idx val="22"/>
        <c:spPr>
          <a:solidFill>
            <a:schemeClr val="bg2">
              <a:lumMod val="75000"/>
            </a:schemeClr>
          </a:solidFill>
          <a:ln>
            <a:noFill/>
          </a:ln>
          <a:effectLst/>
        </c:spPr>
      </c:pivotFmt>
      <c:pivotFmt>
        <c:idx val="23"/>
        <c:spPr>
          <a:solidFill>
            <a:schemeClr val="accent6"/>
          </a:solidFill>
          <a:ln>
            <a:noFill/>
          </a:ln>
          <a:effectLst/>
        </c:spPr>
      </c:pivotFmt>
      <c:pivotFmt>
        <c:idx val="24"/>
        <c:spPr>
          <a:solidFill>
            <a:schemeClr val="bg2">
              <a:lumMod val="75000"/>
            </a:schemeClr>
          </a:solidFill>
          <a:ln>
            <a:noFill/>
          </a:ln>
          <a:effectLst/>
        </c:spPr>
      </c:pivotFmt>
      <c:pivotFmt>
        <c:idx val="2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2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8"/>
        <c:spPr>
          <a:solidFill>
            <a:schemeClr val="accent1"/>
          </a:solidFill>
          <a:ln w="28575" cap="rnd">
            <a:solidFill>
              <a:schemeClr val="accent1"/>
            </a:solidFill>
            <a:round/>
          </a:ln>
          <a:effectLst/>
        </c:spPr>
        <c:marker>
          <c:symbol val="circle"/>
          <c:size val="9"/>
          <c:spPr>
            <a:solidFill>
              <a:srgbClr val="C00000"/>
            </a:solidFill>
            <a:ln w="9525">
              <a:solidFill>
                <a:schemeClr val="accent1"/>
              </a:solidFill>
            </a:ln>
            <a:effectLst/>
          </c:spPr>
        </c:marker>
      </c:pivotFmt>
      <c:pivotFmt>
        <c:idx val="2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s>
    <c:plotArea>
      <c:layout>
        <c:manualLayout>
          <c:layoutTarget val="inner"/>
          <c:xMode val="edge"/>
          <c:yMode val="edge"/>
          <c:x val="6.0796753449665314E-2"/>
          <c:y val="3.685410023629361E-2"/>
          <c:w val="0.7352283035123518"/>
          <c:h val="0.87957678724579047"/>
        </c:manualLayout>
      </c:layout>
      <c:barChart>
        <c:barDir val="col"/>
        <c:grouping val="clustered"/>
        <c:varyColors val="0"/>
        <c:ser>
          <c:idx val="1"/>
          <c:order val="1"/>
          <c:tx>
            <c:strRef>
              <c:f>'yearsold_t-test'!$N$1</c:f>
              <c:strCache>
                <c:ptCount val="1"/>
                <c:pt idx="0">
                  <c:v>Average of SalePrice</c:v>
                </c:pt>
              </c:strCache>
            </c:strRef>
          </c:tx>
          <c:spPr>
            <a:solidFill>
              <a:schemeClr val="bg1">
                <a:lumMod val="75000"/>
              </a:schemeClr>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1CB3-4029-8AFF-2B2BA425ECFC}"/>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3-1CB3-4029-8AFF-2B2BA425ECFC}"/>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5-1CB3-4029-8AFF-2B2BA425ECFC}"/>
              </c:ext>
            </c:extLst>
          </c:dPt>
          <c:dPt>
            <c:idx val="4"/>
            <c:invertIfNegative val="0"/>
            <c:bubble3D val="0"/>
            <c:spPr>
              <a:solidFill>
                <a:schemeClr val="bg1">
                  <a:lumMod val="75000"/>
                </a:schemeClr>
              </a:solidFill>
              <a:ln>
                <a:noFill/>
              </a:ln>
              <a:effectLst/>
            </c:spPr>
            <c:extLst>
              <c:ext xmlns:c16="http://schemas.microsoft.com/office/drawing/2014/chart" uri="{C3380CC4-5D6E-409C-BE32-E72D297353CC}">
                <c16:uniqueId val="{00000007-1CB3-4029-8AFF-2B2BA425ECFC}"/>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CB3-4029-8AFF-2B2BA425ECFC}"/>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B3-4029-8AFF-2B2BA425ECFC}"/>
                </c:ext>
              </c:extLst>
            </c:dLbl>
            <c:numFmt formatCode="&quot;$&quot;#,##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262626"/>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'yearsold_t-test'!$L$2:$L$6</c:f>
              <c:strCache>
                <c:ptCount val="5"/>
                <c:pt idx="0">
                  <c:v>2006</c:v>
                </c:pt>
                <c:pt idx="1">
                  <c:v>2007</c:v>
                </c:pt>
                <c:pt idx="2">
                  <c:v>2008</c:v>
                </c:pt>
                <c:pt idx="3">
                  <c:v>2009</c:v>
                </c:pt>
                <c:pt idx="4">
                  <c:v>2010</c:v>
                </c:pt>
              </c:strCache>
            </c:strRef>
          </c:cat>
          <c:val>
            <c:numRef>
              <c:f>'yearsold_t-test'!$N$2:$N$6</c:f>
              <c:numCache>
                <c:formatCode>_("$"* #,##0_);_("$"* \(#,##0\);_("$"* "-"??_);_(@_)</c:formatCode>
                <c:ptCount val="5"/>
                <c:pt idx="0">
                  <c:v>182549.45859872611</c:v>
                </c:pt>
                <c:pt idx="1">
                  <c:v>186063.1519756839</c:v>
                </c:pt>
                <c:pt idx="2">
                  <c:v>177360.83881578947</c:v>
                </c:pt>
                <c:pt idx="3">
                  <c:v>179432.10355029587</c:v>
                </c:pt>
                <c:pt idx="4">
                  <c:v>177393.67428571428</c:v>
                </c:pt>
              </c:numCache>
            </c:numRef>
          </c:val>
          <c:extLst>
            <c:ext xmlns:c16="http://schemas.microsoft.com/office/drawing/2014/chart" uri="{C3380CC4-5D6E-409C-BE32-E72D297353CC}">
              <c16:uniqueId val="{00000008-1CB3-4029-8AFF-2B2BA425ECFC}"/>
            </c:ext>
          </c:extLst>
        </c:ser>
        <c:dLbls>
          <c:showLegendKey val="0"/>
          <c:showVal val="0"/>
          <c:showCatName val="0"/>
          <c:showSerName val="0"/>
          <c:showPercent val="0"/>
          <c:showBubbleSize val="0"/>
        </c:dLbls>
        <c:gapWidth val="219"/>
        <c:axId val="1284459599"/>
        <c:axId val="1284457935"/>
      </c:barChart>
      <c:lineChart>
        <c:grouping val="standard"/>
        <c:varyColors val="0"/>
        <c:ser>
          <c:idx val="0"/>
          <c:order val="0"/>
          <c:tx>
            <c:strRef>
              <c:f>'yearsold_t-test'!$M$1</c:f>
              <c:strCache>
                <c:ptCount val="1"/>
                <c:pt idx="0">
                  <c:v>Count of YrSold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0"/>
            <c:marker>
              <c:symbol val="circle"/>
              <c:size val="9"/>
              <c:spPr>
                <a:solidFill>
                  <a:srgbClr val="C00000"/>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A-1CB3-4029-8AFF-2B2BA425ECFC}"/>
              </c:ext>
            </c:extLst>
          </c:dPt>
          <c:dPt>
            <c:idx val="2"/>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C-1CB3-4029-8AFF-2B2BA425ECFC}"/>
              </c:ext>
            </c:extLst>
          </c:dPt>
          <c:dPt>
            <c:idx val="3"/>
            <c:marker>
              <c:symbol val="circle"/>
              <c:size val="9"/>
              <c:spPr>
                <a:solidFill>
                  <a:srgbClr val="C00000"/>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E-1CB3-4029-8AFF-2B2BA425ECFC}"/>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10-1CB3-4029-8AFF-2B2BA425ECFC}"/>
              </c:ext>
            </c:extLst>
          </c:dPt>
          <c:dLbls>
            <c:dLbl>
              <c:idx val="0"/>
              <c:layout>
                <c:manualLayout>
                  <c:x val="-3.4142419592150711E-2"/>
                  <c:y val="3.952877675794119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CB3-4029-8AFF-2B2BA425ECFC}"/>
                </c:ext>
              </c:extLst>
            </c:dLbl>
            <c:dLbl>
              <c:idx val="3"/>
              <c:layout>
                <c:manualLayout>
                  <c:x val="-5.0209440576692195E-2"/>
                  <c:y val="3.95287767579411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B3-4029-8AFF-2B2BA425ECFC}"/>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262626"/>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'yearsold_t-test'!$L$2:$L$6</c:f>
              <c:strCache>
                <c:ptCount val="5"/>
                <c:pt idx="0">
                  <c:v>2006</c:v>
                </c:pt>
                <c:pt idx="1">
                  <c:v>2007</c:v>
                </c:pt>
                <c:pt idx="2">
                  <c:v>2008</c:v>
                </c:pt>
                <c:pt idx="3">
                  <c:v>2009</c:v>
                </c:pt>
                <c:pt idx="4">
                  <c:v>2010</c:v>
                </c:pt>
              </c:strCache>
            </c:strRef>
          </c:cat>
          <c:val>
            <c:numRef>
              <c:f>'yearsold_t-test'!$M$2:$M$6</c:f>
              <c:numCache>
                <c:formatCode>General</c:formatCode>
                <c:ptCount val="5"/>
                <c:pt idx="0">
                  <c:v>314</c:v>
                </c:pt>
                <c:pt idx="1">
                  <c:v>329</c:v>
                </c:pt>
                <c:pt idx="2">
                  <c:v>304</c:v>
                </c:pt>
                <c:pt idx="3">
                  <c:v>338</c:v>
                </c:pt>
                <c:pt idx="4">
                  <c:v>175</c:v>
                </c:pt>
              </c:numCache>
            </c:numRef>
          </c:val>
          <c:smooth val="0"/>
          <c:extLst>
            <c:ext xmlns:c16="http://schemas.microsoft.com/office/drawing/2014/chart" uri="{C3380CC4-5D6E-409C-BE32-E72D297353CC}">
              <c16:uniqueId val="{00000011-1CB3-4029-8AFF-2B2BA425ECFC}"/>
            </c:ext>
          </c:extLst>
        </c:ser>
        <c:dLbls>
          <c:showLegendKey val="0"/>
          <c:showVal val="0"/>
          <c:showCatName val="0"/>
          <c:showSerName val="0"/>
          <c:showPercent val="0"/>
          <c:showBubbleSize val="0"/>
        </c:dLbls>
        <c:marker val="1"/>
        <c:smooth val="0"/>
        <c:axId val="1366989423"/>
        <c:axId val="1366987343"/>
      </c:lineChart>
      <c:catAx>
        <c:axId val="1366989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262626"/>
                </a:solidFill>
                <a:latin typeface="+mn-lt"/>
                <a:ea typeface="+mn-ea"/>
                <a:cs typeface="+mn-cs"/>
              </a:defRPr>
            </a:pPr>
            <a:endParaRPr lang="en-US"/>
          </a:p>
        </c:txPr>
        <c:crossAx val="1366987343"/>
        <c:crosses val="autoZero"/>
        <c:auto val="1"/>
        <c:lblAlgn val="ctr"/>
        <c:lblOffset val="100"/>
        <c:noMultiLvlLbl val="0"/>
      </c:catAx>
      <c:valAx>
        <c:axId val="1366987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6989423"/>
        <c:crosses val="autoZero"/>
        <c:crossBetween val="between"/>
      </c:valAx>
      <c:valAx>
        <c:axId val="1284457935"/>
        <c:scaling>
          <c:orientation val="minMax"/>
          <c:min val="0"/>
        </c:scaling>
        <c:delete val="0"/>
        <c:axPos val="r"/>
        <c:numFmt formatCode="&quot;$&quot;#,##0,&quot;K&quot;"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4459599"/>
        <c:crosses val="max"/>
        <c:crossBetween val="between"/>
      </c:valAx>
      <c:catAx>
        <c:axId val="1284459599"/>
        <c:scaling>
          <c:orientation val="minMax"/>
        </c:scaling>
        <c:delete val="1"/>
        <c:axPos val="b"/>
        <c:numFmt formatCode="General" sourceLinked="1"/>
        <c:majorTickMark val="out"/>
        <c:minorTickMark val="none"/>
        <c:tickLblPos val="nextTo"/>
        <c:crossAx val="1284457935"/>
        <c:crosses val="autoZero"/>
        <c:auto val="1"/>
        <c:lblAlgn val="ctr"/>
        <c:lblOffset val="100"/>
        <c:noMultiLvlLbl val="0"/>
      </c:catAx>
      <c:spPr>
        <a:noFill/>
        <a:ln>
          <a:noFill/>
        </a:ln>
        <a:effectLst/>
      </c:spPr>
    </c:plotArea>
    <c:legend>
      <c:legendPos val="r"/>
      <c:layout>
        <c:manualLayout>
          <c:xMode val="edge"/>
          <c:yMode val="edge"/>
          <c:x val="0.86541782477838247"/>
          <c:y val="0.19561771244462978"/>
          <c:w val="0.12253190948321123"/>
          <c:h val="0.364187100642823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dLbl>
              <c:idx val="0"/>
              <c:layout>
                <c:manualLayout>
                  <c:x val="-4.0944131078871217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67B-424B-8A06-B3AA21801DDF}"/>
                </c:ext>
              </c:extLst>
            </c:dLbl>
            <c:dLbl>
              <c:idx val="1"/>
              <c:layout>
                <c:manualLayout>
                  <c:x val="-5.0578044273899829E-2"/>
                  <c:y val="3.148614609571788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7B-424B-8A06-B3AA21801DDF}"/>
                </c:ext>
              </c:extLst>
            </c:dLbl>
            <c:numFmt formatCode="&quot;$&quot;#,##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262626"/>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'yearsold_t-test'!$M$22:$N$22</c:f>
                <c:numCache>
                  <c:formatCode>General</c:formatCode>
                  <c:ptCount val="2"/>
                  <c:pt idx="0">
                    <c:v>8801.6171293707066</c:v>
                  </c:pt>
                  <c:pt idx="1">
                    <c:v>8638.5075214628232</c:v>
                  </c:pt>
                </c:numCache>
              </c:numRef>
            </c:plus>
            <c:minus>
              <c:numRef>
                <c:f>'yearsold_t-test'!$M$23:$N$23</c:f>
                <c:numCache>
                  <c:formatCode>General</c:formatCode>
                  <c:ptCount val="2"/>
                  <c:pt idx="0">
                    <c:v>8801.6171293707066</c:v>
                  </c:pt>
                  <c:pt idx="1">
                    <c:v>8638.5075214628232</c:v>
                  </c:pt>
                </c:numCache>
              </c:numRef>
            </c:minus>
            <c:spPr>
              <a:noFill/>
              <a:ln w="9525" cap="flat" cmpd="sng" algn="ctr">
                <a:solidFill>
                  <a:schemeClr val="tx1">
                    <a:lumMod val="65000"/>
                    <a:lumOff val="35000"/>
                  </a:schemeClr>
                </a:solidFill>
                <a:round/>
              </a:ln>
              <a:effectLst/>
            </c:spPr>
          </c:errBars>
          <c:cat>
            <c:numRef>
              <c:f>'yearsold_t-test'!$M$17:$N$17</c:f>
              <c:numCache>
                <c:formatCode>General</c:formatCode>
                <c:ptCount val="2"/>
                <c:pt idx="0">
                  <c:v>2006</c:v>
                </c:pt>
                <c:pt idx="1">
                  <c:v>2009</c:v>
                </c:pt>
              </c:numCache>
            </c:numRef>
          </c:cat>
          <c:val>
            <c:numRef>
              <c:f>'yearsold_t-test'!$M$18:$N$18</c:f>
              <c:numCache>
                <c:formatCode>#,##0.00</c:formatCode>
                <c:ptCount val="2"/>
                <c:pt idx="0">
                  <c:v>182549.45859872611</c:v>
                </c:pt>
                <c:pt idx="1">
                  <c:v>179432.10355029587</c:v>
                </c:pt>
              </c:numCache>
            </c:numRef>
          </c:val>
          <c:extLst>
            <c:ext xmlns:c16="http://schemas.microsoft.com/office/drawing/2014/chart" uri="{C3380CC4-5D6E-409C-BE32-E72D297353CC}">
              <c16:uniqueId val="{00000000-C551-4BF3-A4D4-98433E4F9D78}"/>
            </c:ext>
          </c:extLst>
        </c:ser>
        <c:dLbls>
          <c:showLegendKey val="0"/>
          <c:showVal val="0"/>
          <c:showCatName val="0"/>
          <c:showSerName val="0"/>
          <c:showPercent val="0"/>
          <c:showBubbleSize val="0"/>
        </c:dLbls>
        <c:gapWidth val="219"/>
        <c:overlap val="-27"/>
        <c:axId val="1527603663"/>
        <c:axId val="1527604079"/>
      </c:barChart>
      <c:catAx>
        <c:axId val="1527603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262626"/>
                </a:solidFill>
                <a:latin typeface="+mn-lt"/>
                <a:ea typeface="+mn-ea"/>
                <a:cs typeface="+mn-cs"/>
              </a:defRPr>
            </a:pPr>
            <a:endParaRPr lang="en-US"/>
          </a:p>
        </c:txPr>
        <c:crossAx val="1527604079"/>
        <c:crosses val="autoZero"/>
        <c:auto val="1"/>
        <c:lblAlgn val="ctr"/>
        <c:lblOffset val="100"/>
        <c:noMultiLvlLbl val="0"/>
      </c:catAx>
      <c:valAx>
        <c:axId val="1527604079"/>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quot;$&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76036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662AF8-5CBE-4EC7-9093-85ECDE67F0BB}" type="datetimeFigureOut">
              <a:rPr lang="en-US" smtClean="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943AB3-E66D-4B08-A69A-31E51AA3C0F7}" type="slidenum">
              <a:rPr lang="en-US" smtClean="0"/>
              <a:t>‹#›</a:t>
            </a:fld>
            <a:endParaRPr lang="en-US" dirty="0"/>
          </a:p>
        </p:txBody>
      </p:sp>
    </p:spTree>
    <p:extLst>
      <p:ext uri="{BB962C8B-B14F-4D97-AF65-F5344CB8AC3E}">
        <p14:creationId xmlns:p14="http://schemas.microsoft.com/office/powerpoint/2010/main" val="69845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62AF8-5CBE-4EC7-9093-85ECDE67F0BB}" type="datetimeFigureOut">
              <a:rPr lang="en-US" smtClean="0"/>
              <a:t>9/3/2021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943AB3-E66D-4B08-A69A-31E51AA3C0F7}" type="slidenum">
              <a:rPr lang="en-US" smtClean="0"/>
              <a:t>‹#›</a:t>
            </a:fld>
            <a:endParaRPr lang="en-US" dirty="0"/>
          </a:p>
        </p:txBody>
      </p:sp>
    </p:spTree>
    <p:extLst>
      <p:ext uri="{BB962C8B-B14F-4D97-AF65-F5344CB8AC3E}">
        <p14:creationId xmlns:p14="http://schemas.microsoft.com/office/powerpoint/2010/main" val="174066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62AF8-5CBE-4EC7-9093-85ECDE67F0BB}" type="datetimeFigureOut">
              <a:rPr lang="en-US" smtClean="0"/>
              <a:t>9/3/2021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943AB3-E66D-4B08-A69A-31E51AA3C0F7}" type="slidenum">
              <a:rPr lang="en-US" smtClean="0"/>
              <a:t>‹#›</a:t>
            </a:fld>
            <a:endParaRPr lang="en-US" dirty="0"/>
          </a:p>
        </p:txBody>
      </p:sp>
    </p:spTree>
    <p:extLst>
      <p:ext uri="{BB962C8B-B14F-4D97-AF65-F5344CB8AC3E}">
        <p14:creationId xmlns:p14="http://schemas.microsoft.com/office/powerpoint/2010/main" val="352480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62AF8-5CBE-4EC7-9093-85ECDE67F0BB}" type="datetimeFigureOut">
              <a:rPr lang="en-US" smtClean="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943AB3-E66D-4B08-A69A-31E51AA3C0F7}" type="slidenum">
              <a:rPr lang="en-US" smtClean="0"/>
              <a:t>‹#›</a:t>
            </a:fld>
            <a:endParaRPr lang="en-US" dirty="0"/>
          </a:p>
        </p:txBody>
      </p:sp>
    </p:spTree>
    <p:extLst>
      <p:ext uri="{BB962C8B-B14F-4D97-AF65-F5344CB8AC3E}">
        <p14:creationId xmlns:p14="http://schemas.microsoft.com/office/powerpoint/2010/main" val="82892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62AF8-5CBE-4EC7-9093-85ECDE67F0BB}" type="datetimeFigureOut">
              <a:rPr lang="en-US" smtClean="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943AB3-E66D-4B08-A69A-31E51AA3C0F7}" type="slidenum">
              <a:rPr lang="en-US" smtClean="0"/>
              <a:t>‹#›</a:t>
            </a:fld>
            <a:endParaRPr lang="en-US" dirty="0"/>
          </a:p>
        </p:txBody>
      </p:sp>
    </p:spTree>
    <p:extLst>
      <p:ext uri="{BB962C8B-B14F-4D97-AF65-F5344CB8AC3E}">
        <p14:creationId xmlns:p14="http://schemas.microsoft.com/office/powerpoint/2010/main" val="270987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662AF8-5CBE-4EC7-9093-85ECDE67F0BB}" type="datetimeFigureOut">
              <a:rPr lang="en-US" smtClean="0"/>
              <a:t>9/3/2021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E943AB3-E66D-4B08-A69A-31E51AA3C0F7}" type="slidenum">
              <a:rPr lang="en-US" smtClean="0"/>
              <a:t>‹#›</a:t>
            </a:fld>
            <a:endParaRPr lang="en-US" dirty="0"/>
          </a:p>
        </p:txBody>
      </p:sp>
    </p:spTree>
    <p:extLst>
      <p:ext uri="{BB962C8B-B14F-4D97-AF65-F5344CB8AC3E}">
        <p14:creationId xmlns:p14="http://schemas.microsoft.com/office/powerpoint/2010/main" val="406102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B662AF8-5CBE-4EC7-9093-85ECDE67F0BB}" type="datetimeFigureOut">
              <a:rPr lang="en-US" smtClean="0"/>
              <a:t>9/3/2021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BE943AB3-E66D-4B08-A69A-31E51AA3C0F7}" type="slidenum">
              <a:rPr lang="en-US" smtClean="0"/>
              <a:t>‹#›</a:t>
            </a:fld>
            <a:endParaRPr lang="en-US" dirty="0"/>
          </a:p>
        </p:txBody>
      </p:sp>
    </p:spTree>
    <p:extLst>
      <p:ext uri="{BB962C8B-B14F-4D97-AF65-F5344CB8AC3E}">
        <p14:creationId xmlns:p14="http://schemas.microsoft.com/office/powerpoint/2010/main" val="264445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B662AF8-5CBE-4EC7-9093-85ECDE67F0BB}" type="datetimeFigureOut">
              <a:rPr lang="en-US" smtClean="0"/>
              <a:t>9/3/2021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BE943AB3-E66D-4B08-A69A-31E51AA3C0F7}" type="slidenum">
              <a:rPr lang="en-US" smtClean="0"/>
              <a:t>‹#›</a:t>
            </a:fld>
            <a:endParaRPr lang="en-US" dirty="0"/>
          </a:p>
        </p:txBody>
      </p:sp>
    </p:spTree>
    <p:extLst>
      <p:ext uri="{BB962C8B-B14F-4D97-AF65-F5344CB8AC3E}">
        <p14:creationId xmlns:p14="http://schemas.microsoft.com/office/powerpoint/2010/main" val="227044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B662AF8-5CBE-4EC7-9093-85ECDE67F0BB}" type="datetimeFigureOut">
              <a:rPr lang="en-US" smtClean="0"/>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943AB3-E66D-4B08-A69A-31E51AA3C0F7}" type="slidenum">
              <a:rPr lang="en-US" smtClean="0"/>
              <a:t>‹#›</a:t>
            </a:fld>
            <a:endParaRPr lang="en-US" dirty="0"/>
          </a:p>
        </p:txBody>
      </p:sp>
    </p:spTree>
    <p:extLst>
      <p:ext uri="{BB962C8B-B14F-4D97-AF65-F5344CB8AC3E}">
        <p14:creationId xmlns:p14="http://schemas.microsoft.com/office/powerpoint/2010/main" val="285958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B662AF8-5CBE-4EC7-9093-85ECDE67F0BB}" type="datetimeFigureOut">
              <a:rPr lang="en-US" smtClean="0"/>
              <a:t>9/3/2021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E943AB3-E66D-4B08-A69A-31E51AA3C0F7}" type="slidenum">
              <a:rPr lang="en-US" smtClean="0"/>
              <a:t>‹#›</a:t>
            </a:fld>
            <a:endParaRPr lang="en-US" dirty="0"/>
          </a:p>
        </p:txBody>
      </p:sp>
    </p:spTree>
    <p:extLst>
      <p:ext uri="{BB962C8B-B14F-4D97-AF65-F5344CB8AC3E}">
        <p14:creationId xmlns:p14="http://schemas.microsoft.com/office/powerpoint/2010/main" val="207612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B662AF8-5CBE-4EC7-9093-85ECDE67F0BB}" type="datetimeFigureOut">
              <a:rPr lang="en-US" smtClean="0"/>
              <a:t>9/3/2021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BE943AB3-E66D-4B08-A69A-31E51AA3C0F7}" type="slidenum">
              <a:rPr lang="en-US" smtClean="0"/>
              <a:t>‹#›</a:t>
            </a:fld>
            <a:endParaRPr lang="en-US" dirty="0"/>
          </a:p>
        </p:txBody>
      </p:sp>
    </p:spTree>
    <p:extLst>
      <p:ext uri="{BB962C8B-B14F-4D97-AF65-F5344CB8AC3E}">
        <p14:creationId xmlns:p14="http://schemas.microsoft.com/office/powerpoint/2010/main" val="83712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B662AF8-5CBE-4EC7-9093-85ECDE67F0BB}" type="datetimeFigureOut">
              <a:rPr lang="en-US" smtClean="0"/>
              <a:t>9/3/2021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E943AB3-E66D-4B08-A69A-31E51AA3C0F7}" type="slidenum">
              <a:rPr lang="en-US" smtClean="0"/>
              <a:t>‹#›</a:t>
            </a:fld>
            <a:endParaRPr lang="en-US" dirty="0"/>
          </a:p>
        </p:txBody>
      </p:sp>
    </p:spTree>
    <p:extLst>
      <p:ext uri="{BB962C8B-B14F-4D97-AF65-F5344CB8AC3E}">
        <p14:creationId xmlns:p14="http://schemas.microsoft.com/office/powerpoint/2010/main" val="849572944"/>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Engineering drawing&#10;&#10;Description automatically generated with low confidence">
            <a:extLst>
              <a:ext uri="{FF2B5EF4-FFF2-40B4-BE49-F238E27FC236}">
                <a16:creationId xmlns:a16="http://schemas.microsoft.com/office/drawing/2014/main" id="{721CC133-3902-4AAA-8D8E-4514BBB01F93}"/>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763" b="17237"/>
          <a:stretch/>
        </p:blipFill>
        <p:spPr>
          <a:xfrm>
            <a:off x="20" y="10"/>
            <a:ext cx="12191980" cy="6857990"/>
          </a:xfrm>
          <a:prstGeom prst="rect">
            <a:avLst/>
          </a:prstGeom>
        </p:spPr>
      </p:pic>
      <p:sp>
        <p:nvSpPr>
          <p:cNvPr id="2" name="Title 1">
            <a:extLst>
              <a:ext uri="{FF2B5EF4-FFF2-40B4-BE49-F238E27FC236}">
                <a16:creationId xmlns:a16="http://schemas.microsoft.com/office/drawing/2014/main" id="{04D4167B-D5F8-4E9D-B8C9-81845F52DA27}"/>
              </a:ext>
            </a:extLst>
          </p:cNvPr>
          <p:cNvSpPr>
            <a:spLocks noGrp="1"/>
          </p:cNvSpPr>
          <p:nvPr>
            <p:ph type="ctrTitle"/>
          </p:nvPr>
        </p:nvSpPr>
        <p:spPr>
          <a:xfrm>
            <a:off x="1069848" y="1298448"/>
            <a:ext cx="7315200" cy="3255264"/>
          </a:xfrm>
        </p:spPr>
        <p:txBody>
          <a:bodyPr>
            <a:normAutofit/>
          </a:bodyPr>
          <a:lstStyle/>
          <a:p>
            <a:br>
              <a:rPr lang="en-US" dirty="0">
                <a:ln w="15875">
                  <a:solidFill>
                    <a:srgbClr val="FFFFFF"/>
                  </a:solidFill>
                </a:ln>
                <a:solidFill>
                  <a:schemeClr val="tx1"/>
                </a:solidFill>
              </a:rPr>
            </a:br>
            <a:r>
              <a:rPr lang="en-US" dirty="0">
                <a:ln w="15875">
                  <a:solidFill>
                    <a:srgbClr val="FFFFFF"/>
                  </a:solidFill>
                </a:ln>
                <a:solidFill>
                  <a:schemeClr val="tx1"/>
                </a:solidFill>
              </a:rPr>
              <a:t>THE FACTORS THAT DRIVE HOME PRICES</a:t>
            </a:r>
          </a:p>
        </p:txBody>
      </p:sp>
      <p:sp>
        <p:nvSpPr>
          <p:cNvPr id="7" name="Rectangle 6">
            <a:extLst>
              <a:ext uri="{FF2B5EF4-FFF2-40B4-BE49-F238E27FC236}">
                <a16:creationId xmlns:a16="http://schemas.microsoft.com/office/drawing/2014/main" id="{752A53F3-2FF7-4816-9107-B83C3632BAA7}"/>
              </a:ext>
            </a:extLst>
          </p:cNvPr>
          <p:cNvSpPr/>
          <p:nvPr/>
        </p:nvSpPr>
        <p:spPr>
          <a:xfrm>
            <a:off x="1069848" y="4731799"/>
            <a:ext cx="5934634" cy="1120351"/>
          </a:xfrm>
          <a:prstGeom prst="rect">
            <a:avLst/>
          </a:prstGeom>
          <a:solidFill>
            <a:srgbClr val="991B1B">
              <a:alpha val="4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2</a:t>
            </a:r>
            <a:r>
              <a:rPr lang="en-US" sz="2000" baseline="30000" dirty="0"/>
              <a:t>ND</a:t>
            </a:r>
            <a:r>
              <a:rPr lang="en-US" sz="2000" dirty="0"/>
              <a:t> Capstone Project </a:t>
            </a:r>
            <a:r>
              <a:rPr lang="es-DO" sz="2000" dirty="0"/>
              <a:t>| Thinkful | August 2021</a:t>
            </a:r>
          </a:p>
          <a:p>
            <a:r>
              <a:rPr lang="es-DO" sz="2000" dirty="0"/>
              <a:t>Pedro Morales</a:t>
            </a:r>
            <a:endParaRPr lang="en-US" sz="2000" dirty="0"/>
          </a:p>
        </p:txBody>
      </p:sp>
    </p:spTree>
    <p:extLst>
      <p:ext uri="{BB962C8B-B14F-4D97-AF65-F5344CB8AC3E}">
        <p14:creationId xmlns:p14="http://schemas.microsoft.com/office/powerpoint/2010/main" val="4212185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hidden="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B274AC-7703-4CAF-9B7A-AD24D565D53E}"/>
              </a:ext>
            </a:extLst>
          </p:cNvPr>
          <p:cNvSpPr txBox="1"/>
          <p:nvPr/>
        </p:nvSpPr>
        <p:spPr>
          <a:xfrm>
            <a:off x="615821" y="768096"/>
            <a:ext cx="5480179" cy="830997"/>
          </a:xfrm>
          <a:prstGeom prst="rect">
            <a:avLst/>
          </a:prstGeom>
          <a:noFill/>
        </p:spPr>
        <p:txBody>
          <a:bodyPr wrap="square" rtlCol="0">
            <a:spAutoFit/>
          </a:bodyPr>
          <a:lstStyle/>
          <a:p>
            <a:pPr algn="ctr"/>
            <a:r>
              <a:rPr lang="en-US" sz="4800" b="1" dirty="0">
                <a:solidFill>
                  <a:srgbClr val="262626"/>
                </a:solidFill>
              </a:rPr>
              <a:t>Overall Condition</a:t>
            </a:r>
          </a:p>
        </p:txBody>
      </p:sp>
      <p:graphicFrame>
        <p:nvGraphicFramePr>
          <p:cNvPr id="9" name="Chart 8">
            <a:extLst>
              <a:ext uri="{FF2B5EF4-FFF2-40B4-BE49-F238E27FC236}">
                <a16:creationId xmlns:a16="http://schemas.microsoft.com/office/drawing/2014/main" id="{F20F3242-C11A-4299-A5AE-6E47ECA56767}"/>
              </a:ext>
            </a:extLst>
          </p:cNvPr>
          <p:cNvGraphicFramePr>
            <a:graphicFrameLocks/>
          </p:cNvGraphicFramePr>
          <p:nvPr>
            <p:extLst>
              <p:ext uri="{D42A27DB-BD31-4B8C-83A1-F6EECF244321}">
                <p14:modId xmlns:p14="http://schemas.microsoft.com/office/powerpoint/2010/main" val="1650069183"/>
              </p:ext>
            </p:extLst>
          </p:nvPr>
        </p:nvGraphicFramePr>
        <p:xfrm>
          <a:off x="615821" y="1924720"/>
          <a:ext cx="5236392" cy="383955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49CEF98-5F20-4D6B-A3EB-F3A233F3028A}"/>
              </a:ext>
            </a:extLst>
          </p:cNvPr>
          <p:cNvSpPr txBox="1"/>
          <p:nvPr/>
        </p:nvSpPr>
        <p:spPr>
          <a:xfrm rot="10800000" flipV="1">
            <a:off x="6807199" y="1924721"/>
            <a:ext cx="4511039" cy="3113124"/>
          </a:xfrm>
          <a:prstGeom prst="rect">
            <a:avLst/>
          </a:prstGeom>
          <a:noFill/>
        </p:spPr>
        <p:txBody>
          <a:bodyPr wrap="square" rtlCol="0">
            <a:spAutoFit/>
          </a:bodyPr>
          <a:lstStyle/>
          <a:p>
            <a:r>
              <a:rPr lang="en-US" sz="2800" dirty="0">
                <a:solidFill>
                  <a:srgbClr val="3D3D3D"/>
                </a:solidFill>
              </a:rPr>
              <a:t>The lack of overlapping between the bands allows us, with a 95%, to determine that there is a statistical difference between the two conditions.</a:t>
            </a:r>
          </a:p>
        </p:txBody>
      </p:sp>
    </p:spTree>
    <p:extLst>
      <p:ext uri="{BB962C8B-B14F-4D97-AF65-F5344CB8AC3E}">
        <p14:creationId xmlns:p14="http://schemas.microsoft.com/office/powerpoint/2010/main" val="68751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hidden="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B274AC-7703-4CAF-9B7A-AD24D565D53E}"/>
              </a:ext>
            </a:extLst>
          </p:cNvPr>
          <p:cNvSpPr txBox="1"/>
          <p:nvPr/>
        </p:nvSpPr>
        <p:spPr>
          <a:xfrm>
            <a:off x="615821" y="768096"/>
            <a:ext cx="5480179" cy="830997"/>
          </a:xfrm>
          <a:prstGeom prst="rect">
            <a:avLst/>
          </a:prstGeom>
          <a:noFill/>
        </p:spPr>
        <p:txBody>
          <a:bodyPr wrap="square" rtlCol="0">
            <a:spAutoFit/>
          </a:bodyPr>
          <a:lstStyle/>
          <a:p>
            <a:pPr algn="ctr"/>
            <a:r>
              <a:rPr lang="en-US" sz="4800" b="1" dirty="0">
                <a:solidFill>
                  <a:srgbClr val="262626"/>
                </a:solidFill>
              </a:rPr>
              <a:t>Neighborhood</a:t>
            </a:r>
          </a:p>
        </p:txBody>
      </p:sp>
      <p:graphicFrame>
        <p:nvGraphicFramePr>
          <p:cNvPr id="9" name="Chart 8">
            <a:extLst>
              <a:ext uri="{FF2B5EF4-FFF2-40B4-BE49-F238E27FC236}">
                <a16:creationId xmlns:a16="http://schemas.microsoft.com/office/drawing/2014/main" id="{DC1766A8-0B4C-4A49-86CA-DF8BE304EE22}"/>
              </a:ext>
            </a:extLst>
          </p:cNvPr>
          <p:cNvGraphicFramePr>
            <a:graphicFrameLocks/>
          </p:cNvGraphicFramePr>
          <p:nvPr>
            <p:extLst>
              <p:ext uri="{D42A27DB-BD31-4B8C-83A1-F6EECF244321}">
                <p14:modId xmlns:p14="http://schemas.microsoft.com/office/powerpoint/2010/main" val="1473598803"/>
              </p:ext>
            </p:extLst>
          </p:nvPr>
        </p:nvGraphicFramePr>
        <p:xfrm>
          <a:off x="1" y="2133600"/>
          <a:ext cx="8249920" cy="395630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22BB2574-366B-4B39-98BC-3B1F1E8E28AF}"/>
              </a:ext>
            </a:extLst>
          </p:cNvPr>
          <p:cNvSpPr txBox="1"/>
          <p:nvPr/>
        </p:nvSpPr>
        <p:spPr>
          <a:xfrm>
            <a:off x="8407401" y="1439269"/>
            <a:ext cx="3627119" cy="3108543"/>
          </a:xfrm>
          <a:prstGeom prst="rect">
            <a:avLst/>
          </a:prstGeom>
          <a:noFill/>
        </p:spPr>
        <p:txBody>
          <a:bodyPr wrap="square" rtlCol="0">
            <a:spAutoFit/>
          </a:bodyPr>
          <a:lstStyle/>
          <a:p>
            <a:r>
              <a:rPr lang="en-US" sz="2800" dirty="0">
                <a:solidFill>
                  <a:srgbClr val="3D3D3D"/>
                </a:solidFill>
              </a:rPr>
              <a:t>Brookside and </a:t>
            </a:r>
          </a:p>
          <a:p>
            <a:r>
              <a:rPr lang="en-US" sz="2800" dirty="0">
                <a:solidFill>
                  <a:srgbClr val="3D3D3D"/>
                </a:solidFill>
              </a:rPr>
              <a:t>Northridge Heights are the ones with completely different price sale averages but have enough population samples.</a:t>
            </a:r>
          </a:p>
        </p:txBody>
      </p:sp>
    </p:spTree>
    <p:extLst>
      <p:ext uri="{BB962C8B-B14F-4D97-AF65-F5344CB8AC3E}">
        <p14:creationId xmlns:p14="http://schemas.microsoft.com/office/powerpoint/2010/main" val="251779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hidden="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B274AC-7703-4CAF-9B7A-AD24D565D53E}"/>
              </a:ext>
            </a:extLst>
          </p:cNvPr>
          <p:cNvSpPr txBox="1"/>
          <p:nvPr/>
        </p:nvSpPr>
        <p:spPr>
          <a:xfrm>
            <a:off x="615821" y="768096"/>
            <a:ext cx="5480179" cy="830997"/>
          </a:xfrm>
          <a:prstGeom prst="rect">
            <a:avLst/>
          </a:prstGeom>
          <a:noFill/>
        </p:spPr>
        <p:txBody>
          <a:bodyPr wrap="square" rtlCol="0">
            <a:spAutoFit/>
          </a:bodyPr>
          <a:lstStyle/>
          <a:p>
            <a:pPr algn="ctr"/>
            <a:r>
              <a:rPr lang="en-US" sz="4800" b="1" dirty="0">
                <a:solidFill>
                  <a:srgbClr val="262626"/>
                </a:solidFill>
              </a:rPr>
              <a:t>Neighborhood</a:t>
            </a:r>
          </a:p>
        </p:txBody>
      </p:sp>
      <p:graphicFrame>
        <p:nvGraphicFramePr>
          <p:cNvPr id="8" name="Chart 7">
            <a:extLst>
              <a:ext uri="{FF2B5EF4-FFF2-40B4-BE49-F238E27FC236}">
                <a16:creationId xmlns:a16="http://schemas.microsoft.com/office/drawing/2014/main" id="{38921CF8-AD6F-4EF9-9248-7BD776F5CF12}"/>
              </a:ext>
            </a:extLst>
          </p:cNvPr>
          <p:cNvGraphicFramePr>
            <a:graphicFrameLocks/>
          </p:cNvGraphicFramePr>
          <p:nvPr>
            <p:extLst>
              <p:ext uri="{D42A27DB-BD31-4B8C-83A1-F6EECF244321}">
                <p14:modId xmlns:p14="http://schemas.microsoft.com/office/powerpoint/2010/main" val="2745687050"/>
              </p:ext>
            </p:extLst>
          </p:nvPr>
        </p:nvGraphicFramePr>
        <p:xfrm>
          <a:off x="812800" y="1828800"/>
          <a:ext cx="5181600" cy="406400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1C7AA0EE-2B63-43D0-AB85-7700B2EFDBEA}"/>
              </a:ext>
            </a:extLst>
          </p:cNvPr>
          <p:cNvSpPr txBox="1"/>
          <p:nvPr/>
        </p:nvSpPr>
        <p:spPr>
          <a:xfrm>
            <a:off x="7172960" y="2085600"/>
            <a:ext cx="4338320" cy="2677656"/>
          </a:xfrm>
          <a:prstGeom prst="rect">
            <a:avLst/>
          </a:prstGeom>
          <a:noFill/>
        </p:spPr>
        <p:txBody>
          <a:bodyPr wrap="square" rtlCol="0">
            <a:spAutoFit/>
          </a:bodyPr>
          <a:lstStyle/>
          <a:p>
            <a:r>
              <a:rPr lang="en-US" sz="2800" dirty="0">
                <a:solidFill>
                  <a:srgbClr val="3D3D3D"/>
                </a:solidFill>
              </a:rPr>
              <a:t>Here we can be certain, with a 95% confidence, that there is statistical difference between the two neighborhood being tested.</a:t>
            </a:r>
          </a:p>
        </p:txBody>
      </p:sp>
    </p:spTree>
    <p:extLst>
      <p:ext uri="{BB962C8B-B14F-4D97-AF65-F5344CB8AC3E}">
        <p14:creationId xmlns:p14="http://schemas.microsoft.com/office/powerpoint/2010/main" val="338176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hidden="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B274AC-7703-4CAF-9B7A-AD24D565D53E}"/>
              </a:ext>
            </a:extLst>
          </p:cNvPr>
          <p:cNvSpPr txBox="1"/>
          <p:nvPr/>
        </p:nvSpPr>
        <p:spPr>
          <a:xfrm>
            <a:off x="615821" y="768096"/>
            <a:ext cx="5480179" cy="830997"/>
          </a:xfrm>
          <a:prstGeom prst="rect">
            <a:avLst/>
          </a:prstGeom>
          <a:noFill/>
        </p:spPr>
        <p:txBody>
          <a:bodyPr wrap="square" rtlCol="0">
            <a:spAutoFit/>
          </a:bodyPr>
          <a:lstStyle/>
          <a:p>
            <a:pPr algn="ctr"/>
            <a:r>
              <a:rPr lang="en-US" sz="4800" b="1" dirty="0">
                <a:solidFill>
                  <a:srgbClr val="262626"/>
                </a:solidFill>
              </a:rPr>
              <a:t>Year sold</a:t>
            </a:r>
          </a:p>
        </p:txBody>
      </p:sp>
      <p:graphicFrame>
        <p:nvGraphicFramePr>
          <p:cNvPr id="8" name="Chart 7">
            <a:extLst>
              <a:ext uri="{FF2B5EF4-FFF2-40B4-BE49-F238E27FC236}">
                <a16:creationId xmlns:a16="http://schemas.microsoft.com/office/drawing/2014/main" id="{AB602C20-8AB0-4657-B0FC-C2EF7CBE17A3}"/>
              </a:ext>
            </a:extLst>
          </p:cNvPr>
          <p:cNvGraphicFramePr>
            <a:graphicFrameLocks/>
          </p:cNvGraphicFramePr>
          <p:nvPr>
            <p:extLst>
              <p:ext uri="{D42A27DB-BD31-4B8C-83A1-F6EECF244321}">
                <p14:modId xmlns:p14="http://schemas.microsoft.com/office/powerpoint/2010/main" val="1098167394"/>
              </p:ext>
            </p:extLst>
          </p:nvPr>
        </p:nvGraphicFramePr>
        <p:xfrm>
          <a:off x="615821" y="1716096"/>
          <a:ext cx="6323512" cy="417670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0D8D479F-6390-4F18-802E-63213E8B015D}"/>
              </a:ext>
            </a:extLst>
          </p:cNvPr>
          <p:cNvSpPr txBox="1"/>
          <p:nvPr/>
        </p:nvSpPr>
        <p:spPr>
          <a:xfrm>
            <a:off x="7400419" y="1981200"/>
            <a:ext cx="4175760" cy="2246769"/>
          </a:xfrm>
          <a:prstGeom prst="rect">
            <a:avLst/>
          </a:prstGeom>
          <a:noFill/>
        </p:spPr>
        <p:txBody>
          <a:bodyPr wrap="square" rtlCol="0">
            <a:spAutoFit/>
          </a:bodyPr>
          <a:lstStyle/>
          <a:p>
            <a:r>
              <a:rPr lang="en-US" sz="2800" dirty="0">
                <a:solidFill>
                  <a:srgbClr val="3D3D3D"/>
                </a:solidFill>
              </a:rPr>
              <a:t>Lastly, 2006 and 2009 were chosen because they had similar number of samples and were far apart years.</a:t>
            </a:r>
          </a:p>
        </p:txBody>
      </p:sp>
    </p:spTree>
    <p:extLst>
      <p:ext uri="{BB962C8B-B14F-4D97-AF65-F5344CB8AC3E}">
        <p14:creationId xmlns:p14="http://schemas.microsoft.com/office/powerpoint/2010/main" val="76619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hidden="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B274AC-7703-4CAF-9B7A-AD24D565D53E}"/>
              </a:ext>
            </a:extLst>
          </p:cNvPr>
          <p:cNvSpPr txBox="1"/>
          <p:nvPr/>
        </p:nvSpPr>
        <p:spPr>
          <a:xfrm>
            <a:off x="615821" y="768096"/>
            <a:ext cx="5480179" cy="830997"/>
          </a:xfrm>
          <a:prstGeom prst="rect">
            <a:avLst/>
          </a:prstGeom>
          <a:noFill/>
        </p:spPr>
        <p:txBody>
          <a:bodyPr wrap="square" rtlCol="0">
            <a:spAutoFit/>
          </a:bodyPr>
          <a:lstStyle/>
          <a:p>
            <a:pPr algn="ctr"/>
            <a:r>
              <a:rPr lang="en-US" sz="4800" b="1" dirty="0">
                <a:solidFill>
                  <a:srgbClr val="262626"/>
                </a:solidFill>
              </a:rPr>
              <a:t>Year sold</a:t>
            </a:r>
          </a:p>
        </p:txBody>
      </p:sp>
      <p:graphicFrame>
        <p:nvGraphicFramePr>
          <p:cNvPr id="9" name="Chart 8">
            <a:extLst>
              <a:ext uri="{FF2B5EF4-FFF2-40B4-BE49-F238E27FC236}">
                <a16:creationId xmlns:a16="http://schemas.microsoft.com/office/drawing/2014/main" id="{7FA13659-BA28-4AFF-86EE-1A95CBE269C9}"/>
              </a:ext>
            </a:extLst>
          </p:cNvPr>
          <p:cNvGraphicFramePr>
            <a:graphicFrameLocks/>
          </p:cNvGraphicFramePr>
          <p:nvPr>
            <p:extLst>
              <p:ext uri="{D42A27DB-BD31-4B8C-83A1-F6EECF244321}">
                <p14:modId xmlns:p14="http://schemas.microsoft.com/office/powerpoint/2010/main" val="2980852055"/>
              </p:ext>
            </p:extLst>
          </p:nvPr>
        </p:nvGraphicFramePr>
        <p:xfrm>
          <a:off x="314960" y="1818641"/>
          <a:ext cx="5273039" cy="403352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DE8A6CF-B4FF-4FBD-8D8F-A38E67AE9AEB}"/>
              </a:ext>
            </a:extLst>
          </p:cNvPr>
          <p:cNvSpPr txBox="1"/>
          <p:nvPr/>
        </p:nvSpPr>
        <p:spPr>
          <a:xfrm>
            <a:off x="6500547" y="1818641"/>
            <a:ext cx="4959933" cy="2677656"/>
          </a:xfrm>
          <a:prstGeom prst="rect">
            <a:avLst/>
          </a:prstGeom>
          <a:noFill/>
        </p:spPr>
        <p:txBody>
          <a:bodyPr wrap="square" rtlCol="0">
            <a:spAutoFit/>
          </a:bodyPr>
          <a:lstStyle/>
          <a:p>
            <a:r>
              <a:rPr lang="en-US" sz="2800" dirty="0">
                <a:solidFill>
                  <a:srgbClr val="3D3D3D"/>
                </a:solidFill>
              </a:rPr>
              <a:t>The overlap between the bands allows us to expect with 95% confidence that there is no difference statistically speaking between the two years average sale price.</a:t>
            </a:r>
          </a:p>
        </p:txBody>
      </p:sp>
    </p:spTree>
    <p:extLst>
      <p:ext uri="{BB962C8B-B14F-4D97-AF65-F5344CB8AC3E}">
        <p14:creationId xmlns:p14="http://schemas.microsoft.com/office/powerpoint/2010/main" val="194564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hidden="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B274AC-7703-4CAF-9B7A-AD24D565D53E}"/>
              </a:ext>
            </a:extLst>
          </p:cNvPr>
          <p:cNvSpPr txBox="1"/>
          <p:nvPr/>
        </p:nvSpPr>
        <p:spPr>
          <a:xfrm>
            <a:off x="270380" y="1531601"/>
            <a:ext cx="5683379" cy="3785652"/>
          </a:xfrm>
          <a:prstGeom prst="rect">
            <a:avLst/>
          </a:prstGeom>
          <a:noFill/>
        </p:spPr>
        <p:txBody>
          <a:bodyPr wrap="square" rtlCol="0">
            <a:spAutoFit/>
          </a:bodyPr>
          <a:lstStyle/>
          <a:p>
            <a:pPr algn="ctr"/>
            <a:r>
              <a:rPr lang="en-US" sz="4800" b="1" i="1" dirty="0">
                <a:solidFill>
                  <a:srgbClr val="3D3D3D"/>
                </a:solidFill>
              </a:rPr>
              <a:t>Overall quality</a:t>
            </a:r>
            <a:r>
              <a:rPr lang="en-US" sz="4800" i="1" dirty="0">
                <a:solidFill>
                  <a:srgbClr val="3D3D3D"/>
                </a:solidFill>
              </a:rPr>
              <a:t>, </a:t>
            </a:r>
            <a:r>
              <a:rPr lang="en-US" sz="4800" b="1" i="1" dirty="0">
                <a:solidFill>
                  <a:srgbClr val="3D3D3D"/>
                </a:solidFill>
              </a:rPr>
              <a:t>overall condition </a:t>
            </a:r>
            <a:r>
              <a:rPr lang="en-US" sz="4800" dirty="0">
                <a:solidFill>
                  <a:srgbClr val="3D3D3D"/>
                </a:solidFill>
              </a:rPr>
              <a:t>and</a:t>
            </a:r>
            <a:r>
              <a:rPr lang="en-US" sz="4800" i="1" dirty="0">
                <a:solidFill>
                  <a:srgbClr val="3D3D3D"/>
                </a:solidFill>
              </a:rPr>
              <a:t> </a:t>
            </a:r>
            <a:r>
              <a:rPr lang="en-US" sz="4800" b="1" i="1" dirty="0">
                <a:solidFill>
                  <a:srgbClr val="3D3D3D"/>
                </a:solidFill>
              </a:rPr>
              <a:t>neighborhood </a:t>
            </a:r>
            <a:r>
              <a:rPr lang="en-US" sz="4800" b="1" dirty="0">
                <a:solidFill>
                  <a:srgbClr val="3D3D3D"/>
                </a:solidFill>
              </a:rPr>
              <a:t> are the factors that drive price sales.</a:t>
            </a:r>
          </a:p>
        </p:txBody>
      </p:sp>
      <p:sp>
        <p:nvSpPr>
          <p:cNvPr id="3" name="TextBox 2">
            <a:extLst>
              <a:ext uri="{FF2B5EF4-FFF2-40B4-BE49-F238E27FC236}">
                <a16:creationId xmlns:a16="http://schemas.microsoft.com/office/drawing/2014/main" id="{9CDA576F-D547-4FC5-985F-2D2397EC49E1}"/>
              </a:ext>
            </a:extLst>
          </p:cNvPr>
          <p:cNvSpPr txBox="1"/>
          <p:nvPr/>
        </p:nvSpPr>
        <p:spPr>
          <a:xfrm>
            <a:off x="6231190" y="1162270"/>
            <a:ext cx="5683379" cy="4524315"/>
          </a:xfrm>
          <a:prstGeom prst="rect">
            <a:avLst/>
          </a:prstGeom>
          <a:noFill/>
        </p:spPr>
        <p:txBody>
          <a:bodyPr wrap="square" rtlCol="0">
            <a:spAutoFit/>
          </a:bodyPr>
          <a:lstStyle/>
          <a:p>
            <a:r>
              <a:rPr lang="en-US" sz="4800" i="1" dirty="0">
                <a:solidFill>
                  <a:srgbClr val="3D3D3D"/>
                </a:solidFill>
              </a:rPr>
              <a:t>Those are some of the factors that will help us make sure that our investments are in the right place.</a:t>
            </a:r>
          </a:p>
        </p:txBody>
      </p:sp>
    </p:spTree>
    <p:extLst>
      <p:ext uri="{BB962C8B-B14F-4D97-AF65-F5344CB8AC3E}">
        <p14:creationId xmlns:p14="http://schemas.microsoft.com/office/powerpoint/2010/main" val="92727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7" name="Rectangle 13">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person, person, suit&#10;&#10;Description automatically generated">
            <a:extLst>
              <a:ext uri="{FF2B5EF4-FFF2-40B4-BE49-F238E27FC236}">
                <a16:creationId xmlns:a16="http://schemas.microsoft.com/office/drawing/2014/main" id="{FEAC446D-4019-4E3C-ABCD-D75CC81E01E8}"/>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8973" b="6757"/>
          <a:stretch/>
        </p:blipFill>
        <p:spPr>
          <a:xfrm>
            <a:off x="20" y="10"/>
            <a:ext cx="12191980" cy="6857990"/>
          </a:xfrm>
          <a:prstGeom prst="rect">
            <a:avLst/>
          </a:prstGeom>
        </p:spPr>
      </p:pic>
      <p:sp>
        <p:nvSpPr>
          <p:cNvPr id="48" name="Rectangle 15">
            <a:extLst>
              <a:ext uri="{FF2B5EF4-FFF2-40B4-BE49-F238E27FC236}">
                <a16:creationId xmlns:a16="http://schemas.microsoft.com/office/drawing/2014/main" id="{D4ABACDC-BD54-40F3-9047-8298C77C2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17">
            <a:extLst>
              <a:ext uri="{FF2B5EF4-FFF2-40B4-BE49-F238E27FC236}">
                <a16:creationId xmlns:a16="http://schemas.microsoft.com/office/drawing/2014/main" id="{B76CB7CA-05C2-4EE8-A97F-B5F3A4F89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144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0A6E5B84-77CA-4F26-97AA-42B226F477F9}"/>
              </a:ext>
            </a:extLst>
          </p:cNvPr>
          <p:cNvSpPr txBox="1"/>
          <p:nvPr/>
        </p:nvSpPr>
        <p:spPr>
          <a:xfrm>
            <a:off x="9270263" y="2363032"/>
            <a:ext cx="2257349" cy="830997"/>
          </a:xfrm>
          <a:prstGeom prst="rect">
            <a:avLst/>
          </a:prstGeom>
          <a:noFill/>
          <a:effectLst>
            <a:outerShdw blurRad="50800" dist="38100" dir="8100000" algn="tr" rotWithShape="0">
              <a:prstClr val="black">
                <a:alpha val="40000"/>
              </a:prstClr>
            </a:outerShdw>
          </a:effectLst>
        </p:spPr>
        <p:txBody>
          <a:bodyPr wrap="none" rtlCol="0">
            <a:spAutoFit/>
          </a:bodyPr>
          <a:lstStyle/>
          <a:p>
            <a:r>
              <a:rPr lang="en-US" sz="4800" i="1" dirty="0">
                <a:latin typeface="+mj-lt"/>
              </a:rPr>
              <a:t>Thanks!</a:t>
            </a:r>
          </a:p>
        </p:txBody>
      </p:sp>
      <p:sp>
        <p:nvSpPr>
          <p:cNvPr id="9" name="TextBox 8">
            <a:extLst>
              <a:ext uri="{FF2B5EF4-FFF2-40B4-BE49-F238E27FC236}">
                <a16:creationId xmlns:a16="http://schemas.microsoft.com/office/drawing/2014/main" id="{B6DDB920-0F8A-40B8-8406-3CF8DD1C1653}"/>
              </a:ext>
            </a:extLst>
          </p:cNvPr>
          <p:cNvSpPr txBox="1"/>
          <p:nvPr/>
        </p:nvSpPr>
        <p:spPr>
          <a:xfrm>
            <a:off x="7629181" y="3399860"/>
            <a:ext cx="4293163" cy="830997"/>
          </a:xfrm>
          <a:prstGeom prst="rect">
            <a:avLst/>
          </a:prstGeom>
          <a:noFill/>
          <a:effectLst>
            <a:outerShdw blurRad="50800" dist="38100" dir="8100000" algn="tr" rotWithShape="0">
              <a:prstClr val="black">
                <a:alpha val="40000"/>
              </a:prstClr>
            </a:outerShdw>
          </a:effectLst>
        </p:spPr>
        <p:txBody>
          <a:bodyPr wrap="none" rtlCol="0">
            <a:spAutoFit/>
          </a:bodyPr>
          <a:lstStyle/>
          <a:p>
            <a:r>
              <a:rPr lang="en-US" sz="4800" i="1" dirty="0"/>
              <a:t>Any questions?</a:t>
            </a:r>
          </a:p>
        </p:txBody>
      </p:sp>
    </p:spTree>
    <p:extLst>
      <p:ext uri="{BB962C8B-B14F-4D97-AF65-F5344CB8AC3E}">
        <p14:creationId xmlns:p14="http://schemas.microsoft.com/office/powerpoint/2010/main" val="13162053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D3A9E5-B14C-45DE-A644-7573D489B486}"/>
              </a:ext>
            </a:extLst>
          </p:cNvPr>
          <p:cNvSpPr>
            <a:spLocks noGrp="1"/>
          </p:cNvSpPr>
          <p:nvPr>
            <p:ph type="title"/>
          </p:nvPr>
        </p:nvSpPr>
        <p:spPr>
          <a:xfrm>
            <a:off x="643467" y="1123837"/>
            <a:ext cx="3073914" cy="4601183"/>
          </a:xfrm>
        </p:spPr>
        <p:txBody>
          <a:bodyPr vert="horz" lIns="91440" tIns="45720" rIns="91440" bIns="45720" rtlCol="0" anchor="ctr">
            <a:normAutofit/>
          </a:bodyPr>
          <a:lstStyle/>
          <a:p>
            <a:pPr algn="r"/>
            <a:r>
              <a:rPr lang="en-US" sz="6000" b="1" dirty="0">
                <a:solidFill>
                  <a:schemeClr val="tx1">
                    <a:lumMod val="85000"/>
                    <a:lumOff val="15000"/>
                  </a:schemeClr>
                </a:solidFill>
              </a:rPr>
              <a:t>Why it matters</a:t>
            </a:r>
          </a:p>
        </p:txBody>
      </p:sp>
      <p:cxnSp>
        <p:nvCxnSpPr>
          <p:cNvPr id="27" name="Straight Connector 26">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54A1CBB-11C7-4396-9009-3FB0B7B26471}"/>
              </a:ext>
            </a:extLst>
          </p:cNvPr>
          <p:cNvSpPr txBox="1"/>
          <p:nvPr/>
        </p:nvSpPr>
        <p:spPr>
          <a:xfrm>
            <a:off x="4393580" y="864108"/>
            <a:ext cx="6144367" cy="5120640"/>
          </a:xfrm>
          <a:prstGeom prst="rect">
            <a:avLst/>
          </a:prstGeom>
        </p:spPr>
        <p:txBody>
          <a:bodyPr vert="horz" lIns="91440" tIns="45720" rIns="91440" bIns="45720" rtlCol="0" anchor="ctr">
            <a:normAutofit/>
          </a:bodyPr>
          <a:lstStyle/>
          <a:p>
            <a:pPr defTabSz="914400">
              <a:lnSpc>
                <a:spcPct val="90000"/>
              </a:lnSpc>
              <a:spcAft>
                <a:spcPts val="600"/>
              </a:spcAft>
              <a:buClr>
                <a:schemeClr val="accent1"/>
              </a:buClr>
            </a:pPr>
            <a:r>
              <a:rPr lang="en-US" sz="2800" dirty="0">
                <a:solidFill>
                  <a:srgbClr val="3D3D3D"/>
                </a:solidFill>
              </a:rPr>
              <a:t>As an investment bank we want to maximize the returns from our investment but first it’s important to see which factors drive the home prices and take them to decide which homes are the most attractive.</a:t>
            </a:r>
          </a:p>
        </p:txBody>
      </p:sp>
    </p:spTree>
    <p:extLst>
      <p:ext uri="{BB962C8B-B14F-4D97-AF65-F5344CB8AC3E}">
        <p14:creationId xmlns:p14="http://schemas.microsoft.com/office/powerpoint/2010/main" val="294852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D3A9E5-B14C-45DE-A644-7573D489B486}"/>
              </a:ext>
            </a:extLst>
          </p:cNvPr>
          <p:cNvSpPr>
            <a:spLocks noGrp="1"/>
          </p:cNvSpPr>
          <p:nvPr>
            <p:ph type="title"/>
          </p:nvPr>
        </p:nvSpPr>
        <p:spPr>
          <a:xfrm>
            <a:off x="264513" y="1560541"/>
            <a:ext cx="3694263" cy="4424207"/>
          </a:xfrm>
        </p:spPr>
        <p:txBody>
          <a:bodyPr vert="horz" lIns="91440" tIns="45720" rIns="91440" bIns="45720" rtlCol="0" anchor="ctr">
            <a:normAutofit fontScale="90000"/>
          </a:bodyPr>
          <a:lstStyle/>
          <a:p>
            <a:pPr algn="r"/>
            <a:r>
              <a:rPr lang="es-DO" sz="6000" b="1" dirty="0">
                <a:solidFill>
                  <a:schemeClr val="tx1">
                    <a:lumMod val="85000"/>
                    <a:lumOff val="15000"/>
                  </a:schemeClr>
                </a:solidFill>
              </a:rPr>
              <a:t>A</a:t>
            </a:r>
            <a:r>
              <a:rPr lang="en-US" sz="6000" b="1" dirty="0">
                <a:solidFill>
                  <a:schemeClr val="tx1">
                    <a:lumMod val="85000"/>
                    <a:lumOff val="15000"/>
                  </a:schemeClr>
                </a:solidFill>
              </a:rPr>
              <a:t>mes, IA Data Overview</a:t>
            </a:r>
            <a:br>
              <a:rPr lang="en-US" sz="6000" b="1" dirty="0">
                <a:solidFill>
                  <a:schemeClr val="tx1">
                    <a:lumMod val="85000"/>
                    <a:lumOff val="15000"/>
                  </a:schemeClr>
                </a:solidFill>
              </a:rPr>
            </a:br>
            <a:r>
              <a:rPr lang="en-US" sz="6000" b="1" dirty="0">
                <a:solidFill>
                  <a:schemeClr val="tx1">
                    <a:lumMod val="85000"/>
                    <a:lumOff val="15000"/>
                  </a:schemeClr>
                </a:solidFill>
              </a:rPr>
              <a:t>2006-2010</a:t>
            </a:r>
            <a:br>
              <a:rPr lang="en-US" sz="6000" b="1" dirty="0">
                <a:solidFill>
                  <a:schemeClr val="tx1">
                    <a:lumMod val="85000"/>
                    <a:lumOff val="15000"/>
                  </a:schemeClr>
                </a:solidFill>
              </a:rPr>
            </a:br>
            <a:endParaRPr lang="en-US" sz="6000" b="1" dirty="0">
              <a:solidFill>
                <a:schemeClr val="tx1">
                  <a:lumMod val="85000"/>
                  <a:lumOff val="15000"/>
                </a:schemeClr>
              </a:solidFill>
            </a:endParaRPr>
          </a:p>
        </p:txBody>
      </p:sp>
      <p:cxnSp>
        <p:nvCxnSpPr>
          <p:cNvPr id="27" name="Straight Connector 26">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54A1CBB-11C7-4396-9009-3FB0B7B26471}"/>
              </a:ext>
            </a:extLst>
          </p:cNvPr>
          <p:cNvSpPr txBox="1"/>
          <p:nvPr/>
        </p:nvSpPr>
        <p:spPr>
          <a:xfrm>
            <a:off x="4393580" y="864108"/>
            <a:ext cx="6144367" cy="5120640"/>
          </a:xfrm>
          <a:prstGeom prst="rect">
            <a:avLst/>
          </a:prstGeom>
        </p:spPr>
        <p:txBody>
          <a:bodyPr vert="horz" lIns="91440" tIns="45720" rIns="91440" bIns="45720" rtlCol="0" anchor="ctr">
            <a:normAutofit/>
          </a:bodyPr>
          <a:lstStyle/>
          <a:p>
            <a:pPr defTabSz="914400">
              <a:lnSpc>
                <a:spcPct val="90000"/>
              </a:lnSpc>
              <a:spcAft>
                <a:spcPts val="600"/>
              </a:spcAft>
              <a:buClr>
                <a:schemeClr val="accent1"/>
              </a:buClr>
            </a:pPr>
            <a:endParaRPr lang="en-US" sz="2800" dirty="0">
              <a:solidFill>
                <a:schemeClr val="tx1">
                  <a:lumMod val="65000"/>
                  <a:lumOff val="35000"/>
                </a:schemeClr>
              </a:solidFill>
            </a:endParaRPr>
          </a:p>
        </p:txBody>
      </p:sp>
      <p:pic>
        <p:nvPicPr>
          <p:cNvPr id="7" name="Graphic 6" descr="House with solid fill">
            <a:extLst>
              <a:ext uri="{FF2B5EF4-FFF2-40B4-BE49-F238E27FC236}">
                <a16:creationId xmlns:a16="http://schemas.microsoft.com/office/drawing/2014/main" id="{E45C8741-774E-4E78-9DA1-79EF223BB4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9790" y="1684419"/>
            <a:ext cx="914400" cy="914400"/>
          </a:xfrm>
          <a:prstGeom prst="rect">
            <a:avLst/>
          </a:prstGeom>
        </p:spPr>
      </p:pic>
      <p:pic>
        <p:nvPicPr>
          <p:cNvPr id="9" name="Graphic 8" descr="Calculator with solid fill">
            <a:extLst>
              <a:ext uri="{FF2B5EF4-FFF2-40B4-BE49-F238E27FC236}">
                <a16:creationId xmlns:a16="http://schemas.microsoft.com/office/drawing/2014/main" id="{C3D86F15-EBC8-4DF3-8748-C56DB25E2D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3289" y="2872351"/>
            <a:ext cx="914400" cy="914400"/>
          </a:xfrm>
          <a:prstGeom prst="rect">
            <a:avLst/>
          </a:prstGeom>
        </p:spPr>
      </p:pic>
      <p:pic>
        <p:nvPicPr>
          <p:cNvPr id="11" name="Graphic 10" descr="Money with solid fill">
            <a:extLst>
              <a:ext uri="{FF2B5EF4-FFF2-40B4-BE49-F238E27FC236}">
                <a16:creationId xmlns:a16="http://schemas.microsoft.com/office/drawing/2014/main" id="{7E6F609C-DFC8-4FFD-8027-069FB38111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96875" y="3987572"/>
            <a:ext cx="914400" cy="914400"/>
          </a:xfrm>
          <a:prstGeom prst="rect">
            <a:avLst/>
          </a:prstGeom>
        </p:spPr>
      </p:pic>
      <p:sp>
        <p:nvSpPr>
          <p:cNvPr id="12" name="TextBox 11">
            <a:extLst>
              <a:ext uri="{FF2B5EF4-FFF2-40B4-BE49-F238E27FC236}">
                <a16:creationId xmlns:a16="http://schemas.microsoft.com/office/drawing/2014/main" id="{7B1ACDF2-BF96-4D26-838D-BB3F52E531BA}"/>
              </a:ext>
            </a:extLst>
          </p:cNvPr>
          <p:cNvSpPr txBox="1"/>
          <p:nvPr/>
        </p:nvSpPr>
        <p:spPr>
          <a:xfrm>
            <a:off x="5482289" y="1954142"/>
            <a:ext cx="2870067" cy="523220"/>
          </a:xfrm>
          <a:prstGeom prst="rect">
            <a:avLst/>
          </a:prstGeom>
          <a:noFill/>
        </p:spPr>
        <p:txBody>
          <a:bodyPr wrap="square" rtlCol="0">
            <a:spAutoFit/>
          </a:bodyPr>
          <a:lstStyle/>
          <a:p>
            <a:r>
              <a:rPr lang="en-US" sz="2800" b="1" dirty="0">
                <a:solidFill>
                  <a:srgbClr val="3D3D3D"/>
                </a:solidFill>
              </a:rPr>
              <a:t>1,460 Homes</a:t>
            </a:r>
          </a:p>
        </p:txBody>
      </p:sp>
      <p:sp>
        <p:nvSpPr>
          <p:cNvPr id="13" name="TextBox 12">
            <a:extLst>
              <a:ext uri="{FF2B5EF4-FFF2-40B4-BE49-F238E27FC236}">
                <a16:creationId xmlns:a16="http://schemas.microsoft.com/office/drawing/2014/main" id="{0E855719-A7C3-4BDC-A6BD-F916DF45F6F9}"/>
              </a:ext>
            </a:extLst>
          </p:cNvPr>
          <p:cNvSpPr txBox="1"/>
          <p:nvPr/>
        </p:nvSpPr>
        <p:spPr>
          <a:xfrm>
            <a:off x="5452669" y="3067941"/>
            <a:ext cx="3826304" cy="523220"/>
          </a:xfrm>
          <a:prstGeom prst="rect">
            <a:avLst/>
          </a:prstGeom>
          <a:noFill/>
        </p:spPr>
        <p:txBody>
          <a:bodyPr wrap="none" rtlCol="0">
            <a:spAutoFit/>
          </a:bodyPr>
          <a:lstStyle/>
          <a:p>
            <a:r>
              <a:rPr lang="en-US" sz="2800" b="1" dirty="0">
                <a:solidFill>
                  <a:srgbClr val="3D3D3D"/>
                </a:solidFill>
              </a:rPr>
              <a:t>$181K Avg. Sale Price</a:t>
            </a:r>
          </a:p>
        </p:txBody>
      </p:sp>
      <p:sp>
        <p:nvSpPr>
          <p:cNvPr id="14" name="TextBox 13">
            <a:extLst>
              <a:ext uri="{FF2B5EF4-FFF2-40B4-BE49-F238E27FC236}">
                <a16:creationId xmlns:a16="http://schemas.microsoft.com/office/drawing/2014/main" id="{E1108DFD-106E-4022-A3FD-19FBA6777FDD}"/>
              </a:ext>
            </a:extLst>
          </p:cNvPr>
          <p:cNvSpPr txBox="1"/>
          <p:nvPr/>
        </p:nvSpPr>
        <p:spPr>
          <a:xfrm>
            <a:off x="5452669" y="4249100"/>
            <a:ext cx="4013856" cy="523220"/>
          </a:xfrm>
          <a:prstGeom prst="rect">
            <a:avLst/>
          </a:prstGeom>
          <a:noFill/>
        </p:spPr>
        <p:txBody>
          <a:bodyPr wrap="none" rtlCol="0">
            <a:spAutoFit/>
          </a:bodyPr>
          <a:lstStyle/>
          <a:p>
            <a:r>
              <a:rPr lang="en-US" sz="2800" b="1" dirty="0">
                <a:solidFill>
                  <a:srgbClr val="3D3D3D"/>
                </a:solidFill>
              </a:rPr>
              <a:t>$264M Total Sale Price</a:t>
            </a:r>
          </a:p>
        </p:txBody>
      </p:sp>
    </p:spTree>
    <p:extLst>
      <p:ext uri="{BB962C8B-B14F-4D97-AF65-F5344CB8AC3E}">
        <p14:creationId xmlns:p14="http://schemas.microsoft.com/office/powerpoint/2010/main" val="260885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D3A9E5-B14C-45DE-A644-7573D489B486}"/>
              </a:ext>
            </a:extLst>
          </p:cNvPr>
          <p:cNvSpPr>
            <a:spLocks noGrp="1"/>
          </p:cNvSpPr>
          <p:nvPr>
            <p:ph type="title"/>
          </p:nvPr>
        </p:nvSpPr>
        <p:spPr>
          <a:xfrm>
            <a:off x="643467" y="1123837"/>
            <a:ext cx="3073914" cy="4601183"/>
          </a:xfrm>
        </p:spPr>
        <p:txBody>
          <a:bodyPr vert="horz" lIns="91440" tIns="45720" rIns="91440" bIns="45720" rtlCol="0" anchor="ctr">
            <a:normAutofit/>
          </a:bodyPr>
          <a:lstStyle/>
          <a:p>
            <a:pPr algn="r"/>
            <a:r>
              <a:rPr lang="en-US" sz="6000" b="1" dirty="0">
                <a:solidFill>
                  <a:schemeClr val="tx1">
                    <a:lumMod val="85000"/>
                    <a:lumOff val="15000"/>
                  </a:schemeClr>
                </a:solidFill>
              </a:rPr>
              <a:t>Which factors then?</a:t>
            </a:r>
          </a:p>
        </p:txBody>
      </p:sp>
      <p:cxnSp>
        <p:nvCxnSpPr>
          <p:cNvPr id="27" name="Straight Connector 26">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54A1CBB-11C7-4396-9009-3FB0B7B26471}"/>
              </a:ext>
            </a:extLst>
          </p:cNvPr>
          <p:cNvSpPr txBox="1"/>
          <p:nvPr/>
        </p:nvSpPr>
        <p:spPr>
          <a:xfrm>
            <a:off x="4393580" y="864108"/>
            <a:ext cx="6144367" cy="5120640"/>
          </a:xfrm>
          <a:prstGeom prst="rect">
            <a:avLst/>
          </a:prstGeom>
        </p:spPr>
        <p:txBody>
          <a:bodyPr vert="horz" lIns="91440" tIns="45720" rIns="91440" bIns="45720" rtlCol="0" anchor="ctr">
            <a:normAutofit/>
          </a:bodyPr>
          <a:lstStyle/>
          <a:p>
            <a:pPr defTabSz="914400">
              <a:lnSpc>
                <a:spcPct val="90000"/>
              </a:lnSpc>
              <a:spcAft>
                <a:spcPts val="600"/>
              </a:spcAft>
              <a:buClr>
                <a:schemeClr val="accent1"/>
              </a:buClr>
            </a:pPr>
            <a:endParaRPr lang="en-US" sz="2800" dirty="0">
              <a:solidFill>
                <a:schemeClr val="tx1">
                  <a:lumMod val="65000"/>
                  <a:lumOff val="35000"/>
                </a:schemeClr>
              </a:solidFill>
            </a:endParaRPr>
          </a:p>
        </p:txBody>
      </p:sp>
      <p:sp>
        <p:nvSpPr>
          <p:cNvPr id="3" name="TextBox 2">
            <a:extLst>
              <a:ext uri="{FF2B5EF4-FFF2-40B4-BE49-F238E27FC236}">
                <a16:creationId xmlns:a16="http://schemas.microsoft.com/office/drawing/2014/main" id="{0D66473E-88E5-4F33-9F26-30EEFE12962E}"/>
              </a:ext>
            </a:extLst>
          </p:cNvPr>
          <p:cNvSpPr txBox="1"/>
          <p:nvPr/>
        </p:nvSpPr>
        <p:spPr>
          <a:xfrm>
            <a:off x="4360848" y="2085681"/>
            <a:ext cx="7526678" cy="4401205"/>
          </a:xfrm>
          <a:prstGeom prst="rect">
            <a:avLst/>
          </a:prstGeom>
          <a:noFill/>
        </p:spPr>
        <p:txBody>
          <a:bodyPr wrap="square" rtlCol="0">
            <a:spAutoFit/>
          </a:bodyPr>
          <a:lstStyle/>
          <a:p>
            <a:r>
              <a:rPr lang="en-US" sz="2800" dirty="0">
                <a:solidFill>
                  <a:srgbClr val="3D3D3D"/>
                </a:solidFill>
              </a:rPr>
              <a:t>It’s a fact that external factors like supply and demand and economic growth have an affect on home prices. But internal factors like the quality of the home and property have an impact of price.</a:t>
            </a:r>
          </a:p>
          <a:p>
            <a:endParaRPr lang="en-US" sz="2800" dirty="0">
              <a:solidFill>
                <a:srgbClr val="3D3D3D"/>
              </a:solidFill>
            </a:endParaRPr>
          </a:p>
          <a:p>
            <a:endParaRPr lang="en-US" sz="2800" dirty="0">
              <a:solidFill>
                <a:srgbClr val="3D3D3D"/>
              </a:solidFill>
            </a:endParaRPr>
          </a:p>
          <a:p>
            <a:endParaRPr lang="en-US" sz="2800" dirty="0">
              <a:solidFill>
                <a:srgbClr val="3D3D3D"/>
              </a:solidFill>
            </a:endParaRPr>
          </a:p>
          <a:p>
            <a:endParaRPr lang="en-US" sz="2800" dirty="0">
              <a:solidFill>
                <a:srgbClr val="3D3D3D"/>
              </a:solidFill>
            </a:endParaRPr>
          </a:p>
          <a:p>
            <a:endParaRPr lang="en-US" sz="2800" dirty="0">
              <a:solidFill>
                <a:srgbClr val="3D3D3D"/>
              </a:solidFill>
            </a:endParaRPr>
          </a:p>
        </p:txBody>
      </p:sp>
    </p:spTree>
    <p:extLst>
      <p:ext uri="{BB962C8B-B14F-4D97-AF65-F5344CB8AC3E}">
        <p14:creationId xmlns:p14="http://schemas.microsoft.com/office/powerpoint/2010/main" val="85093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D3A9E5-B14C-45DE-A644-7573D489B486}"/>
              </a:ext>
            </a:extLst>
          </p:cNvPr>
          <p:cNvSpPr>
            <a:spLocks noGrp="1"/>
          </p:cNvSpPr>
          <p:nvPr>
            <p:ph type="title"/>
          </p:nvPr>
        </p:nvSpPr>
        <p:spPr>
          <a:xfrm>
            <a:off x="643467" y="1123837"/>
            <a:ext cx="3073914" cy="4601183"/>
          </a:xfrm>
        </p:spPr>
        <p:txBody>
          <a:bodyPr vert="horz" lIns="91440" tIns="45720" rIns="91440" bIns="45720" rtlCol="0" anchor="ctr">
            <a:normAutofit/>
          </a:bodyPr>
          <a:lstStyle/>
          <a:p>
            <a:pPr algn="r"/>
            <a:r>
              <a:rPr lang="en-US" sz="6000" b="1" dirty="0">
                <a:solidFill>
                  <a:srgbClr val="262626"/>
                </a:solidFill>
              </a:rPr>
              <a:t>Which factors then?</a:t>
            </a:r>
          </a:p>
        </p:txBody>
      </p:sp>
      <p:cxnSp>
        <p:nvCxnSpPr>
          <p:cNvPr id="27" name="Straight Connector 26">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54A1CBB-11C7-4396-9009-3FB0B7B26471}"/>
              </a:ext>
            </a:extLst>
          </p:cNvPr>
          <p:cNvSpPr txBox="1"/>
          <p:nvPr/>
        </p:nvSpPr>
        <p:spPr>
          <a:xfrm>
            <a:off x="4393580" y="864108"/>
            <a:ext cx="6144367" cy="5120640"/>
          </a:xfrm>
          <a:prstGeom prst="rect">
            <a:avLst/>
          </a:prstGeom>
        </p:spPr>
        <p:txBody>
          <a:bodyPr vert="horz" lIns="91440" tIns="45720" rIns="91440" bIns="45720" rtlCol="0" anchor="ctr">
            <a:normAutofit/>
          </a:bodyPr>
          <a:lstStyle/>
          <a:p>
            <a:pPr defTabSz="914400">
              <a:lnSpc>
                <a:spcPct val="90000"/>
              </a:lnSpc>
              <a:spcAft>
                <a:spcPts val="600"/>
              </a:spcAft>
              <a:buClr>
                <a:schemeClr val="accent1"/>
              </a:buClr>
            </a:pPr>
            <a:endParaRPr lang="en-US" sz="2800" dirty="0">
              <a:solidFill>
                <a:schemeClr val="tx1">
                  <a:lumMod val="65000"/>
                  <a:lumOff val="35000"/>
                </a:schemeClr>
              </a:solidFill>
            </a:endParaRPr>
          </a:p>
        </p:txBody>
      </p:sp>
      <p:sp>
        <p:nvSpPr>
          <p:cNvPr id="3" name="TextBox 2">
            <a:extLst>
              <a:ext uri="{FF2B5EF4-FFF2-40B4-BE49-F238E27FC236}">
                <a16:creationId xmlns:a16="http://schemas.microsoft.com/office/drawing/2014/main" id="{0D66473E-88E5-4F33-9F26-30EEFE12962E}"/>
              </a:ext>
            </a:extLst>
          </p:cNvPr>
          <p:cNvSpPr txBox="1"/>
          <p:nvPr/>
        </p:nvSpPr>
        <p:spPr>
          <a:xfrm>
            <a:off x="4393580" y="1834900"/>
            <a:ext cx="7526678" cy="4832092"/>
          </a:xfrm>
          <a:prstGeom prst="rect">
            <a:avLst/>
          </a:prstGeom>
          <a:noFill/>
        </p:spPr>
        <p:txBody>
          <a:bodyPr wrap="square" rtlCol="0">
            <a:spAutoFit/>
          </a:bodyPr>
          <a:lstStyle/>
          <a:p>
            <a:r>
              <a:rPr lang="en-US" sz="2800" dirty="0">
                <a:solidFill>
                  <a:srgbClr val="3D3D3D"/>
                </a:solidFill>
              </a:rPr>
              <a:t>My hypothesis is that the following variables are some of the driving factors:</a:t>
            </a:r>
          </a:p>
          <a:p>
            <a:endParaRPr lang="en-US" sz="2800" dirty="0">
              <a:solidFill>
                <a:srgbClr val="3D3D3D"/>
              </a:solidFill>
            </a:endParaRPr>
          </a:p>
          <a:p>
            <a:pPr marL="457200" indent="-457200">
              <a:buFont typeface="Arial" panose="020B0604020202020204" pitchFamily="34" charset="0"/>
              <a:buChar char="•"/>
            </a:pPr>
            <a:r>
              <a:rPr lang="en-US" sz="2800" dirty="0">
                <a:solidFill>
                  <a:srgbClr val="3D3D3D"/>
                </a:solidFill>
              </a:rPr>
              <a:t>Quality</a:t>
            </a:r>
          </a:p>
          <a:p>
            <a:pPr marL="457200" indent="-457200">
              <a:buFont typeface="Arial" panose="020B0604020202020204" pitchFamily="34" charset="0"/>
              <a:buChar char="•"/>
            </a:pPr>
            <a:r>
              <a:rPr lang="en-US" sz="2800" dirty="0">
                <a:solidFill>
                  <a:srgbClr val="3D3D3D"/>
                </a:solidFill>
              </a:rPr>
              <a:t>Condition</a:t>
            </a:r>
          </a:p>
          <a:p>
            <a:pPr marL="457200" indent="-457200">
              <a:buFont typeface="Arial" panose="020B0604020202020204" pitchFamily="34" charset="0"/>
              <a:buChar char="•"/>
            </a:pPr>
            <a:r>
              <a:rPr lang="en-US" sz="2800" dirty="0">
                <a:solidFill>
                  <a:srgbClr val="3D3D3D"/>
                </a:solidFill>
              </a:rPr>
              <a:t>Neighborhood</a:t>
            </a:r>
          </a:p>
          <a:p>
            <a:pPr marL="457200" indent="-457200">
              <a:buFont typeface="Arial" panose="020B0604020202020204" pitchFamily="34" charset="0"/>
              <a:buChar char="•"/>
            </a:pPr>
            <a:r>
              <a:rPr lang="en-US" sz="2800" dirty="0">
                <a:solidFill>
                  <a:srgbClr val="3D3D3D"/>
                </a:solidFill>
              </a:rPr>
              <a:t>Year sold</a:t>
            </a:r>
          </a:p>
          <a:p>
            <a:endParaRPr lang="en-US" sz="2800" dirty="0">
              <a:solidFill>
                <a:srgbClr val="3D3D3D"/>
              </a:solidFill>
            </a:endParaRPr>
          </a:p>
          <a:p>
            <a:endParaRPr lang="en-US" sz="2800" dirty="0">
              <a:solidFill>
                <a:srgbClr val="3D3D3D"/>
              </a:solidFill>
            </a:endParaRPr>
          </a:p>
          <a:p>
            <a:endParaRPr lang="en-US" sz="2800" dirty="0">
              <a:solidFill>
                <a:srgbClr val="3D3D3D"/>
              </a:solidFill>
            </a:endParaRPr>
          </a:p>
          <a:p>
            <a:endParaRPr lang="en-US" sz="2800" dirty="0">
              <a:solidFill>
                <a:srgbClr val="3D3D3D"/>
              </a:solidFill>
            </a:endParaRPr>
          </a:p>
        </p:txBody>
      </p:sp>
    </p:spTree>
    <p:extLst>
      <p:ext uri="{BB962C8B-B14F-4D97-AF65-F5344CB8AC3E}">
        <p14:creationId xmlns:p14="http://schemas.microsoft.com/office/powerpoint/2010/main" val="331316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D3A9E5-B14C-45DE-A644-7573D489B486}"/>
              </a:ext>
            </a:extLst>
          </p:cNvPr>
          <p:cNvSpPr>
            <a:spLocks noGrp="1"/>
          </p:cNvSpPr>
          <p:nvPr>
            <p:ph type="title"/>
          </p:nvPr>
        </p:nvSpPr>
        <p:spPr>
          <a:xfrm>
            <a:off x="-6108" y="984982"/>
            <a:ext cx="11472321" cy="665206"/>
          </a:xfrm>
        </p:spPr>
        <p:txBody>
          <a:bodyPr vert="horz" lIns="91440" tIns="45720" rIns="91440" bIns="45720" rtlCol="0" anchor="ctr">
            <a:normAutofit fontScale="90000"/>
          </a:bodyPr>
          <a:lstStyle/>
          <a:p>
            <a:pPr algn="ctr"/>
            <a:r>
              <a:rPr lang="en-US" sz="6000" b="1" dirty="0">
                <a:solidFill>
                  <a:srgbClr val="262626"/>
                </a:solidFill>
              </a:rPr>
              <a:t>Descriptive Statistics</a:t>
            </a:r>
          </a:p>
        </p:txBody>
      </p:sp>
      <p:graphicFrame>
        <p:nvGraphicFramePr>
          <p:cNvPr id="8" name="Table 7">
            <a:extLst>
              <a:ext uri="{FF2B5EF4-FFF2-40B4-BE49-F238E27FC236}">
                <a16:creationId xmlns:a16="http://schemas.microsoft.com/office/drawing/2014/main" id="{37457267-5785-4BC9-8C22-31CF4F2012B1}"/>
              </a:ext>
            </a:extLst>
          </p:cNvPr>
          <p:cNvGraphicFramePr>
            <a:graphicFrameLocks noGrp="1"/>
          </p:cNvGraphicFramePr>
          <p:nvPr>
            <p:extLst>
              <p:ext uri="{D42A27DB-BD31-4B8C-83A1-F6EECF244321}">
                <p14:modId xmlns:p14="http://schemas.microsoft.com/office/powerpoint/2010/main" val="3627470740"/>
              </p:ext>
            </p:extLst>
          </p:nvPr>
        </p:nvGraphicFramePr>
        <p:xfrm>
          <a:off x="2867740" y="1876218"/>
          <a:ext cx="5724623" cy="3799024"/>
        </p:xfrm>
        <a:graphic>
          <a:graphicData uri="http://schemas.openxmlformats.org/drawingml/2006/table">
            <a:tbl>
              <a:tblPr>
                <a:tableStyleId>{5C22544A-7EE6-4342-B048-85BDC9FD1C3A}</a:tableStyleId>
              </a:tblPr>
              <a:tblGrid>
                <a:gridCol w="3198264">
                  <a:extLst>
                    <a:ext uri="{9D8B030D-6E8A-4147-A177-3AD203B41FA5}">
                      <a16:colId xmlns:a16="http://schemas.microsoft.com/office/drawing/2014/main" val="1336911336"/>
                    </a:ext>
                  </a:extLst>
                </a:gridCol>
                <a:gridCol w="2526359">
                  <a:extLst>
                    <a:ext uri="{9D8B030D-6E8A-4147-A177-3AD203B41FA5}">
                      <a16:colId xmlns:a16="http://schemas.microsoft.com/office/drawing/2014/main" val="1617261653"/>
                    </a:ext>
                  </a:extLst>
                </a:gridCol>
              </a:tblGrid>
              <a:tr h="394090">
                <a:tc gridSpan="2">
                  <a:txBody>
                    <a:bodyPr/>
                    <a:lstStyle/>
                    <a:p>
                      <a:pPr algn="ctr" fontAlgn="b"/>
                      <a:r>
                        <a:rPr lang="en-US" sz="2400" u="none" strike="noStrike" dirty="0">
                          <a:solidFill>
                            <a:srgbClr val="262626"/>
                          </a:solidFill>
                          <a:effectLst/>
                          <a:latin typeface="+mn-lt"/>
                        </a:rPr>
                        <a:t>Sale Price</a:t>
                      </a:r>
                      <a:endParaRPr lang="en-US" sz="2400" b="0" i="1" u="none" strike="noStrike" dirty="0">
                        <a:solidFill>
                          <a:srgbClr val="262626"/>
                        </a:solidFill>
                        <a:effectLst/>
                        <a:latin typeface="+mn-lt"/>
                      </a:endParaRPr>
                    </a:p>
                  </a:txBody>
                  <a:tcPr marL="7620" marR="7620" marT="7620" marB="0" anchor="b"/>
                </a:tc>
                <a:tc hMerge="1">
                  <a:txBody>
                    <a:bodyPr/>
                    <a:lstStyle/>
                    <a:p>
                      <a:endParaRPr lang="en-US"/>
                    </a:p>
                  </a:txBody>
                  <a:tcPr/>
                </a:tc>
                <a:extLst>
                  <a:ext uri="{0D108BD9-81ED-4DB2-BD59-A6C34878D82A}">
                    <a16:rowId xmlns:a16="http://schemas.microsoft.com/office/drawing/2014/main" val="478853984"/>
                  </a:ext>
                </a:extLst>
              </a:tr>
              <a:tr h="378326">
                <a:tc>
                  <a:txBody>
                    <a:bodyPr/>
                    <a:lstStyle/>
                    <a:p>
                      <a:pPr algn="l" fontAlgn="b"/>
                      <a:endParaRPr lang="en-US" sz="2400" b="0" i="0" u="none" strike="noStrike" dirty="0">
                        <a:solidFill>
                          <a:srgbClr val="262626"/>
                        </a:solidFill>
                        <a:effectLst/>
                        <a:latin typeface="+mn-lt"/>
                      </a:endParaRPr>
                    </a:p>
                  </a:txBody>
                  <a:tcPr marL="7620" marR="7620" marT="7620" marB="0" anchor="b"/>
                </a:tc>
                <a:tc>
                  <a:txBody>
                    <a:bodyPr/>
                    <a:lstStyle/>
                    <a:p>
                      <a:pPr algn="l" fontAlgn="b"/>
                      <a:endParaRPr lang="en-US" sz="2400" b="0" i="0" u="none" strike="noStrike" dirty="0">
                        <a:solidFill>
                          <a:srgbClr val="262626"/>
                        </a:solidFill>
                        <a:effectLst/>
                        <a:latin typeface="+mn-lt"/>
                      </a:endParaRPr>
                    </a:p>
                  </a:txBody>
                  <a:tcPr marL="7620" marR="7620" marT="7620" marB="0" anchor="b"/>
                </a:tc>
                <a:extLst>
                  <a:ext uri="{0D108BD9-81ED-4DB2-BD59-A6C34878D82A}">
                    <a16:rowId xmlns:a16="http://schemas.microsoft.com/office/drawing/2014/main" val="2025917593"/>
                  </a:ext>
                </a:extLst>
              </a:tr>
              <a:tr h="378326">
                <a:tc>
                  <a:txBody>
                    <a:bodyPr/>
                    <a:lstStyle/>
                    <a:p>
                      <a:pPr algn="l" fontAlgn="b"/>
                      <a:r>
                        <a:rPr lang="en-US" sz="2400" b="1" u="none" strike="noStrike" dirty="0">
                          <a:solidFill>
                            <a:srgbClr val="262626"/>
                          </a:solidFill>
                          <a:effectLst/>
                          <a:latin typeface="+mn-lt"/>
                        </a:rPr>
                        <a:t>Mean </a:t>
                      </a:r>
                      <a:endParaRPr lang="en-US" sz="2400" b="1" i="0" u="none" strike="noStrike" dirty="0">
                        <a:solidFill>
                          <a:srgbClr val="262626"/>
                        </a:solidFill>
                        <a:effectLst/>
                        <a:latin typeface="+mn-lt"/>
                      </a:endParaRPr>
                    </a:p>
                  </a:txBody>
                  <a:tcPr marL="7620" marR="7620" marT="7620" marB="0" anchor="b"/>
                </a:tc>
                <a:tc>
                  <a:txBody>
                    <a:bodyPr/>
                    <a:lstStyle/>
                    <a:p>
                      <a:pPr algn="l" fontAlgn="b"/>
                      <a:r>
                        <a:rPr lang="en-US" sz="2400" u="none" strike="noStrike" dirty="0">
                          <a:solidFill>
                            <a:srgbClr val="262626"/>
                          </a:solidFill>
                          <a:effectLst/>
                          <a:latin typeface="+mn-lt"/>
                        </a:rPr>
                        <a:t> $         180,921 </a:t>
                      </a:r>
                      <a:endParaRPr lang="en-US" sz="2400" b="0" i="0" u="none" strike="noStrike" dirty="0">
                        <a:solidFill>
                          <a:srgbClr val="262626"/>
                        </a:solidFill>
                        <a:effectLst/>
                        <a:latin typeface="+mn-lt"/>
                      </a:endParaRPr>
                    </a:p>
                  </a:txBody>
                  <a:tcPr marL="7620" marR="7620" marT="7620" marB="0" anchor="b"/>
                </a:tc>
                <a:extLst>
                  <a:ext uri="{0D108BD9-81ED-4DB2-BD59-A6C34878D82A}">
                    <a16:rowId xmlns:a16="http://schemas.microsoft.com/office/drawing/2014/main" val="4253740737"/>
                  </a:ext>
                </a:extLst>
              </a:tr>
              <a:tr h="378326">
                <a:tc>
                  <a:txBody>
                    <a:bodyPr/>
                    <a:lstStyle/>
                    <a:p>
                      <a:pPr algn="l" fontAlgn="b"/>
                      <a:r>
                        <a:rPr lang="en-US" sz="2400" b="1" u="none" strike="noStrike" dirty="0">
                          <a:solidFill>
                            <a:srgbClr val="262626"/>
                          </a:solidFill>
                          <a:effectLst/>
                          <a:latin typeface="+mn-lt"/>
                        </a:rPr>
                        <a:t>Standard Error</a:t>
                      </a:r>
                      <a:endParaRPr lang="en-US" sz="2400" b="1" i="0" u="none" strike="noStrike" dirty="0">
                        <a:solidFill>
                          <a:srgbClr val="262626"/>
                        </a:solidFill>
                        <a:effectLst/>
                        <a:latin typeface="+mn-lt"/>
                      </a:endParaRPr>
                    </a:p>
                  </a:txBody>
                  <a:tcPr marL="7620" marR="7620" marT="7620" marB="0" anchor="b"/>
                </a:tc>
                <a:tc>
                  <a:txBody>
                    <a:bodyPr/>
                    <a:lstStyle/>
                    <a:p>
                      <a:pPr algn="l" fontAlgn="b"/>
                      <a:r>
                        <a:rPr lang="en-US" sz="2400" u="none" strike="noStrike" dirty="0">
                          <a:solidFill>
                            <a:srgbClr val="262626"/>
                          </a:solidFill>
                          <a:effectLst/>
                          <a:latin typeface="+mn-lt"/>
                        </a:rPr>
                        <a:t> $       2,079.11 </a:t>
                      </a:r>
                      <a:endParaRPr lang="en-US" sz="2400" b="0" i="0" u="none" strike="noStrike" dirty="0">
                        <a:solidFill>
                          <a:srgbClr val="262626"/>
                        </a:solidFill>
                        <a:effectLst/>
                        <a:latin typeface="+mn-lt"/>
                      </a:endParaRPr>
                    </a:p>
                  </a:txBody>
                  <a:tcPr marL="7620" marR="7620" marT="7620" marB="0" anchor="b"/>
                </a:tc>
                <a:extLst>
                  <a:ext uri="{0D108BD9-81ED-4DB2-BD59-A6C34878D82A}">
                    <a16:rowId xmlns:a16="http://schemas.microsoft.com/office/drawing/2014/main" val="3333576905"/>
                  </a:ext>
                </a:extLst>
              </a:tr>
              <a:tr h="378326">
                <a:tc>
                  <a:txBody>
                    <a:bodyPr/>
                    <a:lstStyle/>
                    <a:p>
                      <a:pPr algn="l" fontAlgn="b"/>
                      <a:r>
                        <a:rPr lang="en-US" sz="2400" b="1" u="none" strike="noStrike" dirty="0">
                          <a:solidFill>
                            <a:srgbClr val="262626"/>
                          </a:solidFill>
                          <a:effectLst/>
                          <a:latin typeface="+mn-lt"/>
                        </a:rPr>
                        <a:t>Median</a:t>
                      </a:r>
                      <a:endParaRPr lang="en-US" sz="2400" b="1" i="0" u="none" strike="noStrike" dirty="0">
                        <a:solidFill>
                          <a:srgbClr val="262626"/>
                        </a:solidFill>
                        <a:effectLst/>
                        <a:latin typeface="+mn-lt"/>
                      </a:endParaRPr>
                    </a:p>
                  </a:txBody>
                  <a:tcPr marL="7620" marR="7620" marT="7620" marB="0" anchor="b"/>
                </a:tc>
                <a:tc>
                  <a:txBody>
                    <a:bodyPr/>
                    <a:lstStyle/>
                    <a:p>
                      <a:pPr algn="l" fontAlgn="b"/>
                      <a:r>
                        <a:rPr lang="en-US" sz="2400" u="none" strike="noStrike" dirty="0">
                          <a:solidFill>
                            <a:srgbClr val="262626"/>
                          </a:solidFill>
                          <a:effectLst/>
                          <a:latin typeface="+mn-lt"/>
                        </a:rPr>
                        <a:t> $         163,000 </a:t>
                      </a:r>
                      <a:endParaRPr lang="en-US" sz="2400" b="0" i="0" u="none" strike="noStrike" dirty="0">
                        <a:solidFill>
                          <a:srgbClr val="262626"/>
                        </a:solidFill>
                        <a:effectLst/>
                        <a:latin typeface="+mn-lt"/>
                      </a:endParaRPr>
                    </a:p>
                  </a:txBody>
                  <a:tcPr marL="7620" marR="7620" marT="7620" marB="0" anchor="b"/>
                </a:tc>
                <a:extLst>
                  <a:ext uri="{0D108BD9-81ED-4DB2-BD59-A6C34878D82A}">
                    <a16:rowId xmlns:a16="http://schemas.microsoft.com/office/drawing/2014/main" val="276215732"/>
                  </a:ext>
                </a:extLst>
              </a:tr>
              <a:tr h="378326">
                <a:tc>
                  <a:txBody>
                    <a:bodyPr/>
                    <a:lstStyle/>
                    <a:p>
                      <a:pPr algn="l" fontAlgn="b"/>
                      <a:r>
                        <a:rPr lang="en-US" sz="2400" b="1" u="none" strike="noStrike" dirty="0">
                          <a:solidFill>
                            <a:srgbClr val="262626"/>
                          </a:solidFill>
                          <a:effectLst/>
                          <a:latin typeface="+mn-lt"/>
                        </a:rPr>
                        <a:t>Mode</a:t>
                      </a:r>
                      <a:endParaRPr lang="en-US" sz="2400" b="1" i="0" u="none" strike="noStrike" dirty="0">
                        <a:solidFill>
                          <a:srgbClr val="262626"/>
                        </a:solidFill>
                        <a:effectLst/>
                        <a:latin typeface="+mn-lt"/>
                      </a:endParaRPr>
                    </a:p>
                  </a:txBody>
                  <a:tcPr marL="7620" marR="7620" marT="7620" marB="0" anchor="b"/>
                </a:tc>
                <a:tc>
                  <a:txBody>
                    <a:bodyPr/>
                    <a:lstStyle/>
                    <a:p>
                      <a:pPr algn="l" fontAlgn="b"/>
                      <a:r>
                        <a:rPr lang="en-US" sz="2400" u="none" strike="noStrike" dirty="0">
                          <a:solidFill>
                            <a:srgbClr val="262626"/>
                          </a:solidFill>
                          <a:effectLst/>
                          <a:latin typeface="+mn-lt"/>
                        </a:rPr>
                        <a:t> $         140,000 </a:t>
                      </a:r>
                      <a:endParaRPr lang="en-US" sz="2400" b="0" i="0" u="none" strike="noStrike" dirty="0">
                        <a:solidFill>
                          <a:srgbClr val="262626"/>
                        </a:solidFill>
                        <a:effectLst/>
                        <a:latin typeface="+mn-lt"/>
                      </a:endParaRPr>
                    </a:p>
                  </a:txBody>
                  <a:tcPr marL="7620" marR="7620" marT="7620" marB="0" anchor="b"/>
                </a:tc>
                <a:extLst>
                  <a:ext uri="{0D108BD9-81ED-4DB2-BD59-A6C34878D82A}">
                    <a16:rowId xmlns:a16="http://schemas.microsoft.com/office/drawing/2014/main" val="2608386838"/>
                  </a:ext>
                </a:extLst>
              </a:tr>
              <a:tr h="378326">
                <a:tc>
                  <a:txBody>
                    <a:bodyPr/>
                    <a:lstStyle/>
                    <a:p>
                      <a:pPr algn="l" fontAlgn="b"/>
                      <a:r>
                        <a:rPr lang="en-US" sz="2400" b="1" u="none" strike="noStrike" dirty="0">
                          <a:solidFill>
                            <a:srgbClr val="262626"/>
                          </a:solidFill>
                          <a:effectLst/>
                          <a:latin typeface="+mn-lt"/>
                        </a:rPr>
                        <a:t>Minimum</a:t>
                      </a:r>
                      <a:endParaRPr lang="en-US" sz="2400" b="1" i="0" u="none" strike="noStrike" dirty="0">
                        <a:solidFill>
                          <a:srgbClr val="262626"/>
                        </a:solidFill>
                        <a:effectLst/>
                        <a:latin typeface="+mn-lt"/>
                      </a:endParaRPr>
                    </a:p>
                  </a:txBody>
                  <a:tcPr marL="7620" marR="7620" marT="7620" marB="0" anchor="b"/>
                </a:tc>
                <a:tc>
                  <a:txBody>
                    <a:bodyPr/>
                    <a:lstStyle/>
                    <a:p>
                      <a:pPr algn="l" fontAlgn="b"/>
                      <a:r>
                        <a:rPr lang="en-US" sz="2400" u="none" strike="noStrike" dirty="0">
                          <a:solidFill>
                            <a:srgbClr val="262626"/>
                          </a:solidFill>
                          <a:effectLst/>
                          <a:latin typeface="+mn-lt"/>
                        </a:rPr>
                        <a:t> $           34,900 </a:t>
                      </a:r>
                      <a:endParaRPr lang="en-US" sz="2400" b="0" i="0" u="none" strike="noStrike" dirty="0">
                        <a:solidFill>
                          <a:srgbClr val="262626"/>
                        </a:solidFill>
                        <a:effectLst/>
                        <a:latin typeface="+mn-lt"/>
                      </a:endParaRPr>
                    </a:p>
                  </a:txBody>
                  <a:tcPr marL="7620" marR="7620" marT="7620" marB="0" anchor="b"/>
                </a:tc>
                <a:extLst>
                  <a:ext uri="{0D108BD9-81ED-4DB2-BD59-A6C34878D82A}">
                    <a16:rowId xmlns:a16="http://schemas.microsoft.com/office/drawing/2014/main" val="2034290484"/>
                  </a:ext>
                </a:extLst>
              </a:tr>
              <a:tr h="378326">
                <a:tc>
                  <a:txBody>
                    <a:bodyPr/>
                    <a:lstStyle/>
                    <a:p>
                      <a:pPr algn="l" fontAlgn="b"/>
                      <a:r>
                        <a:rPr lang="en-US" sz="2400" b="1" u="none" strike="noStrike" dirty="0">
                          <a:solidFill>
                            <a:srgbClr val="262626"/>
                          </a:solidFill>
                          <a:effectLst/>
                          <a:latin typeface="+mn-lt"/>
                        </a:rPr>
                        <a:t>Maximum</a:t>
                      </a:r>
                      <a:endParaRPr lang="en-US" sz="2400" b="1" i="0" u="none" strike="noStrike" dirty="0">
                        <a:solidFill>
                          <a:srgbClr val="262626"/>
                        </a:solidFill>
                        <a:effectLst/>
                        <a:latin typeface="+mn-lt"/>
                      </a:endParaRPr>
                    </a:p>
                  </a:txBody>
                  <a:tcPr marL="7620" marR="7620" marT="7620" marB="0" anchor="b"/>
                </a:tc>
                <a:tc>
                  <a:txBody>
                    <a:bodyPr/>
                    <a:lstStyle/>
                    <a:p>
                      <a:pPr algn="l" fontAlgn="b"/>
                      <a:r>
                        <a:rPr lang="en-US" sz="2400" u="none" strike="noStrike" dirty="0">
                          <a:solidFill>
                            <a:srgbClr val="262626"/>
                          </a:solidFill>
                          <a:effectLst/>
                          <a:latin typeface="+mn-lt"/>
                        </a:rPr>
                        <a:t> $         755,000 </a:t>
                      </a:r>
                      <a:endParaRPr lang="en-US" sz="2400" b="0" i="0" u="none" strike="noStrike" dirty="0">
                        <a:solidFill>
                          <a:srgbClr val="262626"/>
                        </a:solidFill>
                        <a:effectLst/>
                        <a:latin typeface="+mn-lt"/>
                      </a:endParaRPr>
                    </a:p>
                  </a:txBody>
                  <a:tcPr marL="7620" marR="7620" marT="7620" marB="0" anchor="b"/>
                </a:tc>
                <a:extLst>
                  <a:ext uri="{0D108BD9-81ED-4DB2-BD59-A6C34878D82A}">
                    <a16:rowId xmlns:a16="http://schemas.microsoft.com/office/drawing/2014/main" val="4154298543"/>
                  </a:ext>
                </a:extLst>
              </a:tr>
              <a:tr h="378326">
                <a:tc>
                  <a:txBody>
                    <a:bodyPr/>
                    <a:lstStyle/>
                    <a:p>
                      <a:pPr algn="l" fontAlgn="b"/>
                      <a:r>
                        <a:rPr lang="en-US" sz="2400" b="1" u="none" strike="noStrike" dirty="0">
                          <a:solidFill>
                            <a:srgbClr val="262626"/>
                          </a:solidFill>
                          <a:effectLst/>
                          <a:latin typeface="+mn-lt"/>
                        </a:rPr>
                        <a:t>Sum</a:t>
                      </a:r>
                      <a:endParaRPr lang="en-US" sz="2400" b="1" i="0" u="none" strike="noStrike" dirty="0">
                        <a:solidFill>
                          <a:srgbClr val="262626"/>
                        </a:solidFill>
                        <a:effectLst/>
                        <a:latin typeface="+mn-lt"/>
                      </a:endParaRPr>
                    </a:p>
                  </a:txBody>
                  <a:tcPr marL="7620" marR="7620" marT="7620" marB="0" anchor="b"/>
                </a:tc>
                <a:tc>
                  <a:txBody>
                    <a:bodyPr/>
                    <a:lstStyle/>
                    <a:p>
                      <a:pPr algn="l" fontAlgn="b"/>
                      <a:r>
                        <a:rPr lang="en-US" sz="2400" u="none" strike="noStrike" dirty="0">
                          <a:solidFill>
                            <a:srgbClr val="262626"/>
                          </a:solidFill>
                          <a:effectLst/>
                          <a:latin typeface="+mn-lt"/>
                        </a:rPr>
                        <a:t> $  264,144,946 </a:t>
                      </a:r>
                      <a:endParaRPr lang="en-US" sz="2400" b="0" i="0" u="none" strike="noStrike" dirty="0">
                        <a:solidFill>
                          <a:srgbClr val="262626"/>
                        </a:solidFill>
                        <a:effectLst/>
                        <a:latin typeface="+mn-lt"/>
                      </a:endParaRPr>
                    </a:p>
                  </a:txBody>
                  <a:tcPr marL="7620" marR="7620" marT="7620" marB="0" anchor="b"/>
                </a:tc>
                <a:extLst>
                  <a:ext uri="{0D108BD9-81ED-4DB2-BD59-A6C34878D82A}">
                    <a16:rowId xmlns:a16="http://schemas.microsoft.com/office/drawing/2014/main" val="2664052418"/>
                  </a:ext>
                </a:extLst>
              </a:tr>
              <a:tr h="378326">
                <a:tc>
                  <a:txBody>
                    <a:bodyPr/>
                    <a:lstStyle/>
                    <a:p>
                      <a:pPr algn="l" fontAlgn="b"/>
                      <a:r>
                        <a:rPr lang="en-US" sz="2400" b="1" u="none" strike="noStrike" dirty="0">
                          <a:solidFill>
                            <a:srgbClr val="262626"/>
                          </a:solidFill>
                          <a:effectLst/>
                          <a:latin typeface="+mn-lt"/>
                        </a:rPr>
                        <a:t>Count</a:t>
                      </a:r>
                      <a:endParaRPr lang="en-US" sz="2400" b="1" i="0" u="none" strike="noStrike" dirty="0">
                        <a:solidFill>
                          <a:srgbClr val="262626"/>
                        </a:solidFill>
                        <a:effectLst/>
                        <a:latin typeface="+mn-lt"/>
                      </a:endParaRPr>
                    </a:p>
                  </a:txBody>
                  <a:tcPr marL="7620" marR="7620" marT="7620" marB="0" anchor="b"/>
                </a:tc>
                <a:tc>
                  <a:txBody>
                    <a:bodyPr/>
                    <a:lstStyle/>
                    <a:p>
                      <a:pPr algn="l" fontAlgn="b"/>
                      <a:r>
                        <a:rPr lang="en-US" sz="2400" u="none" strike="noStrike" dirty="0">
                          <a:solidFill>
                            <a:srgbClr val="262626"/>
                          </a:solidFill>
                          <a:effectLst/>
                          <a:latin typeface="+mn-lt"/>
                        </a:rPr>
                        <a:t>                1,460 </a:t>
                      </a:r>
                      <a:endParaRPr lang="en-US" sz="2400" b="0" i="0" u="none" strike="noStrike" dirty="0">
                        <a:solidFill>
                          <a:srgbClr val="262626"/>
                        </a:solidFill>
                        <a:effectLst/>
                        <a:latin typeface="+mn-lt"/>
                      </a:endParaRPr>
                    </a:p>
                  </a:txBody>
                  <a:tcPr marL="7620" marR="7620" marT="7620" marB="0" anchor="b"/>
                </a:tc>
                <a:extLst>
                  <a:ext uri="{0D108BD9-81ED-4DB2-BD59-A6C34878D82A}">
                    <a16:rowId xmlns:a16="http://schemas.microsoft.com/office/drawing/2014/main" val="1603905244"/>
                  </a:ext>
                </a:extLst>
              </a:tr>
            </a:tbl>
          </a:graphicData>
        </a:graphic>
      </p:graphicFrame>
    </p:spTree>
    <p:extLst>
      <p:ext uri="{BB962C8B-B14F-4D97-AF65-F5344CB8AC3E}">
        <p14:creationId xmlns:p14="http://schemas.microsoft.com/office/powerpoint/2010/main" val="196497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hidden="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B274AC-7703-4CAF-9B7A-AD24D565D53E}"/>
              </a:ext>
            </a:extLst>
          </p:cNvPr>
          <p:cNvSpPr txBox="1"/>
          <p:nvPr/>
        </p:nvSpPr>
        <p:spPr>
          <a:xfrm>
            <a:off x="615821" y="768096"/>
            <a:ext cx="5480179" cy="830997"/>
          </a:xfrm>
          <a:prstGeom prst="rect">
            <a:avLst/>
          </a:prstGeom>
          <a:noFill/>
        </p:spPr>
        <p:txBody>
          <a:bodyPr wrap="square" rtlCol="0">
            <a:spAutoFit/>
          </a:bodyPr>
          <a:lstStyle/>
          <a:p>
            <a:pPr algn="ctr"/>
            <a:r>
              <a:rPr lang="en-US" sz="4800" b="1" dirty="0">
                <a:solidFill>
                  <a:srgbClr val="262626"/>
                </a:solidFill>
              </a:rPr>
              <a:t>Overall Quality</a:t>
            </a:r>
          </a:p>
        </p:txBody>
      </p:sp>
      <p:graphicFrame>
        <p:nvGraphicFramePr>
          <p:cNvPr id="11" name="Chart 10">
            <a:extLst>
              <a:ext uri="{FF2B5EF4-FFF2-40B4-BE49-F238E27FC236}">
                <a16:creationId xmlns:a16="http://schemas.microsoft.com/office/drawing/2014/main" id="{616B7C40-C96C-4D09-84A9-6C8A1E4EF0F6}"/>
              </a:ext>
            </a:extLst>
          </p:cNvPr>
          <p:cNvGraphicFramePr>
            <a:graphicFrameLocks/>
          </p:cNvGraphicFramePr>
          <p:nvPr>
            <p:extLst>
              <p:ext uri="{D42A27DB-BD31-4B8C-83A1-F6EECF244321}">
                <p14:modId xmlns:p14="http://schemas.microsoft.com/office/powerpoint/2010/main" val="3938824985"/>
              </p:ext>
            </p:extLst>
          </p:nvPr>
        </p:nvGraphicFramePr>
        <p:xfrm>
          <a:off x="351608" y="1926778"/>
          <a:ext cx="7004232" cy="398961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2CF7802-3492-494D-9FFF-2AC2F84CE0D0}"/>
              </a:ext>
            </a:extLst>
          </p:cNvPr>
          <p:cNvSpPr txBox="1"/>
          <p:nvPr/>
        </p:nvSpPr>
        <p:spPr>
          <a:xfrm>
            <a:off x="7843520" y="2001520"/>
            <a:ext cx="3911600" cy="2677656"/>
          </a:xfrm>
          <a:prstGeom prst="rect">
            <a:avLst/>
          </a:prstGeom>
          <a:noFill/>
        </p:spPr>
        <p:txBody>
          <a:bodyPr wrap="square" rtlCol="0">
            <a:spAutoFit/>
          </a:bodyPr>
          <a:lstStyle/>
          <a:p>
            <a:r>
              <a:rPr lang="en-US" sz="2800" dirty="0">
                <a:solidFill>
                  <a:srgbClr val="3D3D3D"/>
                </a:solidFill>
              </a:rPr>
              <a:t>Two quality parameters that were significantly far but that had close enough sample population were chosen.</a:t>
            </a:r>
          </a:p>
        </p:txBody>
      </p:sp>
    </p:spTree>
    <p:extLst>
      <p:ext uri="{BB962C8B-B14F-4D97-AF65-F5344CB8AC3E}">
        <p14:creationId xmlns:p14="http://schemas.microsoft.com/office/powerpoint/2010/main" val="70222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hidden="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B274AC-7703-4CAF-9B7A-AD24D565D53E}"/>
              </a:ext>
            </a:extLst>
          </p:cNvPr>
          <p:cNvSpPr txBox="1"/>
          <p:nvPr/>
        </p:nvSpPr>
        <p:spPr>
          <a:xfrm>
            <a:off x="615821" y="768096"/>
            <a:ext cx="5480179" cy="830997"/>
          </a:xfrm>
          <a:prstGeom prst="rect">
            <a:avLst/>
          </a:prstGeom>
          <a:noFill/>
        </p:spPr>
        <p:txBody>
          <a:bodyPr wrap="square" rtlCol="0">
            <a:spAutoFit/>
          </a:bodyPr>
          <a:lstStyle/>
          <a:p>
            <a:pPr algn="ctr"/>
            <a:r>
              <a:rPr lang="en-US" sz="4800" b="1" dirty="0">
                <a:solidFill>
                  <a:srgbClr val="262626"/>
                </a:solidFill>
              </a:rPr>
              <a:t>Overall Quality</a:t>
            </a:r>
          </a:p>
        </p:txBody>
      </p:sp>
      <p:sp>
        <p:nvSpPr>
          <p:cNvPr id="9" name="TextBox 8">
            <a:extLst>
              <a:ext uri="{FF2B5EF4-FFF2-40B4-BE49-F238E27FC236}">
                <a16:creationId xmlns:a16="http://schemas.microsoft.com/office/drawing/2014/main" id="{A2CF7802-3492-494D-9FFF-2AC2F84CE0D0}"/>
              </a:ext>
            </a:extLst>
          </p:cNvPr>
          <p:cNvSpPr txBox="1"/>
          <p:nvPr/>
        </p:nvSpPr>
        <p:spPr>
          <a:xfrm>
            <a:off x="6469951" y="2316480"/>
            <a:ext cx="5480178" cy="2677656"/>
          </a:xfrm>
          <a:prstGeom prst="rect">
            <a:avLst/>
          </a:prstGeom>
          <a:noFill/>
        </p:spPr>
        <p:txBody>
          <a:bodyPr wrap="square" rtlCol="0">
            <a:spAutoFit/>
          </a:bodyPr>
          <a:lstStyle/>
          <a:p>
            <a:r>
              <a:rPr lang="en-US" sz="2800" dirty="0">
                <a:solidFill>
                  <a:srgbClr val="3D3D3D"/>
                </a:solidFill>
              </a:rPr>
              <a:t>Since there’s no overlap between the bands, with a 95% confidence, we are certain, statistically, that there’s a sale price average difference between the two.</a:t>
            </a:r>
          </a:p>
        </p:txBody>
      </p:sp>
      <p:graphicFrame>
        <p:nvGraphicFramePr>
          <p:cNvPr id="8" name="Chart 7">
            <a:extLst>
              <a:ext uri="{FF2B5EF4-FFF2-40B4-BE49-F238E27FC236}">
                <a16:creationId xmlns:a16="http://schemas.microsoft.com/office/drawing/2014/main" id="{B089E1EC-9B6F-4EEC-B155-133D37036380}"/>
              </a:ext>
            </a:extLst>
          </p:cNvPr>
          <p:cNvGraphicFramePr>
            <a:graphicFrameLocks/>
          </p:cNvGraphicFramePr>
          <p:nvPr>
            <p:extLst>
              <p:ext uri="{D42A27DB-BD31-4B8C-83A1-F6EECF244321}">
                <p14:modId xmlns:p14="http://schemas.microsoft.com/office/powerpoint/2010/main" val="1067498348"/>
              </p:ext>
            </p:extLst>
          </p:nvPr>
        </p:nvGraphicFramePr>
        <p:xfrm>
          <a:off x="615821" y="1778000"/>
          <a:ext cx="5612259" cy="37185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441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hidden="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B274AC-7703-4CAF-9B7A-AD24D565D53E}"/>
              </a:ext>
            </a:extLst>
          </p:cNvPr>
          <p:cNvSpPr txBox="1"/>
          <p:nvPr/>
        </p:nvSpPr>
        <p:spPr>
          <a:xfrm>
            <a:off x="615821" y="768096"/>
            <a:ext cx="5480179" cy="830997"/>
          </a:xfrm>
          <a:prstGeom prst="rect">
            <a:avLst/>
          </a:prstGeom>
          <a:noFill/>
        </p:spPr>
        <p:txBody>
          <a:bodyPr wrap="square" rtlCol="0">
            <a:spAutoFit/>
          </a:bodyPr>
          <a:lstStyle/>
          <a:p>
            <a:pPr algn="ctr"/>
            <a:r>
              <a:rPr lang="en-US" sz="4800" b="1" dirty="0">
                <a:solidFill>
                  <a:srgbClr val="262626"/>
                </a:solidFill>
              </a:rPr>
              <a:t>Overall Condition</a:t>
            </a:r>
          </a:p>
        </p:txBody>
      </p:sp>
      <p:graphicFrame>
        <p:nvGraphicFramePr>
          <p:cNvPr id="8" name="Chart 7">
            <a:extLst>
              <a:ext uri="{FF2B5EF4-FFF2-40B4-BE49-F238E27FC236}">
                <a16:creationId xmlns:a16="http://schemas.microsoft.com/office/drawing/2014/main" id="{A81106C9-3F72-47A5-8A92-2FB17156590B}"/>
              </a:ext>
            </a:extLst>
          </p:cNvPr>
          <p:cNvGraphicFramePr>
            <a:graphicFrameLocks/>
          </p:cNvGraphicFramePr>
          <p:nvPr>
            <p:extLst>
              <p:ext uri="{D42A27DB-BD31-4B8C-83A1-F6EECF244321}">
                <p14:modId xmlns:p14="http://schemas.microsoft.com/office/powerpoint/2010/main" val="334079036"/>
              </p:ext>
            </p:extLst>
          </p:nvPr>
        </p:nvGraphicFramePr>
        <p:xfrm>
          <a:off x="534488" y="1903549"/>
          <a:ext cx="6414952" cy="3816532"/>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08BEEAA3-4F69-405B-B129-995AC54497BE}"/>
              </a:ext>
            </a:extLst>
          </p:cNvPr>
          <p:cNvSpPr txBox="1"/>
          <p:nvPr/>
        </p:nvSpPr>
        <p:spPr>
          <a:xfrm>
            <a:off x="7271948" y="1599093"/>
            <a:ext cx="4597543" cy="3970318"/>
          </a:xfrm>
          <a:prstGeom prst="rect">
            <a:avLst/>
          </a:prstGeom>
          <a:noFill/>
        </p:spPr>
        <p:txBody>
          <a:bodyPr wrap="square" rtlCol="0">
            <a:spAutoFit/>
          </a:bodyPr>
          <a:lstStyle/>
          <a:p>
            <a:r>
              <a:rPr lang="en-US" sz="2800" dirty="0">
                <a:solidFill>
                  <a:srgbClr val="3D3D3D"/>
                </a:solidFill>
              </a:rPr>
              <a:t>For the overall condition, the same approach was taken. Selecting two condition parameters that had enough population samples and that were far enough in the condition spectrum.</a:t>
            </a:r>
          </a:p>
          <a:p>
            <a:r>
              <a:rPr lang="en-US" sz="2800" dirty="0">
                <a:solidFill>
                  <a:srgbClr val="3D3D3D"/>
                </a:solidFill>
              </a:rPr>
              <a:t> </a:t>
            </a:r>
          </a:p>
        </p:txBody>
      </p:sp>
    </p:spTree>
    <p:extLst>
      <p:ext uri="{BB962C8B-B14F-4D97-AF65-F5344CB8AC3E}">
        <p14:creationId xmlns:p14="http://schemas.microsoft.com/office/powerpoint/2010/main" val="339462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2" grpId="0"/>
    </p:bldLst>
  </p:timing>
</p:sld>
</file>

<file path=ppt/theme/theme1.xml><?xml version="1.0" encoding="utf-8"?>
<a:theme xmlns:a="http://schemas.openxmlformats.org/drawingml/2006/main" name="Frame">
  <a:themeElements>
    <a:clrScheme name="Custom 9">
      <a:dk1>
        <a:sysClr val="windowText" lastClr="000000"/>
      </a:dk1>
      <a:lt1>
        <a:sysClr val="window" lastClr="FFFFFF"/>
      </a:lt1>
      <a:dk2>
        <a:srgbClr val="323232"/>
      </a:dk2>
      <a:lt2>
        <a:srgbClr val="E5C243"/>
      </a:lt2>
      <a:accent1>
        <a:srgbClr val="991B1B"/>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ustom 1">
      <a:majorFont>
        <a:latin typeface="Segoe UI"/>
        <a:ea typeface=""/>
        <a:cs typeface=""/>
      </a:majorFont>
      <a:minorFont>
        <a:latin typeface="Segoe UI"/>
        <a:ea typeface=""/>
        <a:cs typeface=""/>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spDef>
      <a:spPr>
        <a:solidFill>
          <a:srgbClr val="E4E4E4"/>
        </a:solidFill>
        <a:ln>
          <a:noFill/>
        </a:ln>
      </a:spPr>
      <a:bodyPr rtlCol="0" anchor="ctr"/>
      <a:lstStyle>
        <a:defPPr algn="ctr">
          <a:defRPr dirty="0">
            <a:solidFill>
              <a:srgbClr val="3D3D3D"/>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Retrospect</Template>
  <TotalTime>339</TotalTime>
  <Words>455</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Segoe UI</vt:lpstr>
      <vt:lpstr>Wingdings 2</vt:lpstr>
      <vt:lpstr>Frame</vt:lpstr>
      <vt:lpstr> THE FACTORS THAT DRIVE HOME PRICES</vt:lpstr>
      <vt:lpstr>Why it matters</vt:lpstr>
      <vt:lpstr>Ames, IA Data Overview 2006-2010 </vt:lpstr>
      <vt:lpstr>Which factors then?</vt:lpstr>
      <vt:lpstr>Which factors then?</vt:lpstr>
      <vt:lpstr>Descriptive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FACTORS THAT DRIVE HOME PRICES</dc:title>
  <dc:creator>Pedro Javier Morales Jimenez</dc:creator>
  <cp:lastModifiedBy>Pedro Javier Morales Jimenez</cp:lastModifiedBy>
  <cp:revision>43</cp:revision>
  <dcterms:created xsi:type="dcterms:W3CDTF">2021-08-26T15:36:08Z</dcterms:created>
  <dcterms:modified xsi:type="dcterms:W3CDTF">2021-09-03T16:53:17Z</dcterms:modified>
</cp:coreProperties>
</file>