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63" r:id="rId3"/>
    <p:sldId id="264" r:id="rId4"/>
    <p:sldId id="280" r:id="rId5"/>
    <p:sldId id="281" r:id="rId6"/>
    <p:sldId id="265" r:id="rId7"/>
    <p:sldId id="266" r:id="rId8"/>
    <p:sldId id="282" r:id="rId9"/>
    <p:sldId id="283" r:id="rId10"/>
    <p:sldId id="284" r:id="rId11"/>
    <p:sldId id="285" r:id="rId12"/>
    <p:sldId id="274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77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262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560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B5D114E5-B58A-E44E-8F46-D2657FD8C790}" type="datetimeFigureOut">
              <a:rPr lang="en-US" smtClean="0"/>
              <a:t>27/01/15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51388F3E-C46E-E849-B95A-F999F1C381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14E5-B58A-E44E-8F46-D2657FD8C790}" type="datetimeFigureOut">
              <a:rPr lang="en-US" smtClean="0"/>
              <a:t>27/01/15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8F3E-C46E-E849-B95A-F999F1C381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14E5-B58A-E44E-8F46-D2657FD8C790}" type="datetimeFigureOut">
              <a:rPr lang="en-US" smtClean="0"/>
              <a:t>27/01/15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8F3E-C46E-E849-B95A-F999F1C381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14E5-B58A-E44E-8F46-D2657FD8C790}" type="datetimeFigureOut">
              <a:rPr lang="en-US" smtClean="0"/>
              <a:t>27/01/15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8F3E-C46E-E849-B95A-F999F1C381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14E5-B58A-E44E-8F46-D2657FD8C790}" type="datetimeFigureOut">
              <a:rPr lang="en-US" smtClean="0"/>
              <a:t>27/01/15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8F3E-C46E-E849-B95A-F999F1C381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14E5-B58A-E44E-8F46-D2657FD8C790}" type="datetimeFigureOut">
              <a:rPr lang="en-US" smtClean="0"/>
              <a:t>27/01/15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8F3E-C46E-E849-B95A-F999F1C381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14E5-B58A-E44E-8F46-D2657FD8C790}" type="datetimeFigureOut">
              <a:rPr lang="en-US" smtClean="0"/>
              <a:t>27/01/15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8F3E-C46E-E849-B95A-F999F1C381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B5D114E5-B58A-E44E-8F46-D2657FD8C790}" type="datetimeFigureOut">
              <a:rPr lang="en-US" smtClean="0"/>
              <a:t>27/01/15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14E5-B58A-E44E-8F46-D2657FD8C790}" type="datetimeFigureOut">
              <a:rPr lang="en-US" smtClean="0"/>
              <a:t>27/01/15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8F3E-C46E-E849-B95A-F999F1C381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14E5-B58A-E44E-8F46-D2657FD8C790}" type="datetimeFigureOut">
              <a:rPr lang="en-US" smtClean="0"/>
              <a:t>27/01/15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8F3E-C46E-E849-B95A-F999F1C381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14E5-B58A-E44E-8F46-D2657FD8C790}" type="datetimeFigureOut">
              <a:rPr lang="en-US" smtClean="0"/>
              <a:t>27/01/15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8F3E-C46E-E849-B95A-F999F1C381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14E5-B58A-E44E-8F46-D2657FD8C790}" type="datetimeFigureOut">
              <a:rPr lang="en-US" smtClean="0"/>
              <a:t>27/01/15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8F3E-C46E-E849-B95A-F999F1C381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14E5-B58A-E44E-8F46-D2657FD8C790}" type="datetimeFigureOut">
              <a:rPr lang="en-US" smtClean="0"/>
              <a:t>27/01/15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8F3E-C46E-E849-B95A-F999F1C381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14E5-B58A-E44E-8F46-D2657FD8C790}" type="datetimeFigureOut">
              <a:rPr lang="en-US" smtClean="0"/>
              <a:t>27/01/15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8F3E-C46E-E849-B95A-F999F1C381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B5D114E5-B58A-E44E-8F46-D2657FD8C790}" type="datetimeFigureOut">
              <a:rPr lang="en-US" smtClean="0"/>
              <a:t>27/01/15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1388F3E-C46E-E849-B95A-F999F1C381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500" dirty="0" err="1" smtClean="0"/>
              <a:t>Sélection</a:t>
            </a:r>
            <a:r>
              <a:rPr lang="en-US" sz="4500" dirty="0" smtClean="0"/>
              <a:t> bi-</a:t>
            </a:r>
            <a:r>
              <a:rPr lang="en-US" sz="4500" dirty="0" err="1" smtClean="0"/>
              <a:t>objectifs</a:t>
            </a:r>
            <a:r>
              <a:rPr lang="en-US" sz="4500" dirty="0" smtClean="0"/>
              <a:t> avec coefficients </a:t>
            </a:r>
            <a:r>
              <a:rPr lang="en-US" sz="4500" dirty="0" err="1" smtClean="0"/>
              <a:t>intervalles</a:t>
            </a:r>
            <a:endParaRPr 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Auteur: Pedro Carvalho</a:t>
            </a:r>
          </a:p>
          <a:p>
            <a:r>
              <a:rPr lang="en-US" dirty="0" smtClean="0"/>
              <a:t>Prof.: Patrice </a:t>
            </a:r>
            <a:r>
              <a:rPr lang="en-US" dirty="0" err="1" smtClean="0"/>
              <a:t>Perny</a:t>
            </a:r>
            <a:endParaRPr lang="en-US" dirty="0" smtClean="0"/>
          </a:p>
          <a:p>
            <a:r>
              <a:rPr lang="en-US" dirty="0" smtClean="0"/>
              <a:t>Prof.: Olivier </a:t>
            </a:r>
            <a:r>
              <a:rPr lang="en-US" dirty="0" err="1" smtClean="0"/>
              <a:t>Spanjaard</a:t>
            </a:r>
            <a:endParaRPr lang="en-US" dirty="0" smtClean="0"/>
          </a:p>
          <a:p>
            <a:r>
              <a:rPr lang="en-US" dirty="0" smtClean="0"/>
              <a:t>MADMC – ANDROIDE – UPMC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16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Résultats</a:t>
            </a:r>
            <a:r>
              <a:rPr lang="en-US" dirty="0"/>
              <a:t> </a:t>
            </a:r>
            <a:r>
              <a:rPr lang="en-US" dirty="0" err="1"/>
              <a:t>Préliminaires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pic>
        <p:nvPicPr>
          <p:cNvPr id="5" name="Picture 4" descr="lexial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85" y="2660983"/>
            <a:ext cx="8094648" cy="37147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609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Résultats</a:t>
            </a:r>
            <a:r>
              <a:rPr lang="en-US" dirty="0"/>
              <a:t> </a:t>
            </a:r>
            <a:r>
              <a:rPr lang="en-US" dirty="0" err="1"/>
              <a:t>Préliminaires</a:t>
            </a:r>
            <a:endParaRPr lang="en-US" dirty="0"/>
          </a:p>
        </p:txBody>
      </p:sp>
      <p:pic>
        <p:nvPicPr>
          <p:cNvPr id="4" name="Picture 3" descr="part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85" y="2678682"/>
            <a:ext cx="8094648" cy="35242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905464" y="2125585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Question 5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err="1" smtClean="0"/>
              <a:t>Algorithme</a:t>
            </a:r>
            <a:r>
              <a:rPr lang="en-US" dirty="0" smtClean="0"/>
              <a:t> naïf :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err="1" smtClean="0"/>
              <a:t>Algorithme</a:t>
            </a:r>
            <a:r>
              <a:rPr lang="en-US" dirty="0" smtClean="0"/>
              <a:t> </a:t>
            </a:r>
            <a:r>
              <a:rPr lang="en-US" dirty="0" err="1" smtClean="0"/>
              <a:t>lexicographique</a:t>
            </a:r>
            <a:r>
              <a:rPr lang="en-US" dirty="0" smtClean="0"/>
              <a:t> : O(</a:t>
            </a:r>
            <a:r>
              <a:rPr lang="en-US" dirty="0" err="1" smtClean="0"/>
              <a:t>nlog</a:t>
            </a:r>
            <a:r>
              <a:rPr lang="en-US" dirty="0" smtClean="0"/>
              <a:t>(n) + n) = O(</a:t>
            </a:r>
            <a:r>
              <a:rPr lang="en-US" dirty="0" err="1" smtClean="0"/>
              <a:t>nlog</a:t>
            </a:r>
            <a:r>
              <a:rPr lang="en-US" dirty="0" smtClean="0"/>
              <a:t>(n))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6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Première Procedure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4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</a:t>
            </a:r>
            <a:r>
              <a:rPr lang="en-US" dirty="0" smtClean="0"/>
              <a:t>ère </a:t>
            </a:r>
            <a:r>
              <a:rPr lang="en-US" dirty="0" err="1" smtClean="0"/>
              <a:t>Procédure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</a:t>
            </a:r>
            <a:r>
              <a:rPr lang="en-US" dirty="0" smtClean="0"/>
              <a:t>6</a:t>
            </a:r>
          </a:p>
          <a:p>
            <a:pPr marL="0" indent="0">
              <a:buNone/>
            </a:pPr>
            <a:r>
              <a:rPr lang="en-US" dirty="0" err="1" smtClean="0"/>
              <a:t>Soient</a:t>
            </a:r>
            <a:r>
              <a:rPr lang="en-US" dirty="0" smtClean="0"/>
              <a:t> y, y</a:t>
            </a:r>
            <a:r>
              <a:rPr lang="en-US" dirty="0"/>
              <a:t>’ </a:t>
            </a:r>
            <a:r>
              <a:rPr lang="en-US" dirty="0" smtClean="0"/>
              <a:t>∈ </a:t>
            </a:r>
            <a:r>
              <a:rPr lang="en-US" b="1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tels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y’ </a:t>
            </a:r>
            <a:r>
              <a:rPr lang="en-US" dirty="0" err="1" smtClean="0"/>
              <a:t>domine</a:t>
            </a:r>
            <a:r>
              <a:rPr lang="en-US" dirty="0" smtClean="0"/>
              <a:t> y et (y</a:t>
            </a:r>
            <a:r>
              <a:rPr lang="en-US" baseline="-25000" dirty="0" smtClean="0"/>
              <a:t>1</a:t>
            </a:r>
            <a:r>
              <a:rPr lang="en-US" dirty="0" smtClean="0"/>
              <a:t> – y</a:t>
            </a:r>
            <a:r>
              <a:rPr lang="en-US" baseline="-25000" dirty="0" smtClean="0"/>
              <a:t>2</a:t>
            </a:r>
            <a:r>
              <a:rPr lang="en-US" dirty="0" smtClean="0"/>
              <a:t>) = (y’</a:t>
            </a:r>
            <a:r>
              <a:rPr lang="en-US" baseline="-25000" dirty="0" smtClean="0"/>
              <a:t>1</a:t>
            </a:r>
            <a:r>
              <a:rPr lang="en-US" dirty="0" smtClean="0"/>
              <a:t> – y’</a:t>
            </a:r>
            <a:r>
              <a:rPr lang="en-US" baseline="-25000" dirty="0" smtClean="0"/>
              <a:t>2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err="1" smtClean="0"/>
              <a:t>Comme</a:t>
            </a:r>
            <a:r>
              <a:rPr lang="en-US" dirty="0" smtClean="0"/>
              <a:t> on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montrer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la Question 8,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cas</a:t>
            </a:r>
            <a:r>
              <a:rPr lang="en-US" dirty="0" smtClean="0"/>
              <a:t> l’</a:t>
            </a:r>
            <a:r>
              <a:rPr lang="en-US" dirty="0" smtClean="0"/>
              <a:t>α qui </a:t>
            </a:r>
            <a:r>
              <a:rPr lang="en-US" dirty="0" err="1" smtClean="0"/>
              <a:t>maximise</a:t>
            </a:r>
            <a:r>
              <a:rPr lang="en-US" dirty="0" smtClean="0"/>
              <a:t> αy</a:t>
            </a:r>
            <a:r>
              <a:rPr lang="en-US" baseline="-25000" dirty="0" smtClean="0"/>
              <a:t>1</a:t>
            </a:r>
            <a:r>
              <a:rPr lang="en-US" dirty="0" smtClean="0"/>
              <a:t> + (1-α)y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le </a:t>
            </a:r>
            <a:r>
              <a:rPr lang="en-US" dirty="0" err="1" smtClean="0"/>
              <a:t>m</a:t>
            </a:r>
            <a:r>
              <a:rPr lang="en-US" dirty="0" err="1" smtClean="0"/>
              <a:t>ême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celui</a:t>
            </a:r>
            <a:r>
              <a:rPr lang="en-US" dirty="0" smtClean="0"/>
              <a:t> qui </a:t>
            </a:r>
            <a:r>
              <a:rPr lang="en-US" dirty="0" err="1" smtClean="0"/>
              <a:t>maximise</a:t>
            </a:r>
            <a:r>
              <a:rPr lang="en-US" dirty="0" smtClean="0"/>
              <a:t> </a:t>
            </a:r>
            <a:r>
              <a:rPr lang="en-US" dirty="0" smtClean="0"/>
              <a:t>αy’</a:t>
            </a:r>
            <a:r>
              <a:rPr lang="en-US" baseline="-25000" dirty="0" smtClean="0"/>
              <a:t>1</a:t>
            </a:r>
            <a:r>
              <a:rPr lang="en-US" dirty="0" smtClean="0"/>
              <a:t> + (1-α)y’</a:t>
            </a:r>
            <a:r>
              <a:rPr lang="en-US" baseline="-25000" dirty="0" smtClean="0"/>
              <a:t>2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On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voir</a:t>
            </a:r>
            <a:r>
              <a:rPr lang="en-US" dirty="0" smtClean="0"/>
              <a:t> </a:t>
            </a:r>
            <a:r>
              <a:rPr lang="en-US" dirty="0" err="1" smtClean="0"/>
              <a:t>facilement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/>
              <a:t> αy</a:t>
            </a:r>
            <a:r>
              <a:rPr lang="en-US" baseline="-25000" dirty="0"/>
              <a:t>1</a:t>
            </a:r>
            <a:r>
              <a:rPr lang="en-US" dirty="0"/>
              <a:t> + (1-α)y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n-US" dirty="0" smtClean="0"/>
              <a:t>(y</a:t>
            </a:r>
            <a:r>
              <a:rPr lang="en-US" baseline="-25000" dirty="0" smtClean="0"/>
              <a:t>1</a:t>
            </a:r>
            <a:r>
              <a:rPr lang="en-US" dirty="0" smtClean="0"/>
              <a:t> - </a:t>
            </a:r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 smtClean="0"/>
              <a:t>)α </a:t>
            </a:r>
            <a:r>
              <a:rPr lang="en-US" dirty="0"/>
              <a:t>+ </a:t>
            </a:r>
            <a:r>
              <a:rPr lang="en-US" dirty="0" smtClean="0"/>
              <a:t>y</a:t>
            </a:r>
            <a:r>
              <a:rPr lang="en-US" baseline="-25000" dirty="0" smtClean="0"/>
              <a:t>2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Alors</a:t>
            </a:r>
            <a:r>
              <a:rPr lang="en-US" dirty="0" smtClean="0"/>
              <a:t>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0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</a:t>
            </a:r>
            <a:r>
              <a:rPr lang="en-US" dirty="0" smtClean="0"/>
              <a:t>ère </a:t>
            </a:r>
            <a:r>
              <a:rPr lang="en-US" dirty="0" err="1" smtClean="0"/>
              <a:t>Procédure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</a:t>
            </a:r>
            <a:r>
              <a:rPr lang="en-US" dirty="0" smtClean="0"/>
              <a:t>6</a:t>
            </a:r>
          </a:p>
          <a:p>
            <a:pPr marL="0" indent="0" algn="ctr">
              <a:buNone/>
            </a:pPr>
            <a:r>
              <a:rPr lang="en-US" dirty="0" smtClean="0"/>
              <a:t>y’</a:t>
            </a:r>
            <a:r>
              <a:rPr lang="en-US" baseline="-25000" dirty="0" smtClean="0"/>
              <a:t>2</a:t>
            </a:r>
            <a:r>
              <a:rPr lang="en-US" dirty="0" smtClean="0"/>
              <a:t> &lt; y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(y</a:t>
            </a:r>
            <a:r>
              <a:rPr lang="en-US" baseline="-25000" dirty="0"/>
              <a:t>1</a:t>
            </a:r>
            <a:r>
              <a:rPr lang="en-US" dirty="0"/>
              <a:t> - y</a:t>
            </a:r>
            <a:r>
              <a:rPr lang="en-US" baseline="-25000" dirty="0"/>
              <a:t>2</a:t>
            </a:r>
            <a:r>
              <a:rPr lang="en-US" dirty="0"/>
              <a:t>)α + </a:t>
            </a:r>
            <a:r>
              <a:rPr lang="en-US" dirty="0" smtClean="0"/>
              <a:t>y’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&lt; (y</a:t>
            </a:r>
            <a:r>
              <a:rPr lang="en-US" baseline="-25000" dirty="0"/>
              <a:t>1</a:t>
            </a:r>
            <a:r>
              <a:rPr lang="en-US" dirty="0"/>
              <a:t> - y</a:t>
            </a:r>
            <a:r>
              <a:rPr lang="en-US" baseline="-25000" dirty="0"/>
              <a:t>2</a:t>
            </a:r>
            <a:r>
              <a:rPr lang="en-US" dirty="0"/>
              <a:t>)α + </a:t>
            </a:r>
            <a:r>
              <a:rPr lang="en-US" dirty="0" smtClean="0"/>
              <a:t>y</a:t>
            </a:r>
            <a:r>
              <a:rPr lang="en-US" baseline="-25000" dirty="0" smtClean="0"/>
              <a:t>2</a:t>
            </a:r>
          </a:p>
          <a:p>
            <a:pPr marL="0" indent="0" algn="ctr">
              <a:buNone/>
            </a:pPr>
            <a:r>
              <a:rPr lang="en-US" dirty="0"/>
              <a:t>(</a:t>
            </a:r>
            <a:r>
              <a:rPr lang="en-US" dirty="0" smtClean="0"/>
              <a:t>y’</a:t>
            </a:r>
            <a:r>
              <a:rPr lang="en-US" baseline="-25000" dirty="0" smtClean="0"/>
              <a:t>1</a:t>
            </a:r>
            <a:r>
              <a:rPr lang="en-US" dirty="0" smtClean="0"/>
              <a:t> – y’</a:t>
            </a:r>
            <a:r>
              <a:rPr lang="en-US" baseline="-25000" dirty="0" smtClean="0"/>
              <a:t>2</a:t>
            </a:r>
            <a:r>
              <a:rPr lang="en-US" dirty="0"/>
              <a:t>)α + y’</a:t>
            </a:r>
            <a:r>
              <a:rPr lang="en-US" baseline="-25000" dirty="0"/>
              <a:t>2</a:t>
            </a:r>
            <a:r>
              <a:rPr lang="en-US" dirty="0"/>
              <a:t> &lt; (y</a:t>
            </a:r>
            <a:r>
              <a:rPr lang="en-US" baseline="-25000" dirty="0"/>
              <a:t>1</a:t>
            </a:r>
            <a:r>
              <a:rPr lang="en-US" dirty="0"/>
              <a:t> - y</a:t>
            </a:r>
            <a:r>
              <a:rPr lang="en-US" baseline="-25000" dirty="0"/>
              <a:t>2</a:t>
            </a:r>
            <a:r>
              <a:rPr lang="en-US" dirty="0"/>
              <a:t>)α + y</a:t>
            </a:r>
            <a:r>
              <a:rPr lang="en-US" baseline="-25000" dirty="0"/>
              <a:t>2</a:t>
            </a:r>
            <a:endParaRPr lang="en-US" dirty="0"/>
          </a:p>
          <a:p>
            <a:pPr marL="0" indent="0" algn="ctr">
              <a:buNone/>
            </a:pPr>
            <a:r>
              <a:rPr lang="en-US" i="1" dirty="0" err="1" smtClean="0"/>
              <a:t>f</a:t>
            </a:r>
            <a:r>
              <a:rPr lang="en-US" i="1" baseline="-25000" dirty="0" err="1" smtClean="0"/>
              <a:t>I</a:t>
            </a:r>
            <a:r>
              <a:rPr lang="en-US" dirty="0" smtClean="0"/>
              <a:t>(y’) &lt;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I</a:t>
            </a:r>
            <a:r>
              <a:rPr lang="en-US" dirty="0" smtClean="0"/>
              <a:t>(y)</a:t>
            </a:r>
          </a:p>
          <a:p>
            <a:pPr marL="0" indent="0" algn="ctr">
              <a:buNone/>
            </a:pPr>
            <a:r>
              <a:rPr lang="en-US" dirty="0" smtClean="0"/>
              <a:t>Q.E.D.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81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</a:t>
            </a:r>
            <a:r>
              <a:rPr lang="en-US" dirty="0" smtClean="0"/>
              <a:t>ère </a:t>
            </a:r>
            <a:r>
              <a:rPr lang="en-US" dirty="0" err="1" smtClean="0"/>
              <a:t>Procédure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</a:t>
            </a:r>
            <a:r>
              <a:rPr lang="en-US" dirty="0" smtClean="0"/>
              <a:t>6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conclure</a:t>
            </a:r>
            <a:r>
              <a:rPr lang="en-US" dirty="0" smtClean="0"/>
              <a:t> </a:t>
            </a:r>
            <a:r>
              <a:rPr lang="en-US" dirty="0" err="1" smtClean="0"/>
              <a:t>donc</a:t>
            </a:r>
            <a:r>
              <a:rPr lang="en-US" dirty="0" smtClean="0"/>
              <a:t> </a:t>
            </a:r>
            <a:r>
              <a:rPr lang="en-US" dirty="0" err="1" smtClean="0"/>
              <a:t>qu’un</a:t>
            </a:r>
            <a:r>
              <a:rPr lang="en-US" dirty="0" smtClean="0"/>
              <a:t> point </a:t>
            </a:r>
            <a:r>
              <a:rPr lang="en-US" dirty="0" err="1" smtClean="0"/>
              <a:t>domin</a:t>
            </a:r>
            <a:r>
              <a:rPr lang="en-US" dirty="0" err="1" smtClean="0"/>
              <a:t>é</a:t>
            </a:r>
            <a:r>
              <a:rPr lang="en-US" dirty="0" smtClean="0"/>
              <a:t> ne </a:t>
            </a:r>
            <a:r>
              <a:rPr lang="en-US" dirty="0" err="1" smtClean="0"/>
              <a:t>peut</a:t>
            </a:r>
            <a:r>
              <a:rPr lang="en-US" dirty="0" smtClean="0"/>
              <a:t> pas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minimax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n’est</a:t>
            </a:r>
            <a:r>
              <a:rPr lang="en-US" dirty="0" smtClean="0"/>
              <a:t> pas </a:t>
            </a:r>
            <a:r>
              <a:rPr lang="en-US" dirty="0" err="1" smtClean="0"/>
              <a:t>vrai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,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tous</a:t>
            </a:r>
            <a:r>
              <a:rPr lang="en-US" dirty="0" smtClean="0"/>
              <a:t> sous-ensembles S⊂</a:t>
            </a:r>
            <a:r>
              <a:rPr lang="en-US" b="1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le point </a:t>
            </a:r>
            <a:r>
              <a:rPr lang="en-US" dirty="0" err="1" smtClean="0"/>
              <a:t>minimax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son sous-ensemble non-</a:t>
            </a:r>
            <a:r>
              <a:rPr lang="en-US" dirty="0" err="1" smtClean="0"/>
              <a:t>domin</a:t>
            </a:r>
            <a:r>
              <a:rPr lang="en-US" dirty="0" err="1" smtClean="0"/>
              <a:t>é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Soit</a:t>
            </a:r>
            <a:r>
              <a:rPr lang="en-US" dirty="0" smtClean="0"/>
              <a:t> S = {(0.9,0.8),(1,2)}, et </a:t>
            </a:r>
            <a:r>
              <a:rPr lang="en-US" i="1" dirty="0" smtClean="0"/>
              <a:t>I</a:t>
            </a:r>
            <a:r>
              <a:rPr lang="en-US" dirty="0" smtClean="0"/>
              <a:t> = [0.1, 1000]. </a:t>
            </a:r>
            <a:r>
              <a:rPr lang="en-US" dirty="0" smtClean="0"/>
              <a:t>0.9 &lt; 1 et 0.8 &lt; 2, </a:t>
            </a:r>
            <a:r>
              <a:rPr lang="en-US" dirty="0" err="1" smtClean="0"/>
              <a:t>donc</a:t>
            </a:r>
            <a:r>
              <a:rPr lang="en-US" dirty="0" smtClean="0"/>
              <a:t> (0.9,0.8) </a:t>
            </a:r>
            <a:r>
              <a:rPr lang="en-US" dirty="0" err="1" smtClean="0"/>
              <a:t>domine</a:t>
            </a:r>
            <a:r>
              <a:rPr lang="en-US" dirty="0" smtClean="0"/>
              <a:t> (1,2). </a:t>
            </a:r>
            <a:r>
              <a:rPr lang="en-US" dirty="0" err="1" smtClean="0"/>
              <a:t>Pourtant</a:t>
            </a:r>
            <a:r>
              <a:rPr lang="en-US" dirty="0" smtClean="0"/>
              <a:t>,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I</a:t>
            </a:r>
            <a:r>
              <a:rPr lang="en-US" dirty="0" smtClean="0"/>
              <a:t>(1,2) = 1.9 et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I</a:t>
            </a:r>
            <a:r>
              <a:rPr lang="en-US" dirty="0" smtClean="0"/>
              <a:t>(0.9,0.8) = 100.8.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655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</a:t>
            </a:r>
            <a:r>
              <a:rPr lang="en-US" dirty="0" smtClean="0"/>
              <a:t>ère </a:t>
            </a:r>
            <a:r>
              <a:rPr lang="en-US" dirty="0" err="1" smtClean="0"/>
              <a:t>Procédure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</a:t>
            </a:r>
            <a:r>
              <a:rPr lang="en-US" dirty="0" smtClean="0"/>
              <a:t>7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tab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2" y="2690543"/>
            <a:ext cx="6563894" cy="3481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74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</a:t>
            </a:r>
            <a:r>
              <a:rPr lang="en-US" dirty="0" smtClean="0"/>
              <a:t>ère </a:t>
            </a:r>
            <a:r>
              <a:rPr lang="en-US" dirty="0" err="1" smtClean="0"/>
              <a:t>Procédure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</a:t>
            </a:r>
            <a:r>
              <a:rPr lang="en-US" dirty="0" smtClean="0"/>
              <a:t>7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Pij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9" y="3260228"/>
            <a:ext cx="7566526" cy="196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7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</a:t>
            </a:r>
            <a:r>
              <a:rPr lang="en-US" dirty="0" smtClean="0"/>
              <a:t>ère </a:t>
            </a:r>
            <a:r>
              <a:rPr lang="en-US" dirty="0" err="1" smtClean="0"/>
              <a:t>Procédure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</a:t>
            </a:r>
            <a:r>
              <a:rPr lang="en-US" dirty="0" smtClean="0"/>
              <a:t>7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P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04"/>
          <a:stretch/>
        </p:blipFill>
        <p:spPr>
          <a:xfrm>
            <a:off x="284084" y="2771275"/>
            <a:ext cx="8543925" cy="320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842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</a:t>
            </a:r>
            <a:r>
              <a:rPr lang="en-US" dirty="0" smtClean="0"/>
              <a:t>ère </a:t>
            </a:r>
            <a:r>
              <a:rPr lang="en-US" dirty="0" err="1" smtClean="0"/>
              <a:t>Procédure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</a:t>
            </a:r>
            <a:r>
              <a:rPr lang="en-US" dirty="0" smtClean="0"/>
              <a:t>7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P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81"/>
          <a:stretch/>
        </p:blipFill>
        <p:spPr>
          <a:xfrm>
            <a:off x="292100" y="2847469"/>
            <a:ext cx="8543925" cy="30862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096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Introduction</a:t>
            </a:r>
          </a:p>
          <a:p>
            <a:r>
              <a:rPr lang="en-US" sz="5000" dirty="0" err="1" smtClean="0"/>
              <a:t>Résultats</a:t>
            </a:r>
            <a:r>
              <a:rPr lang="en-US" sz="5000" dirty="0" smtClean="0"/>
              <a:t> </a:t>
            </a:r>
            <a:r>
              <a:rPr lang="en-US" sz="5000" dirty="0" err="1" smtClean="0"/>
              <a:t>Préliminaires</a:t>
            </a:r>
            <a:endParaRPr lang="en-US" sz="5000" dirty="0" smtClean="0"/>
          </a:p>
          <a:p>
            <a:r>
              <a:rPr lang="en-US" sz="5000" dirty="0" smtClean="0"/>
              <a:t>Première Procedure</a:t>
            </a:r>
          </a:p>
          <a:p>
            <a:r>
              <a:rPr lang="en-US" sz="5000" dirty="0" err="1" smtClean="0"/>
              <a:t>Seconde</a:t>
            </a:r>
            <a:r>
              <a:rPr lang="en-US" sz="5000" dirty="0" smtClean="0"/>
              <a:t> Procedure</a:t>
            </a:r>
            <a:endParaRPr lang="en-US" sz="5000" dirty="0" smtClean="0"/>
          </a:p>
        </p:txBody>
      </p:sp>
    </p:spTree>
    <p:extLst>
      <p:ext uri="{BB962C8B-B14F-4D97-AF65-F5344CB8AC3E}">
        <p14:creationId xmlns:p14="http://schemas.microsoft.com/office/powerpoint/2010/main" val="362640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</a:t>
            </a:r>
            <a:r>
              <a:rPr lang="en-US" dirty="0" smtClean="0"/>
              <a:t>ère </a:t>
            </a:r>
            <a:r>
              <a:rPr lang="en-US" dirty="0" err="1" smtClean="0"/>
              <a:t>Procédure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Question 8</a:t>
            </a:r>
            <a:endParaRPr lang="fr-FR" dirty="0" smtClean="0"/>
          </a:p>
          <a:p>
            <a:pPr marL="0" indent="0">
              <a:buNone/>
            </a:pPr>
            <a:r>
              <a:rPr lang="fr-FR" i="1" dirty="0" err="1" smtClean="0"/>
              <a:t>f</a:t>
            </a:r>
            <a:r>
              <a:rPr lang="fr-FR" i="1" baseline="-25000" dirty="0" err="1" smtClean="0"/>
              <a:t>I</a:t>
            </a:r>
            <a:r>
              <a:rPr lang="fr-FR" dirty="0" smtClean="0"/>
              <a:t>(y)</a:t>
            </a:r>
            <a:r>
              <a:rPr lang="fr-FR" dirty="0" smtClean="0"/>
              <a:t> = max{(y</a:t>
            </a:r>
            <a:r>
              <a:rPr lang="fr-FR" baseline="-25000" dirty="0" smtClean="0"/>
              <a:t>1</a:t>
            </a:r>
            <a:r>
              <a:rPr lang="fr-FR" dirty="0" smtClean="0"/>
              <a:t> - y</a:t>
            </a:r>
            <a:r>
              <a:rPr lang="fr-FR" baseline="-25000" dirty="0" smtClean="0"/>
              <a:t>2</a:t>
            </a:r>
            <a:r>
              <a:rPr lang="fr-FR" dirty="0" smtClean="0"/>
              <a:t>)α + y</a:t>
            </a:r>
            <a:r>
              <a:rPr lang="fr-FR" baseline="-25000" dirty="0" smtClean="0"/>
              <a:t>2</a:t>
            </a:r>
            <a:r>
              <a:rPr lang="fr-FR" dirty="0" smtClean="0"/>
              <a:t> :α∈ </a:t>
            </a:r>
            <a:r>
              <a:rPr lang="fr-FR" i="1" dirty="0" smtClean="0"/>
              <a:t>I</a:t>
            </a:r>
            <a:r>
              <a:rPr lang="fr-FR" dirty="0" smtClean="0"/>
              <a:t>}</a:t>
            </a:r>
          </a:p>
          <a:p>
            <a:pPr marL="0" indent="0">
              <a:buNone/>
            </a:pPr>
            <a:r>
              <a:rPr lang="fr-FR" dirty="0" smtClean="0"/>
              <a:t>Strictement croissante </a:t>
            </a:r>
            <a:r>
              <a:rPr lang="fr-FR" dirty="0"/>
              <a:t>en </a:t>
            </a:r>
            <a:r>
              <a:rPr lang="fr-FR" dirty="0" smtClean="0"/>
              <a:t>α si (y</a:t>
            </a:r>
            <a:r>
              <a:rPr lang="fr-FR" baseline="-25000" dirty="0" smtClean="0"/>
              <a:t>1</a:t>
            </a:r>
            <a:r>
              <a:rPr lang="fr-FR" dirty="0" smtClean="0"/>
              <a:t> &gt; y</a:t>
            </a:r>
            <a:r>
              <a:rPr lang="fr-FR" baseline="-25000" dirty="0" smtClean="0"/>
              <a:t>2</a:t>
            </a:r>
            <a:r>
              <a:rPr lang="fr-FR" dirty="0" smtClean="0"/>
              <a:t>), constante si </a:t>
            </a:r>
            <a:r>
              <a:rPr lang="fr-FR" dirty="0"/>
              <a:t>(y</a:t>
            </a:r>
            <a:r>
              <a:rPr lang="fr-FR" baseline="-25000" dirty="0"/>
              <a:t>1</a:t>
            </a:r>
            <a:r>
              <a:rPr lang="fr-FR" dirty="0"/>
              <a:t> </a:t>
            </a:r>
            <a:r>
              <a:rPr lang="fr-FR" dirty="0" smtClean="0"/>
              <a:t>= </a:t>
            </a:r>
            <a:r>
              <a:rPr lang="fr-FR" dirty="0"/>
              <a:t>y</a:t>
            </a:r>
            <a:r>
              <a:rPr lang="fr-FR" baseline="-25000" dirty="0"/>
              <a:t>2</a:t>
            </a:r>
            <a:r>
              <a:rPr lang="fr-FR" dirty="0" smtClean="0"/>
              <a:t>), et strictement </a:t>
            </a:r>
            <a:r>
              <a:rPr lang="fr-FR" dirty="0" err="1" smtClean="0"/>
              <a:t>decroissante</a:t>
            </a:r>
            <a:r>
              <a:rPr lang="fr-FR" dirty="0" smtClean="0"/>
              <a:t> si </a:t>
            </a:r>
            <a:r>
              <a:rPr lang="fr-FR" dirty="0"/>
              <a:t>(y</a:t>
            </a:r>
            <a:r>
              <a:rPr lang="fr-FR" baseline="-25000" dirty="0"/>
              <a:t>1</a:t>
            </a:r>
            <a:r>
              <a:rPr lang="fr-FR" dirty="0"/>
              <a:t> </a:t>
            </a:r>
            <a:r>
              <a:rPr lang="fr-FR" dirty="0" smtClean="0"/>
              <a:t>&lt; </a:t>
            </a:r>
            <a:r>
              <a:rPr lang="fr-FR" dirty="0"/>
              <a:t>y</a:t>
            </a:r>
            <a:r>
              <a:rPr lang="fr-FR" baseline="-25000" dirty="0"/>
              <a:t>2</a:t>
            </a:r>
            <a:r>
              <a:rPr lang="fr-FR" dirty="0" smtClean="0"/>
              <a:t>).</a:t>
            </a:r>
          </a:p>
          <a:p>
            <a:pPr marL="0" indent="0">
              <a:buNone/>
            </a:pPr>
            <a:r>
              <a:rPr lang="fr-FR" dirty="0" smtClean="0"/>
              <a:t>Ne peut </a:t>
            </a:r>
            <a:r>
              <a:rPr lang="fr-FR" dirty="0" smtClean="0"/>
              <a:t>être maximisé que sur les bornes de l’intervalle </a:t>
            </a:r>
            <a:r>
              <a:rPr lang="fr-FR" i="1" dirty="0" smtClean="0"/>
              <a:t>I</a:t>
            </a:r>
            <a:r>
              <a:rPr lang="fr-FR" dirty="0" smtClean="0"/>
              <a:t> : </a:t>
            </a:r>
            <a:r>
              <a:rPr lang="en-US" dirty="0" smtClean="0"/>
              <a:t>α</a:t>
            </a:r>
            <a:r>
              <a:rPr lang="en-US" baseline="-25000" dirty="0" smtClean="0"/>
              <a:t>min</a:t>
            </a:r>
            <a:r>
              <a:rPr lang="en-US" dirty="0" smtClean="0"/>
              <a:t> et α</a:t>
            </a:r>
            <a:r>
              <a:rPr lang="en-US" baseline="-25000" dirty="0" smtClean="0"/>
              <a:t>max</a:t>
            </a:r>
            <a:r>
              <a:rPr lang="en-US" dirty="0" smtClean="0"/>
              <a:t> (</a:t>
            </a:r>
            <a:r>
              <a:rPr lang="en-US" dirty="0"/>
              <a:t>α</a:t>
            </a:r>
            <a:r>
              <a:rPr lang="en-US" baseline="-25000" dirty="0"/>
              <a:t>min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fr-FR" dirty="0"/>
              <a:t>(y</a:t>
            </a:r>
            <a:r>
              <a:rPr lang="fr-FR" baseline="-25000" dirty="0"/>
              <a:t>1</a:t>
            </a:r>
            <a:r>
              <a:rPr lang="fr-FR" dirty="0"/>
              <a:t> &lt; y</a:t>
            </a:r>
            <a:r>
              <a:rPr lang="fr-FR" baseline="-25000" dirty="0"/>
              <a:t>2</a:t>
            </a:r>
            <a:r>
              <a:rPr lang="fr-FR" dirty="0"/>
              <a:t>)</a:t>
            </a:r>
            <a:r>
              <a:rPr lang="en-US" dirty="0" smtClean="0"/>
              <a:t>, α</a:t>
            </a:r>
            <a:r>
              <a:rPr lang="en-US" baseline="-25000" dirty="0" smtClean="0"/>
              <a:t>max</a:t>
            </a:r>
            <a:r>
              <a:rPr lang="en-US" dirty="0" smtClean="0"/>
              <a:t> </a:t>
            </a:r>
            <a:r>
              <a:rPr lang="en-US" dirty="0" err="1" smtClean="0"/>
              <a:t>sinon</a:t>
            </a:r>
            <a:r>
              <a:rPr lang="en-US" dirty="0" smtClean="0"/>
              <a:t>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024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</a:t>
            </a:r>
            <a:r>
              <a:rPr lang="en-US" dirty="0" smtClean="0"/>
              <a:t>ère </a:t>
            </a:r>
            <a:r>
              <a:rPr lang="en-US" dirty="0" err="1" smtClean="0"/>
              <a:t>Procédure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Question 8</a:t>
            </a:r>
            <a:endParaRPr lang="fr-FR" dirty="0"/>
          </a:p>
        </p:txBody>
      </p:sp>
      <p:pic>
        <p:nvPicPr>
          <p:cNvPr id="4" name="Picture 3" descr="fetq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2666999"/>
            <a:ext cx="5095875" cy="3543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874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Seconde</a:t>
            </a:r>
            <a:r>
              <a:rPr lang="en-US" dirty="0" smtClean="0"/>
              <a:t> </a:t>
            </a:r>
            <a:r>
              <a:rPr lang="en-US" dirty="0" err="1" smtClean="0"/>
              <a:t>Proc</a:t>
            </a:r>
            <a:r>
              <a:rPr lang="en-US" dirty="0" err="1" smtClean="0"/>
              <a:t>édure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5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Seconde</a:t>
            </a:r>
            <a:r>
              <a:rPr lang="en-US" dirty="0" smtClean="0"/>
              <a:t> </a:t>
            </a:r>
            <a:r>
              <a:rPr lang="en-US" dirty="0" err="1" smtClean="0"/>
              <a:t>Procédure</a:t>
            </a:r>
            <a:endParaRPr lang="en-US" dirty="0"/>
          </a:p>
        </p:txBody>
      </p:sp>
      <p:pic>
        <p:nvPicPr>
          <p:cNvPr id="5" name="Picture 4" descr="ido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2" y="2494446"/>
            <a:ext cx="7312524" cy="89729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Question </a:t>
            </a:r>
            <a:r>
              <a:rPr lang="en-US" dirty="0" smtClean="0"/>
              <a:t>10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NI ⊆ ND</a:t>
            </a:r>
          </a:p>
          <a:p>
            <a:pPr marL="0" indent="0">
              <a:buNone/>
            </a:pPr>
            <a:r>
              <a:rPr lang="en-US" dirty="0" smtClean="0"/>
              <a:t>y’ ≠ y, y’</a:t>
            </a:r>
            <a:r>
              <a:rPr lang="en-US" baseline="-25000" dirty="0" smtClean="0"/>
              <a:t>1</a:t>
            </a:r>
            <a:r>
              <a:rPr lang="en-US" dirty="0" smtClean="0"/>
              <a:t> ≤ y</a:t>
            </a:r>
            <a:r>
              <a:rPr lang="en-US" baseline="-25000" dirty="0" smtClean="0"/>
              <a:t>1</a:t>
            </a:r>
            <a:r>
              <a:rPr lang="en-US" dirty="0" smtClean="0"/>
              <a:t>, y’</a:t>
            </a:r>
            <a:r>
              <a:rPr lang="en-US" baseline="-25000" dirty="0" smtClean="0"/>
              <a:t>2</a:t>
            </a:r>
            <a:r>
              <a:rPr lang="en-US" dirty="0" smtClean="0"/>
              <a:t> ≤ y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∀</a:t>
            </a:r>
            <a:r>
              <a:rPr lang="fr-FR" dirty="0" smtClean="0"/>
              <a:t>α&gt; 0</a:t>
            </a:r>
            <a:r>
              <a:rPr lang="en-US" dirty="0" smtClean="0"/>
              <a:t>, </a:t>
            </a:r>
            <a:r>
              <a:rPr lang="fr-FR" dirty="0" smtClean="0"/>
              <a:t>αy’</a:t>
            </a:r>
            <a:r>
              <a:rPr lang="fr-FR" baseline="-25000" dirty="0" smtClean="0"/>
              <a:t>1</a:t>
            </a:r>
            <a:r>
              <a:rPr lang="fr-FR" dirty="0" smtClean="0"/>
              <a:t> ≤ αy</a:t>
            </a:r>
            <a:r>
              <a:rPr lang="fr-FR" baseline="-25000" dirty="0" smtClean="0"/>
              <a:t>1</a:t>
            </a:r>
          </a:p>
          <a:p>
            <a:pPr marL="0" indent="0">
              <a:buNone/>
            </a:pPr>
            <a:r>
              <a:rPr lang="en-US" dirty="0"/>
              <a:t>∀</a:t>
            </a:r>
            <a:r>
              <a:rPr lang="fr-FR" dirty="0" smtClean="0"/>
              <a:t>α&lt; 1</a:t>
            </a:r>
            <a:r>
              <a:rPr lang="en-US" dirty="0" smtClean="0"/>
              <a:t>, (1-</a:t>
            </a:r>
            <a:r>
              <a:rPr lang="fr-FR" dirty="0" smtClean="0"/>
              <a:t>α)y’</a:t>
            </a:r>
            <a:r>
              <a:rPr lang="fr-FR" baseline="-25000" dirty="0" smtClean="0"/>
              <a:t>2</a:t>
            </a:r>
            <a:r>
              <a:rPr lang="fr-FR" dirty="0" smtClean="0"/>
              <a:t> </a:t>
            </a:r>
            <a:r>
              <a:rPr lang="fr-FR" dirty="0"/>
              <a:t>≤ </a:t>
            </a:r>
            <a:r>
              <a:rPr lang="fr-FR" dirty="0" smtClean="0"/>
              <a:t>(1-α)y</a:t>
            </a:r>
            <a:r>
              <a:rPr lang="fr-FR" baseline="-25000" dirty="0" smtClean="0"/>
              <a:t>2</a:t>
            </a:r>
            <a:endParaRPr lang="fr-FR" dirty="0" smtClean="0"/>
          </a:p>
          <a:p>
            <a:pPr marL="0" indent="0">
              <a:buNone/>
            </a:pPr>
            <a:r>
              <a:rPr lang="en-US" dirty="0" smtClean="0"/>
              <a:t>∃</a:t>
            </a:r>
            <a:r>
              <a:rPr lang="fr-FR" dirty="0" smtClean="0"/>
              <a:t>α</a:t>
            </a:r>
            <a:r>
              <a:rPr lang="en-US" dirty="0"/>
              <a:t>∈ </a:t>
            </a:r>
            <a:r>
              <a:rPr lang="en-US" i="1" dirty="0" smtClean="0"/>
              <a:t>I</a:t>
            </a:r>
            <a:r>
              <a:rPr lang="en-US" dirty="0" smtClean="0"/>
              <a:t>, (0 &lt;</a:t>
            </a:r>
            <a:r>
              <a:rPr lang="fr-FR" dirty="0" smtClean="0"/>
              <a:t>α&lt; 1) </a:t>
            </a:r>
            <a:r>
              <a:rPr lang="en-US" dirty="0"/>
              <a:t>∧</a:t>
            </a:r>
            <a:r>
              <a:rPr lang="fr-FR" dirty="0" smtClean="0"/>
              <a:t> (</a:t>
            </a:r>
            <a:r>
              <a:rPr lang="en-US" dirty="0" smtClean="0"/>
              <a:t>αy’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+ (1-α)</a:t>
            </a:r>
            <a:r>
              <a:rPr lang="en-US" dirty="0" smtClean="0"/>
              <a:t>y’</a:t>
            </a:r>
            <a:r>
              <a:rPr lang="en-US" baseline="-25000" dirty="0" smtClean="0"/>
              <a:t>2</a:t>
            </a:r>
            <a:r>
              <a:rPr lang="en-US" dirty="0" smtClean="0"/>
              <a:t> &lt; </a:t>
            </a:r>
            <a:r>
              <a:rPr lang="en-US" dirty="0"/>
              <a:t>αy</a:t>
            </a:r>
            <a:r>
              <a:rPr lang="en-US" baseline="-25000" dirty="0"/>
              <a:t>1</a:t>
            </a:r>
            <a:r>
              <a:rPr lang="en-US" dirty="0"/>
              <a:t> + (1-α)y</a:t>
            </a:r>
            <a:r>
              <a:rPr lang="en-US" baseline="-25000" dirty="0"/>
              <a:t>2</a:t>
            </a:r>
            <a:r>
              <a:rPr lang="fr-FR" dirty="0" smtClean="0"/>
              <a:t>)</a:t>
            </a:r>
            <a:endParaRPr lang="fr-FR" baseline="-25000" dirty="0"/>
          </a:p>
          <a:p>
            <a:pPr marL="0" indent="0">
              <a:buNone/>
            </a:pPr>
            <a:endParaRPr lang="en-US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03672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Seconde</a:t>
            </a:r>
            <a:r>
              <a:rPr lang="en-US" dirty="0" smtClean="0"/>
              <a:t> </a:t>
            </a:r>
            <a:r>
              <a:rPr lang="en-US" dirty="0" err="1" smtClean="0"/>
              <a:t>Procédure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</a:t>
            </a:r>
            <a:r>
              <a:rPr lang="en-US" dirty="0" smtClean="0"/>
              <a:t>10</a:t>
            </a:r>
          </a:p>
          <a:p>
            <a:pPr marL="0" indent="0">
              <a:buNone/>
            </a:pPr>
            <a:r>
              <a:rPr lang="en-US" i="1" dirty="0" smtClean="0"/>
              <a:t>f</a:t>
            </a:r>
            <a:r>
              <a:rPr lang="en-US" baseline="-25000" dirty="0" smtClean="0"/>
              <a:t>α</a:t>
            </a:r>
            <a:r>
              <a:rPr lang="en-US" dirty="0" smtClean="0"/>
              <a:t>(y) = αy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+ (</a:t>
            </a:r>
            <a:r>
              <a:rPr lang="en-US" dirty="0" smtClean="0"/>
              <a:t>1 – α)</a:t>
            </a:r>
            <a:r>
              <a:rPr lang="en-US" dirty="0"/>
              <a:t>y</a:t>
            </a:r>
            <a:r>
              <a:rPr lang="en-US" baseline="-25000" dirty="0"/>
              <a:t>2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 </a:t>
            </a:r>
            <a:r>
              <a:rPr lang="en-US" dirty="0" err="1" smtClean="0"/>
              <a:t>minimax</a:t>
            </a:r>
            <a:r>
              <a:rPr lang="en-US" dirty="0"/>
              <a:t> </a:t>
            </a:r>
            <a:r>
              <a:rPr lang="en-US" dirty="0" smtClean="0"/>
              <a:t>↔ </a:t>
            </a:r>
            <a:r>
              <a:rPr lang="en-US" dirty="0"/>
              <a:t>max</a:t>
            </a:r>
            <a:r>
              <a:rPr lang="en-US" dirty="0" smtClean="0"/>
              <a:t>{</a:t>
            </a:r>
            <a:r>
              <a:rPr lang="en-US" i="1" dirty="0"/>
              <a:t>f</a:t>
            </a:r>
            <a:r>
              <a:rPr lang="en-US" baseline="-25000" dirty="0"/>
              <a:t>α</a:t>
            </a:r>
            <a:r>
              <a:rPr lang="en-US" dirty="0"/>
              <a:t>(y)</a:t>
            </a:r>
            <a:r>
              <a:rPr lang="en-US" dirty="0" smtClean="0"/>
              <a:t> : </a:t>
            </a:r>
            <a:r>
              <a:rPr lang="en-US" dirty="0"/>
              <a:t>α∈ </a:t>
            </a:r>
            <a:r>
              <a:rPr lang="en-US" i="1" dirty="0"/>
              <a:t>I</a:t>
            </a:r>
            <a:r>
              <a:rPr lang="en-US" dirty="0" smtClean="0"/>
              <a:t>} minimal</a:t>
            </a:r>
          </a:p>
          <a:p>
            <a:pPr marL="0" indent="0">
              <a:buNone/>
            </a:pPr>
            <a:r>
              <a:rPr lang="en-US" dirty="0" smtClean="0"/>
              <a:t>↔ max{</a:t>
            </a:r>
            <a:r>
              <a:rPr lang="en-US" i="1" dirty="0" smtClean="0"/>
              <a:t>f</a:t>
            </a:r>
            <a:r>
              <a:rPr lang="en-US" baseline="-25000" dirty="0" smtClean="0"/>
              <a:t>αmin</a:t>
            </a:r>
            <a:r>
              <a:rPr lang="en-US" dirty="0" smtClean="0"/>
              <a:t>(</a:t>
            </a:r>
            <a:r>
              <a:rPr lang="en-US" dirty="0"/>
              <a:t>y)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baseline="-25000" dirty="0" smtClean="0"/>
              <a:t>αmax</a:t>
            </a:r>
            <a:r>
              <a:rPr lang="en-US" dirty="0" smtClean="0"/>
              <a:t>(</a:t>
            </a:r>
            <a:r>
              <a:rPr lang="en-US" dirty="0"/>
              <a:t>y)</a:t>
            </a:r>
            <a:r>
              <a:rPr lang="en-US" dirty="0" smtClean="0"/>
              <a:t>} minimal</a:t>
            </a:r>
          </a:p>
          <a:p>
            <a:pPr marL="0" indent="0">
              <a:buNone/>
            </a:pPr>
            <a:r>
              <a:rPr lang="en-US" dirty="0" smtClean="0"/>
              <a:t>∀x, y. x ≤ y → ∀z. x ≤ max(y, z)</a:t>
            </a:r>
          </a:p>
          <a:p>
            <a:pPr marL="0" indent="0">
              <a:buNone/>
            </a:pPr>
            <a:r>
              <a:rPr lang="en-US" dirty="0" smtClean="0"/>
              <a:t>∀x, y, z. x ≤ y </a:t>
            </a:r>
            <a:r>
              <a:rPr lang="en-US" dirty="0"/>
              <a:t>∧</a:t>
            </a:r>
            <a:r>
              <a:rPr lang="en-US" dirty="0" smtClean="0"/>
              <a:t> z ≤ y → max(x, z) ≤ y</a:t>
            </a:r>
            <a:endParaRPr lang="fr-FR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27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Seconde</a:t>
            </a:r>
            <a:r>
              <a:rPr lang="en-US" dirty="0" smtClean="0"/>
              <a:t> </a:t>
            </a:r>
            <a:r>
              <a:rPr lang="en-US" dirty="0" err="1" smtClean="0"/>
              <a:t>Procédure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Question </a:t>
            </a:r>
            <a:r>
              <a:rPr lang="en-US" dirty="0" smtClean="0"/>
              <a:t>10</a:t>
            </a:r>
            <a:endParaRPr lang="en-US" dirty="0" smtClean="0"/>
          </a:p>
          <a:p>
            <a:pPr marL="0" indent="0">
              <a:buNone/>
            </a:pPr>
            <a:r>
              <a:rPr lang="fr-FR" dirty="0" smtClean="0"/>
              <a:t>y’ </a:t>
            </a:r>
            <a:r>
              <a:rPr lang="fr-FR" i="1" dirty="0" smtClean="0"/>
              <a:t>I</a:t>
            </a:r>
            <a:r>
              <a:rPr lang="fr-FR" dirty="0" smtClean="0"/>
              <a:t>-domine y </a:t>
            </a:r>
            <a:r>
              <a:rPr lang="en-US" dirty="0" smtClean="0"/>
              <a:t>→ ∀α</a:t>
            </a:r>
            <a:r>
              <a:rPr lang="en-US" dirty="0"/>
              <a:t>∈ </a:t>
            </a:r>
            <a:r>
              <a:rPr lang="en-US" i="1" dirty="0" smtClean="0"/>
              <a:t>I</a:t>
            </a:r>
            <a:r>
              <a:rPr lang="en-US" dirty="0" smtClean="0"/>
              <a:t>. </a:t>
            </a:r>
            <a:r>
              <a:rPr lang="en-US" i="1" dirty="0"/>
              <a:t>f</a:t>
            </a:r>
            <a:r>
              <a:rPr lang="en-US" baseline="-25000" dirty="0"/>
              <a:t>α</a:t>
            </a:r>
            <a:r>
              <a:rPr lang="en-US" dirty="0"/>
              <a:t>(</a:t>
            </a:r>
            <a:r>
              <a:rPr lang="en-US" dirty="0" smtClean="0"/>
              <a:t>y’) ≤ </a:t>
            </a:r>
            <a:r>
              <a:rPr lang="en-US" i="1" dirty="0"/>
              <a:t>f</a:t>
            </a:r>
            <a:r>
              <a:rPr lang="en-US" baseline="-25000" dirty="0"/>
              <a:t>α</a:t>
            </a:r>
            <a:r>
              <a:rPr lang="en-US" dirty="0"/>
              <a:t>(y)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→ </a:t>
            </a:r>
            <a:r>
              <a:rPr lang="en-US" i="1" dirty="0" smtClean="0"/>
              <a:t>f</a:t>
            </a:r>
            <a:r>
              <a:rPr lang="en-US" baseline="-25000" dirty="0" smtClean="0"/>
              <a:t>αmin</a:t>
            </a:r>
            <a:r>
              <a:rPr lang="en-US" dirty="0"/>
              <a:t>(y’) ≤  </a:t>
            </a:r>
            <a:r>
              <a:rPr lang="en-US" i="1" dirty="0"/>
              <a:t>f</a:t>
            </a:r>
            <a:r>
              <a:rPr lang="en-US" baseline="-25000" dirty="0"/>
              <a:t>αmin</a:t>
            </a:r>
            <a:r>
              <a:rPr lang="en-US" dirty="0"/>
              <a:t>(y) ∧</a:t>
            </a:r>
            <a:r>
              <a:rPr lang="en-US" dirty="0" smtClean="0"/>
              <a:t> </a:t>
            </a:r>
            <a:r>
              <a:rPr lang="en-US" i="1" dirty="0"/>
              <a:t>f</a:t>
            </a:r>
            <a:r>
              <a:rPr lang="en-US" baseline="-25000" dirty="0"/>
              <a:t>αmax</a:t>
            </a:r>
            <a:r>
              <a:rPr lang="en-US" dirty="0"/>
              <a:t>(y’) ≤  </a:t>
            </a:r>
            <a:r>
              <a:rPr lang="en-US" i="1" dirty="0"/>
              <a:t>f</a:t>
            </a:r>
            <a:r>
              <a:rPr lang="en-US" baseline="-25000" dirty="0"/>
              <a:t>αmax</a:t>
            </a:r>
            <a:r>
              <a:rPr lang="en-US" dirty="0"/>
              <a:t>(y)</a:t>
            </a:r>
          </a:p>
          <a:p>
            <a:pPr marL="0" indent="0">
              <a:buNone/>
            </a:pPr>
            <a:r>
              <a:rPr lang="en-US" i="1" dirty="0"/>
              <a:t>f</a:t>
            </a:r>
            <a:r>
              <a:rPr lang="en-US" baseline="-25000" dirty="0"/>
              <a:t>αmax</a:t>
            </a:r>
            <a:r>
              <a:rPr lang="en-US" dirty="0"/>
              <a:t>(y’) ≤  max{</a:t>
            </a:r>
            <a:r>
              <a:rPr lang="en-US" i="1" dirty="0"/>
              <a:t>f</a:t>
            </a:r>
            <a:r>
              <a:rPr lang="en-US" baseline="-25000" dirty="0"/>
              <a:t>αmin</a:t>
            </a:r>
            <a:r>
              <a:rPr lang="en-US" dirty="0"/>
              <a:t>(y), </a:t>
            </a:r>
            <a:r>
              <a:rPr lang="en-US" i="1" dirty="0"/>
              <a:t>f</a:t>
            </a:r>
            <a:r>
              <a:rPr lang="en-US" baseline="-25000" dirty="0"/>
              <a:t>αmax</a:t>
            </a:r>
            <a:r>
              <a:rPr lang="en-US" dirty="0"/>
              <a:t>(y)} = </a:t>
            </a:r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dirty="0"/>
              <a:t>(y)</a:t>
            </a:r>
          </a:p>
          <a:p>
            <a:pPr marL="0" indent="0">
              <a:buNone/>
            </a:pPr>
            <a:r>
              <a:rPr lang="en-US" i="1" dirty="0"/>
              <a:t>f</a:t>
            </a:r>
            <a:r>
              <a:rPr lang="en-US" baseline="-25000" dirty="0"/>
              <a:t>αmin</a:t>
            </a:r>
            <a:r>
              <a:rPr lang="en-US" dirty="0"/>
              <a:t>(y’) ≤  max{</a:t>
            </a:r>
            <a:r>
              <a:rPr lang="en-US" i="1" dirty="0"/>
              <a:t>f</a:t>
            </a:r>
            <a:r>
              <a:rPr lang="en-US" baseline="-25000" dirty="0"/>
              <a:t>αmin</a:t>
            </a:r>
            <a:r>
              <a:rPr lang="en-US" dirty="0"/>
              <a:t>(y), </a:t>
            </a:r>
            <a:r>
              <a:rPr lang="en-US" i="1" dirty="0"/>
              <a:t>f</a:t>
            </a:r>
            <a:r>
              <a:rPr lang="en-US" baseline="-25000" dirty="0"/>
              <a:t>αmax</a:t>
            </a:r>
            <a:r>
              <a:rPr lang="en-US" dirty="0"/>
              <a:t>(y)} = </a:t>
            </a:r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dirty="0"/>
              <a:t>(y)</a:t>
            </a:r>
          </a:p>
          <a:p>
            <a:pPr marL="0" indent="0">
              <a:buNone/>
            </a:pPr>
            <a:r>
              <a:rPr lang="en-US" dirty="0" smtClean="0"/>
              <a:t>max</a:t>
            </a:r>
            <a:r>
              <a:rPr lang="en-US" dirty="0"/>
              <a:t>{</a:t>
            </a:r>
            <a:r>
              <a:rPr lang="en-US" i="1" dirty="0"/>
              <a:t>f</a:t>
            </a:r>
            <a:r>
              <a:rPr lang="en-US" baseline="-25000" dirty="0"/>
              <a:t>αmin</a:t>
            </a:r>
            <a:r>
              <a:rPr lang="en-US" dirty="0"/>
              <a:t>(</a:t>
            </a:r>
            <a:r>
              <a:rPr lang="en-US" dirty="0" smtClean="0"/>
              <a:t>y’)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baseline="-25000" dirty="0"/>
              <a:t>αmax</a:t>
            </a:r>
            <a:r>
              <a:rPr lang="en-US" dirty="0"/>
              <a:t>(</a:t>
            </a:r>
            <a:r>
              <a:rPr lang="en-US" dirty="0" smtClean="0"/>
              <a:t>y’)</a:t>
            </a:r>
            <a:r>
              <a:rPr lang="en-US" dirty="0"/>
              <a:t>}</a:t>
            </a:r>
            <a:r>
              <a:rPr lang="en-US" dirty="0" smtClean="0"/>
              <a:t> </a:t>
            </a:r>
            <a:r>
              <a:rPr lang="en-US" dirty="0"/>
              <a:t>≤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I</a:t>
            </a:r>
            <a:r>
              <a:rPr lang="en-US" dirty="0"/>
              <a:t>(y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i="1" dirty="0" err="1" smtClean="0"/>
              <a:t>f</a:t>
            </a:r>
            <a:r>
              <a:rPr lang="en-US" i="1" baseline="-25000" dirty="0" err="1" smtClean="0"/>
              <a:t>I</a:t>
            </a:r>
            <a:r>
              <a:rPr lang="en-US" dirty="0"/>
              <a:t>(</a:t>
            </a:r>
            <a:r>
              <a:rPr lang="en-US" dirty="0" smtClean="0"/>
              <a:t>y’) ≤ </a:t>
            </a:r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dirty="0"/>
              <a:t>(y)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138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Seconde</a:t>
            </a:r>
            <a:r>
              <a:rPr lang="en-US" dirty="0" smtClean="0"/>
              <a:t> </a:t>
            </a:r>
            <a:r>
              <a:rPr lang="en-US" dirty="0" err="1" smtClean="0"/>
              <a:t>Procédure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2" y="2509263"/>
            <a:ext cx="7312524" cy="86766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Question </a:t>
            </a:r>
            <a:r>
              <a:rPr lang="en-US" dirty="0" smtClean="0"/>
              <a:t>11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/>
              <a:t>A</a:t>
            </a:r>
            <a:r>
              <a:rPr lang="en-US" dirty="0" smtClean="0"/>
              <a:t> = {</a:t>
            </a:r>
            <a:r>
              <a:rPr lang="en-US" dirty="0"/>
              <a:t>α</a:t>
            </a:r>
            <a:r>
              <a:rPr lang="en-US" baseline="-25000" dirty="0"/>
              <a:t>min</a:t>
            </a:r>
            <a:r>
              <a:rPr lang="en-US" dirty="0"/>
              <a:t>,α</a:t>
            </a:r>
            <a:r>
              <a:rPr lang="en-US" baseline="-25000" dirty="0"/>
              <a:t>max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∀</a:t>
            </a:r>
            <a:r>
              <a:rPr lang="fr-FR" dirty="0" smtClean="0"/>
              <a:t>α</a:t>
            </a:r>
            <a:r>
              <a:rPr lang="en-US" dirty="0"/>
              <a:t>∈ </a:t>
            </a:r>
            <a:r>
              <a:rPr lang="en-US" i="1" dirty="0" smtClean="0"/>
              <a:t>I</a:t>
            </a:r>
            <a:r>
              <a:rPr lang="en-US" dirty="0" smtClean="0"/>
              <a:t>. </a:t>
            </a:r>
            <a:r>
              <a:rPr lang="en-US" i="1" dirty="0"/>
              <a:t>f</a:t>
            </a:r>
            <a:r>
              <a:rPr lang="en-US" baseline="-25000" dirty="0"/>
              <a:t>α</a:t>
            </a:r>
            <a:r>
              <a:rPr lang="en-US" dirty="0"/>
              <a:t>(y</a:t>
            </a:r>
            <a:r>
              <a:rPr lang="en-US" dirty="0" smtClean="0"/>
              <a:t>) ≤ </a:t>
            </a:r>
            <a:r>
              <a:rPr lang="en-US" i="1" dirty="0"/>
              <a:t>f</a:t>
            </a:r>
            <a:r>
              <a:rPr lang="en-US" baseline="-25000" dirty="0"/>
              <a:t>α</a:t>
            </a:r>
            <a:r>
              <a:rPr lang="en-US" dirty="0"/>
              <a:t>(</a:t>
            </a:r>
            <a:r>
              <a:rPr lang="en-US" dirty="0" smtClean="0"/>
              <a:t>y’) → </a:t>
            </a:r>
            <a:r>
              <a:rPr lang="en-US" dirty="0"/>
              <a:t>∀</a:t>
            </a:r>
            <a:r>
              <a:rPr lang="fr-FR" dirty="0"/>
              <a:t>α</a:t>
            </a:r>
            <a:r>
              <a:rPr lang="en-US" dirty="0"/>
              <a:t>∈ </a:t>
            </a:r>
            <a:r>
              <a:rPr lang="en-US" i="1" dirty="0" smtClean="0"/>
              <a:t>A</a:t>
            </a:r>
            <a:r>
              <a:rPr lang="en-US" dirty="0" smtClean="0"/>
              <a:t>. </a:t>
            </a:r>
            <a:r>
              <a:rPr lang="en-US" i="1" dirty="0"/>
              <a:t>f</a:t>
            </a:r>
            <a:r>
              <a:rPr lang="en-US" baseline="-25000" dirty="0"/>
              <a:t>α</a:t>
            </a:r>
            <a:r>
              <a:rPr lang="en-US" dirty="0"/>
              <a:t>(y) ≤ </a:t>
            </a:r>
            <a:r>
              <a:rPr lang="en-US" i="1" dirty="0"/>
              <a:t>f</a:t>
            </a:r>
            <a:r>
              <a:rPr lang="en-US" baseline="-25000" dirty="0"/>
              <a:t>α</a:t>
            </a:r>
            <a:r>
              <a:rPr lang="en-US" dirty="0"/>
              <a:t>(y’</a:t>
            </a:r>
            <a:r>
              <a:rPr lang="en-US" dirty="0" smtClean="0"/>
              <a:t>)</a:t>
            </a:r>
            <a:endParaRPr lang="fr-FR" baseline="-25000" dirty="0"/>
          </a:p>
          <a:p>
            <a:pPr marL="0" indent="0">
              <a:buNone/>
            </a:pPr>
            <a:r>
              <a:rPr lang="en-US" dirty="0" smtClean="0"/>
              <a:t>∃</a:t>
            </a:r>
            <a:r>
              <a:rPr lang="fr-FR" dirty="0"/>
              <a:t>α</a:t>
            </a:r>
            <a:r>
              <a:rPr lang="en-US" dirty="0"/>
              <a:t>∈ </a:t>
            </a:r>
            <a:r>
              <a:rPr lang="en-US" i="1" dirty="0"/>
              <a:t>I</a:t>
            </a:r>
            <a:r>
              <a:rPr lang="en-US" dirty="0"/>
              <a:t>. </a:t>
            </a:r>
            <a:r>
              <a:rPr lang="en-US" i="1" dirty="0"/>
              <a:t>f</a:t>
            </a:r>
            <a:r>
              <a:rPr lang="en-US" baseline="-25000" dirty="0"/>
              <a:t>α</a:t>
            </a:r>
            <a:r>
              <a:rPr lang="en-US" dirty="0"/>
              <a:t>(y) </a:t>
            </a:r>
            <a:r>
              <a:rPr lang="en-US" dirty="0" smtClean="0"/>
              <a:t>&lt; </a:t>
            </a:r>
            <a:r>
              <a:rPr lang="en-US" i="1" dirty="0"/>
              <a:t>f</a:t>
            </a:r>
            <a:r>
              <a:rPr lang="en-US" baseline="-25000" dirty="0"/>
              <a:t>α</a:t>
            </a:r>
            <a:r>
              <a:rPr lang="en-US" dirty="0"/>
              <a:t>(y’</a:t>
            </a:r>
            <a:r>
              <a:rPr lang="en-US" dirty="0" smtClean="0"/>
              <a:t>) → [(</a:t>
            </a: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 smtClean="0"/>
              <a:t> ≥ y</a:t>
            </a:r>
            <a:r>
              <a:rPr lang="en-US" baseline="-25000" dirty="0" smtClean="0"/>
              <a:t>2</a:t>
            </a:r>
            <a:r>
              <a:rPr lang="en-US" dirty="0" smtClean="0"/>
              <a:t>) ∧ (</a:t>
            </a:r>
            <a:r>
              <a:rPr lang="en-US" i="1" dirty="0" smtClean="0"/>
              <a:t>f</a:t>
            </a:r>
            <a:r>
              <a:rPr lang="en-US" baseline="-25000" dirty="0" smtClean="0"/>
              <a:t>αmax</a:t>
            </a:r>
            <a:r>
              <a:rPr lang="en-US" dirty="0" smtClean="0"/>
              <a:t>(</a:t>
            </a:r>
            <a:r>
              <a:rPr lang="en-US" dirty="0"/>
              <a:t>y) &lt; </a:t>
            </a:r>
            <a:r>
              <a:rPr lang="en-US" i="1" dirty="0" smtClean="0"/>
              <a:t>f</a:t>
            </a:r>
            <a:r>
              <a:rPr lang="en-US" baseline="-25000" dirty="0" smtClean="0"/>
              <a:t>αmax</a:t>
            </a:r>
            <a:r>
              <a:rPr lang="en-US" dirty="0" smtClean="0"/>
              <a:t>(</a:t>
            </a:r>
            <a:r>
              <a:rPr lang="en-US" dirty="0"/>
              <a:t>y’</a:t>
            </a:r>
            <a:r>
              <a:rPr lang="en-US" dirty="0" smtClean="0"/>
              <a:t>))] </a:t>
            </a:r>
          </a:p>
          <a:p>
            <a:pPr marL="0" indent="0">
              <a:buNone/>
            </a:pPr>
            <a:r>
              <a:rPr lang="en-US" dirty="0" smtClean="0"/>
              <a:t>∨ [</a:t>
            </a:r>
            <a:r>
              <a:rPr lang="en-US" dirty="0"/>
              <a:t>(y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≤ </a:t>
            </a:r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 smtClean="0"/>
              <a:t>) ∧ (</a:t>
            </a:r>
            <a:r>
              <a:rPr lang="en-US" i="1" dirty="0" smtClean="0"/>
              <a:t>f</a:t>
            </a:r>
            <a:r>
              <a:rPr lang="en-US" baseline="-25000" dirty="0" smtClean="0"/>
              <a:t>αmin</a:t>
            </a:r>
            <a:r>
              <a:rPr lang="en-US" dirty="0" smtClean="0"/>
              <a:t>(</a:t>
            </a:r>
            <a:r>
              <a:rPr lang="en-US" dirty="0"/>
              <a:t>y) &lt; </a:t>
            </a:r>
            <a:r>
              <a:rPr lang="en-US" i="1" dirty="0" smtClean="0"/>
              <a:t>f</a:t>
            </a:r>
            <a:r>
              <a:rPr lang="en-US" baseline="-25000" dirty="0" smtClean="0"/>
              <a:t>αmin</a:t>
            </a:r>
            <a:r>
              <a:rPr lang="en-US" dirty="0" smtClean="0"/>
              <a:t>(</a:t>
            </a:r>
            <a:r>
              <a:rPr lang="en-US" dirty="0"/>
              <a:t>y’</a:t>
            </a:r>
            <a:r>
              <a:rPr lang="en-US" dirty="0" smtClean="0"/>
              <a:t>))]</a:t>
            </a:r>
          </a:p>
          <a:p>
            <a:pPr marL="0" indent="0">
              <a:buNone/>
            </a:pPr>
            <a:r>
              <a:rPr lang="en-US" dirty="0" smtClean="0"/>
              <a:t>I(y, y’) → I’(y, y’)</a:t>
            </a:r>
          </a:p>
        </p:txBody>
      </p:sp>
    </p:spTree>
    <p:extLst>
      <p:ext uri="{BB962C8B-B14F-4D97-AF65-F5344CB8AC3E}">
        <p14:creationId xmlns:p14="http://schemas.microsoft.com/office/powerpoint/2010/main" val="95803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Seconde</a:t>
            </a:r>
            <a:r>
              <a:rPr lang="en-US" dirty="0" smtClean="0"/>
              <a:t> </a:t>
            </a:r>
            <a:r>
              <a:rPr lang="en-US" dirty="0" err="1" smtClean="0"/>
              <a:t>Procédure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</a:t>
            </a:r>
            <a:r>
              <a:rPr lang="en-US" dirty="0" smtClean="0"/>
              <a:t>11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∃</a:t>
            </a:r>
            <a:r>
              <a:rPr lang="fr-FR" dirty="0"/>
              <a:t>α</a:t>
            </a:r>
            <a:r>
              <a:rPr lang="en-US" dirty="0"/>
              <a:t>∈ </a:t>
            </a:r>
            <a:r>
              <a:rPr lang="en-US" i="1" dirty="0" smtClean="0"/>
              <a:t>A</a:t>
            </a:r>
            <a:r>
              <a:rPr lang="en-US" dirty="0" smtClean="0"/>
              <a:t>. </a:t>
            </a:r>
            <a:r>
              <a:rPr lang="en-US" i="1" dirty="0"/>
              <a:t>f</a:t>
            </a:r>
            <a:r>
              <a:rPr lang="en-US" baseline="-25000" dirty="0"/>
              <a:t>α</a:t>
            </a:r>
            <a:r>
              <a:rPr lang="en-US" dirty="0"/>
              <a:t>(y) </a:t>
            </a:r>
            <a:r>
              <a:rPr lang="en-US" dirty="0" smtClean="0"/>
              <a:t>&lt; </a:t>
            </a:r>
            <a:r>
              <a:rPr lang="en-US" i="1" dirty="0"/>
              <a:t>f</a:t>
            </a:r>
            <a:r>
              <a:rPr lang="en-US" baseline="-25000" dirty="0"/>
              <a:t>α</a:t>
            </a:r>
            <a:r>
              <a:rPr lang="en-US" dirty="0"/>
              <a:t>(y’</a:t>
            </a:r>
            <a:r>
              <a:rPr lang="en-US" dirty="0" smtClean="0"/>
              <a:t>) → </a:t>
            </a:r>
            <a:r>
              <a:rPr lang="en-US" dirty="0"/>
              <a:t>∃</a:t>
            </a:r>
            <a:r>
              <a:rPr lang="fr-FR" dirty="0"/>
              <a:t>α</a:t>
            </a:r>
            <a:r>
              <a:rPr lang="en-US" dirty="0"/>
              <a:t>∈ </a:t>
            </a:r>
            <a:r>
              <a:rPr lang="en-US" i="1" dirty="0" smtClean="0"/>
              <a:t>I</a:t>
            </a:r>
            <a:r>
              <a:rPr lang="en-US" dirty="0" smtClean="0"/>
              <a:t>. </a:t>
            </a:r>
            <a:r>
              <a:rPr lang="en-US" i="1" dirty="0"/>
              <a:t>f</a:t>
            </a:r>
            <a:r>
              <a:rPr lang="en-US" baseline="-25000" dirty="0"/>
              <a:t>α</a:t>
            </a:r>
            <a:r>
              <a:rPr lang="en-US" dirty="0"/>
              <a:t>(y) &lt; </a:t>
            </a:r>
            <a:r>
              <a:rPr lang="en-US" i="1" dirty="0"/>
              <a:t>f</a:t>
            </a:r>
            <a:r>
              <a:rPr lang="en-US" baseline="-25000" dirty="0"/>
              <a:t>α</a:t>
            </a:r>
            <a:r>
              <a:rPr lang="en-US" dirty="0"/>
              <a:t>(y’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∀</a:t>
            </a:r>
            <a:r>
              <a:rPr lang="fr-FR" dirty="0"/>
              <a:t>α</a:t>
            </a:r>
            <a:r>
              <a:rPr lang="en-US" dirty="0"/>
              <a:t>∈ </a:t>
            </a:r>
            <a:r>
              <a:rPr lang="en-US" i="1" dirty="0" smtClean="0"/>
              <a:t>A</a:t>
            </a:r>
            <a:r>
              <a:rPr lang="en-US" dirty="0" smtClean="0"/>
              <a:t>. </a:t>
            </a:r>
            <a:r>
              <a:rPr lang="en-US" i="1" dirty="0"/>
              <a:t>f</a:t>
            </a:r>
            <a:r>
              <a:rPr lang="en-US" baseline="-25000" dirty="0"/>
              <a:t>α</a:t>
            </a:r>
            <a:r>
              <a:rPr lang="en-US" dirty="0"/>
              <a:t>(y) ≤ </a:t>
            </a:r>
            <a:r>
              <a:rPr lang="en-US" i="1" dirty="0"/>
              <a:t>f</a:t>
            </a:r>
            <a:r>
              <a:rPr lang="en-US" baseline="-25000" dirty="0"/>
              <a:t>α</a:t>
            </a:r>
            <a:r>
              <a:rPr lang="en-US" dirty="0"/>
              <a:t>(y’) → ∀</a:t>
            </a:r>
            <a:r>
              <a:rPr lang="fr-FR" dirty="0"/>
              <a:t>α</a:t>
            </a:r>
            <a:r>
              <a:rPr lang="en-US" dirty="0"/>
              <a:t>∈ </a:t>
            </a:r>
            <a:r>
              <a:rPr lang="en-US" i="1" dirty="0" smtClean="0"/>
              <a:t>I</a:t>
            </a:r>
            <a:r>
              <a:rPr lang="en-US" dirty="0" smtClean="0"/>
              <a:t>. </a:t>
            </a:r>
            <a:r>
              <a:rPr lang="en-US" i="1" dirty="0"/>
              <a:t>f</a:t>
            </a:r>
            <a:r>
              <a:rPr lang="en-US" baseline="-25000" dirty="0"/>
              <a:t>α</a:t>
            </a:r>
            <a:r>
              <a:rPr lang="en-US" dirty="0"/>
              <a:t>(y) ≤ </a:t>
            </a:r>
            <a:r>
              <a:rPr lang="en-US" i="1" dirty="0"/>
              <a:t>f</a:t>
            </a:r>
            <a:r>
              <a:rPr lang="en-US" baseline="-25000" dirty="0"/>
              <a:t>α</a:t>
            </a:r>
            <a:r>
              <a:rPr lang="en-US" dirty="0"/>
              <a:t>(y’)</a:t>
            </a:r>
            <a:endParaRPr lang="fr-FR" baseline="-25000" dirty="0"/>
          </a:p>
        </p:txBody>
      </p:sp>
      <p:pic>
        <p:nvPicPr>
          <p:cNvPr id="4" name="Picture 3" descr="droit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37" y="3946700"/>
            <a:ext cx="6229684" cy="23711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362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Seconde</a:t>
            </a:r>
            <a:r>
              <a:rPr lang="en-US" dirty="0" smtClean="0"/>
              <a:t> </a:t>
            </a:r>
            <a:r>
              <a:rPr lang="en-US" dirty="0" err="1" smtClean="0"/>
              <a:t>Procédure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345363" cy="1823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 = {(0.9, 0.8), (1, 2)}</a:t>
            </a:r>
          </a:p>
          <a:p>
            <a:pPr marL="0" indent="0">
              <a:buNone/>
            </a:pPr>
            <a:r>
              <a:rPr lang="en-US" i="1" dirty="0" smtClean="0"/>
              <a:t>f</a:t>
            </a:r>
            <a:r>
              <a:rPr lang="en-US" baseline="-25000" dirty="0" smtClean="0"/>
              <a:t>0.1</a:t>
            </a:r>
            <a:r>
              <a:rPr lang="en-US" dirty="0" smtClean="0"/>
              <a:t>(0.9, 0.8) = 0.81 &lt; 1.9 = </a:t>
            </a:r>
            <a:r>
              <a:rPr lang="en-US" i="1" dirty="0"/>
              <a:t>f</a:t>
            </a:r>
            <a:r>
              <a:rPr lang="en-US" baseline="-25000" dirty="0"/>
              <a:t>0.1</a:t>
            </a:r>
            <a:r>
              <a:rPr lang="en-US" dirty="0" smtClean="0"/>
              <a:t>(1, 2) </a:t>
            </a:r>
          </a:p>
          <a:p>
            <a:pPr marL="0" indent="0">
              <a:buNone/>
            </a:pPr>
            <a:r>
              <a:rPr lang="en-US" i="1" dirty="0" smtClean="0"/>
              <a:t>f</a:t>
            </a:r>
            <a:r>
              <a:rPr lang="en-US" baseline="-25000" dirty="0" smtClean="0"/>
              <a:t>1000</a:t>
            </a:r>
            <a:r>
              <a:rPr lang="en-US" dirty="0" smtClean="0"/>
              <a:t>(</a:t>
            </a:r>
            <a:r>
              <a:rPr lang="en-US" dirty="0"/>
              <a:t>0.9, 0.8) = </a:t>
            </a:r>
            <a:r>
              <a:rPr lang="en-US" dirty="0" smtClean="0"/>
              <a:t>100.8 &gt; -998 </a:t>
            </a:r>
            <a:r>
              <a:rPr lang="en-US" dirty="0"/>
              <a:t>= </a:t>
            </a:r>
            <a:r>
              <a:rPr lang="en-US" i="1" dirty="0" smtClean="0"/>
              <a:t>f</a:t>
            </a:r>
            <a:r>
              <a:rPr lang="en-US" baseline="-25000" dirty="0" smtClean="0"/>
              <a:t>1000</a:t>
            </a:r>
            <a:r>
              <a:rPr lang="en-US" dirty="0" smtClean="0"/>
              <a:t>(</a:t>
            </a:r>
            <a:r>
              <a:rPr lang="en-US" dirty="0"/>
              <a:t>1, 2) </a:t>
            </a:r>
            <a:endParaRPr lang="fr-FR" baseline="-25000" dirty="0"/>
          </a:p>
        </p:txBody>
      </p:sp>
      <p:sp>
        <p:nvSpPr>
          <p:cNvPr id="6" name="Oval 5"/>
          <p:cNvSpPr/>
          <p:nvPr/>
        </p:nvSpPr>
        <p:spPr>
          <a:xfrm>
            <a:off x="1256633" y="4344738"/>
            <a:ext cx="4251160" cy="179136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ND = {(0.9, 0.8)}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443796" y="4732424"/>
            <a:ext cx="1470526" cy="989263"/>
          </a:xfrm>
          <a:prstGeom prst="ellipse">
            <a:avLst/>
          </a:prstGeom>
          <a:solidFill>
            <a:schemeClr val="bg2">
              <a:alpha val="3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NI = {}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82845" y="4050634"/>
            <a:ext cx="7055686" cy="22325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000000"/>
                </a:solidFill>
              </a:rPr>
              <a:t>S = {</a:t>
            </a:r>
            <a:r>
              <a:rPr lang="en-US" dirty="0">
                <a:solidFill>
                  <a:srgbClr val="000000"/>
                </a:solidFill>
              </a:rPr>
              <a:t>(0.9, 0.8), (1, 2)</a:t>
            </a:r>
            <a:r>
              <a:rPr lang="en-US" dirty="0" smtClean="0">
                <a:solidFill>
                  <a:srgbClr val="000000"/>
                </a:solidFill>
              </a:rPr>
              <a:t>}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94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Seconde</a:t>
            </a:r>
            <a:r>
              <a:rPr lang="en-US" dirty="0" smtClean="0"/>
              <a:t> </a:t>
            </a:r>
            <a:r>
              <a:rPr lang="en-US" dirty="0" err="1" smtClean="0"/>
              <a:t>Procédure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</a:t>
            </a:r>
            <a:r>
              <a:rPr lang="en-US" dirty="0" smtClean="0"/>
              <a:t>12</a:t>
            </a:r>
            <a:endParaRPr lang="fr-FR" baseline="-25000" dirty="0"/>
          </a:p>
          <a:p>
            <a:pPr marL="0" indent="0">
              <a:buNone/>
            </a:pPr>
            <a:endParaRPr lang="en-US" baseline="-25000" dirty="0" smtClean="0"/>
          </a:p>
        </p:txBody>
      </p:sp>
      <p:pic>
        <p:nvPicPr>
          <p:cNvPr id="6" name="Picture 5" descr="part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473" y="2680406"/>
            <a:ext cx="5775158" cy="3571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392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7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Merci de votre attention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4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 dirty="0" smtClean="0"/>
              <a:t>Le </a:t>
            </a:r>
            <a:r>
              <a:rPr lang="en-US" b="1" dirty="0" err="1" smtClean="0"/>
              <a:t>problème</a:t>
            </a:r>
            <a:endParaRPr lang="en-US" dirty="0" smtClean="0"/>
          </a:p>
          <a:p>
            <a:pPr algn="just"/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objets</a:t>
            </a:r>
            <a:endParaRPr lang="en-US" dirty="0" smtClean="0"/>
          </a:p>
          <a:p>
            <a:pPr algn="just"/>
            <a:r>
              <a:rPr lang="en-US" dirty="0" smtClean="0"/>
              <a:t>un </a:t>
            </a:r>
            <a:r>
              <a:rPr lang="en-US" dirty="0" err="1" smtClean="0"/>
              <a:t>entier</a:t>
            </a:r>
            <a:r>
              <a:rPr lang="en-US" dirty="0" smtClean="0"/>
              <a:t> </a:t>
            </a:r>
            <a:r>
              <a:rPr lang="en-US" i="1" dirty="0" smtClean="0"/>
              <a:t>k</a:t>
            </a:r>
            <a:endParaRPr lang="en-US" dirty="0" smtClean="0"/>
          </a:p>
          <a:p>
            <a:pPr algn="just"/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valeur</a:t>
            </a:r>
            <a:r>
              <a:rPr lang="en-US" dirty="0" smtClean="0"/>
              <a:t> (c</a:t>
            </a:r>
            <a:r>
              <a:rPr lang="en-US" baseline="30000" dirty="0" smtClean="0"/>
              <a:t>i</a:t>
            </a:r>
            <a:r>
              <a:rPr lang="en-US" baseline="-25000" dirty="0" smtClean="0"/>
              <a:t>1</a:t>
            </a:r>
            <a:r>
              <a:rPr lang="en-US" dirty="0" smtClean="0"/>
              <a:t>, c</a:t>
            </a:r>
            <a:r>
              <a:rPr lang="en-US" baseline="30000" dirty="0" smtClean="0"/>
              <a:t>i</a:t>
            </a:r>
            <a:r>
              <a:rPr lang="en-US" baseline="-25000" dirty="0" smtClean="0"/>
              <a:t>2</a:t>
            </a:r>
            <a:r>
              <a:rPr lang="en-US" dirty="0" smtClean="0"/>
              <a:t>) par objet </a:t>
            </a:r>
            <a:r>
              <a:rPr lang="en-US" i="1" dirty="0" smtClean="0"/>
              <a:t>I</a:t>
            </a:r>
            <a:endParaRPr lang="en-US" dirty="0" smtClean="0"/>
          </a:p>
          <a:p>
            <a:pPr algn="just"/>
            <a:r>
              <a:rPr lang="en-US" dirty="0" smtClean="0"/>
              <a:t>un </a:t>
            </a:r>
            <a:r>
              <a:rPr lang="en-US" dirty="0" err="1" smtClean="0"/>
              <a:t>intervalle</a:t>
            </a:r>
            <a:r>
              <a:rPr lang="en-US" dirty="0" smtClean="0"/>
              <a:t> </a:t>
            </a:r>
            <a:r>
              <a:rPr lang="en-US" i="1" dirty="0" smtClean="0"/>
              <a:t>I</a:t>
            </a:r>
            <a:r>
              <a:rPr lang="en-US" dirty="0" smtClean="0"/>
              <a:t> = [α</a:t>
            </a:r>
            <a:r>
              <a:rPr lang="en-US" baseline="-25000" dirty="0" smtClean="0"/>
              <a:t>min</a:t>
            </a:r>
            <a:r>
              <a:rPr lang="en-US" dirty="0" smtClean="0"/>
              <a:t>,α</a:t>
            </a:r>
            <a:r>
              <a:rPr lang="en-US" baseline="-25000" dirty="0" smtClean="0"/>
              <a:t>max</a:t>
            </a:r>
            <a:r>
              <a:rPr lang="en-US" dirty="0" smtClean="0"/>
              <a:t>], α</a:t>
            </a:r>
            <a:r>
              <a:rPr lang="en-US" baseline="-25000" dirty="0" smtClean="0"/>
              <a:t>min</a:t>
            </a:r>
            <a:r>
              <a:rPr lang="en-US" dirty="0" smtClean="0"/>
              <a:t> ≠α</a:t>
            </a:r>
            <a:r>
              <a:rPr lang="en-US" baseline="-25000" dirty="0" smtClean="0"/>
              <a:t>max</a:t>
            </a:r>
            <a:r>
              <a:rPr lang="en-US" dirty="0" smtClean="0"/>
              <a:t>, α</a:t>
            </a:r>
            <a:r>
              <a:rPr lang="en-US" baseline="-25000" dirty="0" smtClean="0"/>
              <a:t>min </a:t>
            </a:r>
            <a:r>
              <a:rPr lang="en-US" dirty="0" smtClean="0"/>
              <a:t>&lt; 1, α</a:t>
            </a:r>
            <a:r>
              <a:rPr lang="en-US" baseline="-25000" dirty="0" smtClean="0"/>
              <a:t>max </a:t>
            </a:r>
            <a:r>
              <a:rPr lang="en-US" dirty="0" smtClean="0"/>
              <a:t>&gt; 0</a:t>
            </a:r>
          </a:p>
          <a:p>
            <a:pPr algn="just"/>
            <a:r>
              <a:rPr lang="en-US" dirty="0"/>
              <a:t>s</a:t>
            </a:r>
            <a:r>
              <a:rPr lang="en-US" dirty="0" smtClean="0"/>
              <a:t>olutions </a:t>
            </a:r>
            <a:r>
              <a:rPr lang="en-US" dirty="0" err="1" smtClean="0"/>
              <a:t>réalisables</a:t>
            </a:r>
            <a:r>
              <a:rPr lang="en-US" dirty="0" smtClean="0"/>
              <a:t> : sous-ensembles de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 err="1" smtClean="0"/>
              <a:t>objets</a:t>
            </a:r>
            <a:r>
              <a:rPr lang="en-US" dirty="0" smtClean="0"/>
              <a:t>, </a:t>
            </a:r>
            <a:r>
              <a:rPr lang="en-US" dirty="0" err="1" smtClean="0"/>
              <a:t>caracterisé</a:t>
            </a:r>
            <a:r>
              <a:rPr lang="en-US" dirty="0" smtClean="0"/>
              <a:t> par le </a:t>
            </a:r>
            <a:r>
              <a:rPr lang="en-US" dirty="0" err="1" smtClean="0"/>
              <a:t>vecteur</a:t>
            </a:r>
            <a:r>
              <a:rPr lang="en-US" dirty="0" smtClean="0"/>
              <a:t> </a:t>
            </a:r>
            <a:r>
              <a:rPr lang="en-US" dirty="0" err="1" smtClean="0"/>
              <a:t>binaire</a:t>
            </a:r>
            <a:r>
              <a:rPr lang="en-US" dirty="0" smtClean="0"/>
              <a:t> </a:t>
            </a:r>
            <a:r>
              <a:rPr lang="en-US" i="1" dirty="0" smtClean="0"/>
              <a:t>x</a:t>
            </a:r>
            <a:r>
              <a:rPr lang="en-US" dirty="0" smtClean="0"/>
              <a:t> = (x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 </a:t>
            </a:r>
            <a:r>
              <a:rPr lang="en-US" dirty="0" err="1" smtClean="0"/>
              <a:t>où</a:t>
            </a:r>
            <a:r>
              <a:rPr lang="en-US" dirty="0" smtClean="0"/>
              <a:t> x</a:t>
            </a:r>
            <a:r>
              <a:rPr lang="en-US" baseline="-25000" dirty="0" smtClean="0"/>
              <a:t>i</a:t>
            </a:r>
            <a:r>
              <a:rPr lang="en-US" dirty="0" smtClean="0"/>
              <a:t> = 1 </a:t>
            </a:r>
            <a:r>
              <a:rPr lang="en-US" dirty="0" err="1" smtClean="0"/>
              <a:t>ssi</a:t>
            </a:r>
            <a:r>
              <a:rPr lang="en-US" dirty="0" smtClean="0"/>
              <a:t> l’ objet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sélectionné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127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/>
              <a:t>Le but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Minimiser</a:t>
            </a:r>
            <a:r>
              <a:rPr lang="en-US" dirty="0" smtClean="0"/>
              <a:t> :</a:t>
            </a:r>
          </a:p>
          <a:p>
            <a:pPr marL="0" indent="0" algn="just">
              <a:buNone/>
            </a:pPr>
            <a:r>
              <a:rPr lang="en-US" i="1" dirty="0" err="1" smtClean="0"/>
              <a:t>f</a:t>
            </a:r>
            <a:r>
              <a:rPr lang="en-US" i="1" baseline="-25000" dirty="0" err="1" smtClean="0"/>
              <a:t>I</a:t>
            </a:r>
            <a:r>
              <a:rPr lang="en-US" dirty="0" smtClean="0"/>
              <a:t>(y) = max{αy</a:t>
            </a:r>
            <a:r>
              <a:rPr lang="en-US" baseline="-25000" dirty="0" smtClean="0"/>
              <a:t>1</a:t>
            </a:r>
            <a:r>
              <a:rPr lang="en-US" dirty="0" smtClean="0"/>
              <a:t> + (1-α)y</a:t>
            </a:r>
            <a:r>
              <a:rPr lang="en-US" baseline="-25000" dirty="0" smtClean="0"/>
              <a:t>2</a:t>
            </a:r>
            <a:r>
              <a:rPr lang="en-US" dirty="0" smtClean="0"/>
              <a:t> : α∈ </a:t>
            </a:r>
            <a:r>
              <a:rPr lang="en-US" i="1" dirty="0" smtClean="0"/>
              <a:t>I</a:t>
            </a:r>
            <a:r>
              <a:rPr lang="en-US" dirty="0" smtClean="0"/>
              <a:t>}</a:t>
            </a:r>
          </a:p>
          <a:p>
            <a:pPr marL="0" indent="0" algn="just">
              <a:buNone/>
            </a:pPr>
            <a:r>
              <a:rPr lang="en-US" dirty="0" err="1" smtClean="0"/>
              <a:t>où</a:t>
            </a:r>
            <a:r>
              <a:rPr lang="en-US" dirty="0" smtClean="0"/>
              <a:t> y(</a:t>
            </a:r>
            <a:r>
              <a:rPr lang="en-US" i="1" dirty="0" smtClean="0"/>
              <a:t>x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(∑c</a:t>
            </a:r>
            <a:r>
              <a:rPr lang="en-US" baseline="30000" dirty="0" smtClean="0"/>
              <a:t>i</a:t>
            </a:r>
            <a:r>
              <a:rPr lang="en-US" baseline="-25000" dirty="0" smtClean="0"/>
              <a:t>1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, ∑c</a:t>
            </a:r>
            <a:r>
              <a:rPr lang="en-US" baseline="30000" dirty="0" smtClean="0"/>
              <a:t>i</a:t>
            </a:r>
            <a:r>
              <a:rPr lang="en-US" baseline="-25000" dirty="0" smtClean="0"/>
              <a:t>2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) </a:t>
            </a:r>
            <a:r>
              <a:rPr lang="en-US" dirty="0" err="1" smtClean="0"/>
              <a:t>est</a:t>
            </a:r>
            <a:r>
              <a:rPr lang="en-US" dirty="0" smtClean="0"/>
              <a:t> le </a:t>
            </a:r>
            <a:r>
              <a:rPr lang="en-US" dirty="0" err="1" smtClean="0"/>
              <a:t>coût</a:t>
            </a:r>
            <a:r>
              <a:rPr lang="en-US" dirty="0" smtClean="0"/>
              <a:t> de la solution </a:t>
            </a:r>
            <a:r>
              <a:rPr lang="en-US" i="1" dirty="0" smtClean="0"/>
              <a:t>x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On </a:t>
            </a:r>
            <a:r>
              <a:rPr lang="en-US" dirty="0" err="1" smtClean="0"/>
              <a:t>déterminera</a:t>
            </a:r>
            <a:r>
              <a:rPr lang="en-US" dirty="0" smtClean="0"/>
              <a:t> </a:t>
            </a:r>
            <a:r>
              <a:rPr lang="en-US" dirty="0" err="1" smtClean="0"/>
              <a:t>l’image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solution </a:t>
            </a:r>
            <a:r>
              <a:rPr lang="en-US" dirty="0" err="1" smtClean="0"/>
              <a:t>minimax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l’espace</a:t>
            </a:r>
            <a:r>
              <a:rPr lang="en-US" dirty="0" smtClean="0"/>
              <a:t> des </a:t>
            </a:r>
            <a:r>
              <a:rPr lang="en-US" dirty="0" err="1" smtClean="0"/>
              <a:t>objectifs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222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Résultats</a:t>
            </a:r>
            <a:r>
              <a:rPr lang="en-US" dirty="0" smtClean="0"/>
              <a:t> </a:t>
            </a:r>
            <a:r>
              <a:rPr lang="en-US" dirty="0" err="1" smtClean="0"/>
              <a:t>Préliminaires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Résultats</a:t>
            </a:r>
            <a:r>
              <a:rPr lang="en-US" dirty="0"/>
              <a:t> </a:t>
            </a:r>
            <a:r>
              <a:rPr lang="en-US" dirty="0" err="1"/>
              <a:t>Préliminaires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1</a:t>
            </a:r>
          </a:p>
          <a:p>
            <a:pPr marL="0" indent="0">
              <a:buNone/>
            </a:pPr>
            <a:r>
              <a:rPr lang="en-US" dirty="0" err="1" smtClean="0"/>
              <a:t>Trouver</a:t>
            </a:r>
            <a:r>
              <a:rPr lang="en-US" dirty="0" smtClean="0"/>
              <a:t> y, y’, y’’ </a:t>
            </a:r>
            <a:r>
              <a:rPr lang="en-US" dirty="0" err="1" smtClean="0"/>
              <a:t>tels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dirty="0"/>
              <a:t>(y</a:t>
            </a:r>
            <a:r>
              <a:rPr lang="en-US" dirty="0" smtClean="0"/>
              <a:t>) &lt; </a:t>
            </a:r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dirty="0"/>
              <a:t>(</a:t>
            </a:r>
            <a:r>
              <a:rPr lang="en-US" dirty="0" smtClean="0"/>
              <a:t>y’) et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I</a:t>
            </a:r>
            <a:r>
              <a:rPr lang="en-US" dirty="0"/>
              <a:t>(</a:t>
            </a:r>
            <a:r>
              <a:rPr lang="en-US" dirty="0" smtClean="0"/>
              <a:t>y’ + y’’) &lt; </a:t>
            </a:r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dirty="0"/>
              <a:t>(</a:t>
            </a:r>
            <a:r>
              <a:rPr lang="en-US" dirty="0" smtClean="0"/>
              <a:t>y + y’’).</a:t>
            </a:r>
          </a:p>
          <a:p>
            <a:pPr marL="0" indent="0">
              <a:buNone/>
            </a:pPr>
            <a:r>
              <a:rPr lang="en-US" dirty="0" err="1" smtClean="0"/>
              <a:t>Prenons</a:t>
            </a:r>
            <a:r>
              <a:rPr lang="en-US" dirty="0" smtClean="0"/>
              <a:t> </a:t>
            </a:r>
            <a:r>
              <a:rPr lang="en-US" i="1" dirty="0" smtClean="0"/>
              <a:t>I</a:t>
            </a:r>
            <a:r>
              <a:rPr lang="en-US" dirty="0" smtClean="0"/>
              <a:t> = [0.1, 1000], y = (1,4), y’ = (1,6) et y’’ = (5,1). </a:t>
            </a:r>
            <a:r>
              <a:rPr lang="en-US" dirty="0" err="1" smtClean="0"/>
              <a:t>Alors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dirty="0"/>
              <a:t>(y</a:t>
            </a:r>
            <a:r>
              <a:rPr lang="en-US" dirty="0" smtClean="0"/>
              <a:t>) = </a:t>
            </a:r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dirty="0" smtClean="0"/>
              <a:t>(1,4) = 3.7 &lt; 5.5 = </a:t>
            </a:r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dirty="0" smtClean="0"/>
              <a:t>(1, 6) =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I</a:t>
            </a:r>
            <a:r>
              <a:rPr lang="en-US" dirty="0"/>
              <a:t>(</a:t>
            </a:r>
            <a:r>
              <a:rPr lang="en-US" dirty="0" smtClean="0"/>
              <a:t>y’)</a:t>
            </a:r>
          </a:p>
          <a:p>
            <a:pPr marL="0" indent="0">
              <a:buNone/>
            </a:pPr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dirty="0"/>
              <a:t>(</a:t>
            </a:r>
            <a:r>
              <a:rPr lang="en-US" dirty="0" smtClean="0"/>
              <a:t>y’ + y’’) =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I</a:t>
            </a:r>
            <a:r>
              <a:rPr lang="en-US" dirty="0" smtClean="0"/>
              <a:t>(6, 7) = 6.9 &lt; 1005 =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I</a:t>
            </a:r>
            <a:r>
              <a:rPr lang="en-US" dirty="0" smtClean="0"/>
              <a:t>(6, 5) = </a:t>
            </a:r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dirty="0"/>
              <a:t>(</a:t>
            </a:r>
            <a:r>
              <a:rPr lang="en-US" dirty="0" smtClean="0"/>
              <a:t>y + y’’)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8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Résultats</a:t>
            </a:r>
            <a:r>
              <a:rPr lang="en-US" dirty="0"/>
              <a:t> </a:t>
            </a:r>
            <a:r>
              <a:rPr lang="en-US" dirty="0" err="1"/>
              <a:t>Préliminaires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pic>
        <p:nvPicPr>
          <p:cNvPr id="4" name="Picture 3" descr="vec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85" y="3124879"/>
            <a:ext cx="8094648" cy="21556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765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Résultats</a:t>
            </a:r>
            <a:r>
              <a:rPr lang="en-US" dirty="0"/>
              <a:t> </a:t>
            </a:r>
            <a:r>
              <a:rPr lang="en-US" dirty="0" err="1"/>
              <a:t>Préliminaires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pic>
        <p:nvPicPr>
          <p:cNvPr id="5" name="Picture 4" descr="nai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57" y="2741352"/>
            <a:ext cx="7984812" cy="34043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609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2119</TotalTime>
  <Words>1292</Words>
  <Application>Microsoft Macintosh PowerPoint</Application>
  <PresentationFormat>On-screen Show (4:3)</PresentationFormat>
  <Paragraphs>120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Capital</vt:lpstr>
      <vt:lpstr>Sélection bi-objectifs avec coefficients intervalles</vt:lpstr>
      <vt:lpstr>Plan</vt:lpstr>
      <vt:lpstr>Introduction</vt:lpstr>
      <vt:lpstr>Introduction</vt:lpstr>
      <vt:lpstr>Introduction</vt:lpstr>
      <vt:lpstr>Résultats Préliminaires</vt:lpstr>
      <vt:lpstr>Résultats Préliminaires</vt:lpstr>
      <vt:lpstr>Résultats Préliminaires</vt:lpstr>
      <vt:lpstr>Résultats Préliminaires</vt:lpstr>
      <vt:lpstr>Résultats Préliminaires</vt:lpstr>
      <vt:lpstr>Résultats Préliminaires</vt:lpstr>
      <vt:lpstr>Première Procedure</vt:lpstr>
      <vt:lpstr>Première Procédure</vt:lpstr>
      <vt:lpstr>Première Procédure</vt:lpstr>
      <vt:lpstr>Première Procédure</vt:lpstr>
      <vt:lpstr>Première Procédure</vt:lpstr>
      <vt:lpstr>Première Procédure</vt:lpstr>
      <vt:lpstr>Première Procédure</vt:lpstr>
      <vt:lpstr>Première Procédure</vt:lpstr>
      <vt:lpstr>Première Procédure</vt:lpstr>
      <vt:lpstr>Première Procédure</vt:lpstr>
      <vt:lpstr>Seconde Procédure</vt:lpstr>
      <vt:lpstr>Seconde Procédure</vt:lpstr>
      <vt:lpstr>Seconde Procédure</vt:lpstr>
      <vt:lpstr>Seconde Procédure</vt:lpstr>
      <vt:lpstr>Seconde Procédure</vt:lpstr>
      <vt:lpstr>Seconde Procédure</vt:lpstr>
      <vt:lpstr>Seconde Procédure</vt:lpstr>
      <vt:lpstr>Seconde Procédure</vt:lpstr>
      <vt:lpstr>Merci de votre attention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en oeuvre et expérimentation d’un algorithme décentralisé de recherche de conséquences</dc:title>
  <dc:creator>Pedro Carvalho</dc:creator>
  <cp:lastModifiedBy>Pedro Carvalho</cp:lastModifiedBy>
  <cp:revision>64</cp:revision>
  <dcterms:created xsi:type="dcterms:W3CDTF">2014-06-09T20:47:25Z</dcterms:created>
  <dcterms:modified xsi:type="dcterms:W3CDTF">2015-01-27T13:53:07Z</dcterms:modified>
</cp:coreProperties>
</file>