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70" r:id="rId12"/>
    <p:sldId id="271" r:id="rId13"/>
    <p:sldId id="267" r:id="rId14"/>
    <p:sldId id="272" r:id="rId15"/>
    <p:sldId id="265" r:id="rId16"/>
    <p:sldId id="266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95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97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34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2800" dirty="0"/>
              <a:t>Analysis of Wind Energy Generation in Brazil Using a SARIMA-MLP Hybrid Model with Weight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5413875"/>
            <a:ext cx="6600451" cy="112628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Pedro Natanael Firmino da Silva, Morgan Oliveira Melo de </a:t>
            </a:r>
            <a:r>
              <a:rPr dirty="0" err="1"/>
              <a:t>Siquiera</a:t>
            </a:r>
            <a:endParaRPr dirty="0"/>
          </a:p>
          <a:p>
            <a:r>
              <a:rPr dirty="0"/>
              <a:t>Graduate Program in Computer Engineering, University of Pernambuco (UPE)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54F2-F0D6-4A8C-8D3B-B42F3327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72" y="4758443"/>
            <a:ext cx="4401164" cy="156231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F8C68B9-B6BF-4C09-804F-BAFC2C8FB73A}"/>
              </a:ext>
            </a:extLst>
          </p:cNvPr>
          <p:cNvSpPr/>
          <p:nvPr/>
        </p:nvSpPr>
        <p:spPr>
          <a:xfrm>
            <a:off x="2380383" y="5379749"/>
            <a:ext cx="4240306" cy="17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8C0A96-DFE7-41A8-A4B8-D098011AA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02" y="2024800"/>
            <a:ext cx="3335546" cy="24289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185C71-1858-4EC7-90F1-68C233EE7B33}"/>
              </a:ext>
            </a:extLst>
          </p:cNvPr>
          <p:cNvSpPr txBox="1"/>
          <p:nvPr/>
        </p:nvSpPr>
        <p:spPr>
          <a:xfrm>
            <a:off x="3352586" y="1616019"/>
            <a:ext cx="22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(p, d, q)x(P, D, Q)s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7DDA64-8977-4D76-BA96-11E50876D1C5}"/>
              </a:ext>
            </a:extLst>
          </p:cNvPr>
          <p:cNvSpPr txBox="1"/>
          <p:nvPr/>
        </p:nvSpPr>
        <p:spPr>
          <a:xfrm>
            <a:off x="3501076" y="1387750"/>
            <a:ext cx="22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SARIMA MODEL</a:t>
            </a:r>
          </a:p>
        </p:txBody>
      </p:sp>
    </p:spTree>
    <p:extLst>
      <p:ext uri="{BB962C8B-B14F-4D97-AF65-F5344CB8AC3E}">
        <p14:creationId xmlns:p14="http://schemas.microsoft.com/office/powerpoint/2010/main" val="142457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E1EE51-5519-4949-8E09-110FE9DD707E}"/>
              </a:ext>
            </a:extLst>
          </p:cNvPr>
          <p:cNvSpPr/>
          <p:nvPr/>
        </p:nvSpPr>
        <p:spPr>
          <a:xfrm>
            <a:off x="2008094" y="4209214"/>
            <a:ext cx="5307106" cy="17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0DF894-CD37-450B-894E-20212F8C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85" y="2185814"/>
            <a:ext cx="5582429" cy="24863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86B37C9-CCCB-4D5F-AF26-F911EEE643AF}"/>
              </a:ext>
            </a:extLst>
          </p:cNvPr>
          <p:cNvSpPr txBox="1"/>
          <p:nvPr/>
        </p:nvSpPr>
        <p:spPr>
          <a:xfrm>
            <a:off x="3501076" y="1755305"/>
            <a:ext cx="22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MLP MODEL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18FC63F-BA62-4FD9-9DED-9DC320F2C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39" y="4742036"/>
            <a:ext cx="5591955" cy="1409897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F744FD3-7F6A-4409-A781-90F84D13DB8C}"/>
              </a:ext>
            </a:extLst>
          </p:cNvPr>
          <p:cNvSpPr/>
          <p:nvPr/>
        </p:nvSpPr>
        <p:spPr>
          <a:xfrm>
            <a:off x="1976968" y="5361820"/>
            <a:ext cx="5338232" cy="17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9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E1EE51-5519-4949-8E09-110FE9DD707E}"/>
              </a:ext>
            </a:extLst>
          </p:cNvPr>
          <p:cNvSpPr/>
          <p:nvPr/>
        </p:nvSpPr>
        <p:spPr>
          <a:xfrm>
            <a:off x="2008094" y="4209214"/>
            <a:ext cx="5307106" cy="17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6B37C9-CCCB-4D5F-AF26-F911EEE643AF}"/>
              </a:ext>
            </a:extLst>
          </p:cNvPr>
          <p:cNvSpPr txBox="1"/>
          <p:nvPr/>
        </p:nvSpPr>
        <p:spPr>
          <a:xfrm>
            <a:off x="3287985" y="1755305"/>
            <a:ext cx="274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Weight</a:t>
            </a:r>
            <a:r>
              <a:rPr lang="pt-BR" b="1" dirty="0"/>
              <a:t> </a:t>
            </a:r>
            <a:r>
              <a:rPr lang="pt-BR" b="1" dirty="0" err="1"/>
              <a:t>Optimization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C61443-503E-4DCC-A210-CE6AE50B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63" y="2316872"/>
            <a:ext cx="661127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2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E3569D-23EB-475E-99C4-978BD6491F8E}"/>
              </a:ext>
            </a:extLst>
          </p:cNvPr>
          <p:cNvSpPr txBox="1"/>
          <p:nvPr/>
        </p:nvSpPr>
        <p:spPr>
          <a:xfrm>
            <a:off x="3287985" y="1755305"/>
            <a:ext cx="274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Comparing</a:t>
            </a:r>
            <a:r>
              <a:rPr lang="pt-BR" b="1" dirty="0"/>
              <a:t> </a:t>
            </a:r>
            <a:r>
              <a:rPr lang="pt-BR" b="1" dirty="0" err="1"/>
              <a:t>Results</a:t>
            </a:r>
            <a:endParaRPr lang="pt-BR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AEE541E-3824-4714-B0D0-19CA8673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92" y="3118468"/>
            <a:ext cx="2638793" cy="131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3734AD-F1A9-416C-819F-F14813E1D14D}"/>
              </a:ext>
            </a:extLst>
          </p:cNvPr>
          <p:cNvSpPr txBox="1"/>
          <p:nvPr/>
        </p:nvSpPr>
        <p:spPr>
          <a:xfrm>
            <a:off x="649192" y="274913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Silva, 2022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045320-411E-4780-BC62-8FCDE91882BE}"/>
              </a:ext>
            </a:extLst>
          </p:cNvPr>
          <p:cNvSpPr/>
          <p:nvPr/>
        </p:nvSpPr>
        <p:spPr>
          <a:xfrm>
            <a:off x="665951" y="3345291"/>
            <a:ext cx="2543414" cy="17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45190A8-CDAC-4AFB-BA28-64E66A00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95" y="2632937"/>
            <a:ext cx="4677428" cy="3600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5DE20A3E-6611-4058-8FD6-68D088A087DF}"/>
              </a:ext>
            </a:extLst>
          </p:cNvPr>
          <p:cNvSpPr/>
          <p:nvPr/>
        </p:nvSpPr>
        <p:spPr>
          <a:xfrm>
            <a:off x="7521388" y="5810585"/>
            <a:ext cx="600636" cy="249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95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E3569D-23EB-475E-99C4-978BD6491F8E}"/>
              </a:ext>
            </a:extLst>
          </p:cNvPr>
          <p:cNvSpPr txBox="1"/>
          <p:nvPr/>
        </p:nvSpPr>
        <p:spPr>
          <a:xfrm>
            <a:off x="3287985" y="1755305"/>
            <a:ext cx="274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Future </a:t>
            </a:r>
            <a:r>
              <a:rPr lang="pt-BR" b="1" dirty="0" err="1"/>
              <a:t>Predictions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C8B5D4-F2B5-4154-B72E-D7C8160E2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9" y="2819399"/>
            <a:ext cx="3998372" cy="266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618E30-81DF-4915-BABC-BA630069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43" y="2819399"/>
            <a:ext cx="3524657" cy="2848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53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The SARIMA-MLP model with weight optimization provides more accurate forecasts.</a:t>
            </a:r>
          </a:p>
          <a:p>
            <a:r>
              <a:t>Impact: Improved planning and management of wind energy resources in Brazil.</a:t>
            </a:r>
          </a:p>
          <a:p>
            <a:r>
              <a:t>Future Work: Explore other machine learning algorithms and include more variables.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A6A1A6-FDC4-42C5-BD22-297B8274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08" y="1594264"/>
            <a:ext cx="5611008" cy="476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D3E428-526D-4BC6-9BBB-9EB70DF4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33" y="1264555"/>
            <a:ext cx="3645227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0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Context: Increasing electricity demand in Brazil and reliance on non-renewable sources.</a:t>
            </a:r>
          </a:p>
          <a:p>
            <a:r>
              <a:t>Problem: Need for more accurate forecasts for wind energy generation.</a:t>
            </a:r>
          </a:p>
          <a:p>
            <a:r>
              <a:t>Objective: Improve forecast accuracy by combining SARIMA and MLP models with weight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291449"/>
            <a:ext cx="6591985" cy="3777622"/>
          </a:xfrm>
        </p:spPr>
        <p:txBody>
          <a:bodyPr/>
          <a:lstStyle/>
          <a:p>
            <a:r>
              <a:rPr dirty="0"/>
              <a:t>Related Studies: Use of statistical and hybrid models in wind energy forecasting.</a:t>
            </a:r>
          </a:p>
          <a:p>
            <a:r>
              <a:rPr dirty="0"/>
              <a:t>Limitations of Traditional Models: ARIMA captures linear patterns but fails with nonlinear ones; MLP models complex nonlinear relationships but may miss seasonality and trends.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BC7BD1-96BC-4E78-8CAF-31616DA3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05" y="3146613"/>
            <a:ext cx="3489200" cy="3612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 Steps:</a:t>
            </a:r>
          </a:p>
          <a:p>
            <a:r>
              <a:t>1. Data collection and preprocessing</a:t>
            </a:r>
          </a:p>
          <a:p>
            <a:r>
              <a:t>2. Determination of model type (additive or multiplicative)</a:t>
            </a:r>
          </a:p>
          <a:p>
            <a:r>
              <a:t>3. Trend and seasonality tests (Cox-Stuart and Kruskal-Wallis)</a:t>
            </a:r>
          </a:p>
          <a:p>
            <a:r>
              <a:t>4. Fitting SARIMA and MLP models</a:t>
            </a:r>
          </a:p>
          <a:p>
            <a:r>
              <a:t>5. Weight optimization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Captures seasonal components and trends in time series.</a:t>
            </a:r>
          </a:p>
          <a:p>
            <a:r>
              <a:t>Parameters: Autoregressive (AR), Moving Average (MA), Integrated (I).</a:t>
            </a:r>
          </a:p>
          <a:p>
            <a:r>
              <a:t>Process: Model identification, parameter estimation, diagnostic checking, and forecasting.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69EB6E-F500-4996-ABAC-5AB9D57FF03C}"/>
              </a:ext>
            </a:extLst>
          </p:cNvPr>
          <p:cNvSpPr txBox="1"/>
          <p:nvPr/>
        </p:nvSpPr>
        <p:spPr>
          <a:xfrm>
            <a:off x="5423647" y="762112"/>
            <a:ext cx="22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(p, d, q)x(P, D, Q)s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Neural network that models complex nonlinear relationships.</a:t>
            </a:r>
          </a:p>
          <a:p>
            <a:r>
              <a:t>Components: Input layer, hidden layers, output layer.</a:t>
            </a:r>
          </a:p>
          <a:p>
            <a:r>
              <a:t>Activation Functions: Sigmoid, Hyperbolic Tangent, ReLU.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SARIMA-MLP Hybrid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98494"/>
            <a:ext cx="6591985" cy="3777622"/>
          </a:xfrm>
        </p:spPr>
        <p:txBody>
          <a:bodyPr/>
          <a:lstStyle/>
          <a:p>
            <a:r>
              <a:rPr dirty="0"/>
              <a:t>Structure: SARIMA captures linear components; MLP models nonlinear residuals.</a:t>
            </a:r>
          </a:p>
          <a:p>
            <a:r>
              <a:rPr dirty="0"/>
              <a:t>Formulation: Combination of SARIMA and MLP predictions with optimized weight.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7E3918-A4D7-4BA7-BC79-FE66F5BC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49" y="2941544"/>
            <a:ext cx="2886075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B79F554-0B51-41FA-A528-961E3CD5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" y="2618584"/>
            <a:ext cx="3680201" cy="25566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DAD7E37-B00D-4CC0-9477-7439D6D7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57143"/>
            <a:ext cx="2844104" cy="2354130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BFC24201-1505-426B-86C1-A46F13845B7C}"/>
              </a:ext>
            </a:extLst>
          </p:cNvPr>
          <p:cNvSpPr/>
          <p:nvPr/>
        </p:nvSpPr>
        <p:spPr>
          <a:xfrm>
            <a:off x="4105835" y="3585884"/>
            <a:ext cx="3854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D31FECF-713D-498B-9A6E-C9191A55CB0F}"/>
              </a:ext>
            </a:extLst>
          </p:cNvPr>
          <p:cNvSpPr/>
          <p:nvPr/>
        </p:nvSpPr>
        <p:spPr>
          <a:xfrm>
            <a:off x="7960659" y="3496236"/>
            <a:ext cx="1017683" cy="349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BOX-COX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980A327-4FE8-40B2-983D-FF76558944E5}"/>
              </a:ext>
            </a:extLst>
          </p:cNvPr>
          <p:cNvSpPr/>
          <p:nvPr/>
        </p:nvSpPr>
        <p:spPr>
          <a:xfrm>
            <a:off x="7495640" y="3550025"/>
            <a:ext cx="3854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CA5BBA2-D702-4E4A-9EDA-6754EC6E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56" y="1367231"/>
            <a:ext cx="6591985" cy="3777622"/>
          </a:xfrm>
        </p:spPr>
        <p:txBody>
          <a:bodyPr/>
          <a:lstStyle/>
          <a:p>
            <a:r>
              <a:rPr dirty="0"/>
              <a:t>Data: Wind energy generation in Brazil (2007-2024).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DA1920-0DCE-4F06-B4D8-10EE2357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6" y="1998799"/>
            <a:ext cx="3019846" cy="4725059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266D1A5-C78E-4482-8CA9-8EC6989BC9BF}"/>
              </a:ext>
            </a:extLst>
          </p:cNvPr>
          <p:cNvSpPr/>
          <p:nvPr/>
        </p:nvSpPr>
        <p:spPr>
          <a:xfrm>
            <a:off x="1436359" y="1582270"/>
            <a:ext cx="1017683" cy="349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BOX-COX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6AC74A-932D-4165-B739-DD3FB753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69" y="1757082"/>
            <a:ext cx="3048425" cy="4982270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6ABC55E-5828-4893-8AFF-B35E1E592040}"/>
              </a:ext>
            </a:extLst>
          </p:cNvPr>
          <p:cNvSpPr/>
          <p:nvPr/>
        </p:nvSpPr>
        <p:spPr>
          <a:xfrm>
            <a:off x="3939988" y="3639670"/>
            <a:ext cx="1264023" cy="770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Differentiation</a:t>
            </a:r>
            <a:endParaRPr lang="pt-BR" sz="1000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D70F44F-3FF1-45D9-AAE6-26BBD3953480}"/>
              </a:ext>
            </a:extLst>
          </p:cNvPr>
          <p:cNvSpPr/>
          <p:nvPr/>
        </p:nvSpPr>
        <p:spPr>
          <a:xfrm>
            <a:off x="6087035" y="2590800"/>
            <a:ext cx="134471" cy="125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0DE5127-9569-420C-AC2F-9C67C97DA40B}"/>
              </a:ext>
            </a:extLst>
          </p:cNvPr>
          <p:cNvSpPr/>
          <p:nvPr/>
        </p:nvSpPr>
        <p:spPr>
          <a:xfrm>
            <a:off x="6154270" y="2976282"/>
            <a:ext cx="519953" cy="3227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9A67648-31CA-4BEA-909C-BE7E1C15F275}"/>
              </a:ext>
            </a:extLst>
          </p:cNvPr>
          <p:cNvSpPr/>
          <p:nvPr/>
        </p:nvSpPr>
        <p:spPr>
          <a:xfrm>
            <a:off x="6087034" y="5029200"/>
            <a:ext cx="134471" cy="125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FA8F758-A2B2-4D93-88AB-3DA7F01C9D16}"/>
              </a:ext>
            </a:extLst>
          </p:cNvPr>
          <p:cNvSpPr/>
          <p:nvPr/>
        </p:nvSpPr>
        <p:spPr>
          <a:xfrm>
            <a:off x="6154270" y="5387788"/>
            <a:ext cx="519953" cy="3227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0A92A3-0951-4345-AFBC-1D7F1086D06D}"/>
              </a:ext>
            </a:extLst>
          </p:cNvPr>
          <p:cNvSpPr txBox="1"/>
          <p:nvPr/>
        </p:nvSpPr>
        <p:spPr>
          <a:xfrm>
            <a:off x="6580093" y="31609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267F513-7C38-46E2-926A-5A42C1F33E0F}"/>
              </a:ext>
            </a:extLst>
          </p:cNvPr>
          <p:cNvSpPr txBox="1"/>
          <p:nvPr/>
        </p:nvSpPr>
        <p:spPr>
          <a:xfrm>
            <a:off x="4238587" y="43496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6E36991-AAAA-4AB2-9A28-2988178B31D2}"/>
              </a:ext>
            </a:extLst>
          </p:cNvPr>
          <p:cNvSpPr txBox="1"/>
          <p:nvPr/>
        </p:nvSpPr>
        <p:spPr>
          <a:xfrm>
            <a:off x="6272192" y="56558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38856DE-B3CD-4227-9903-807248C61047}"/>
              </a:ext>
            </a:extLst>
          </p:cNvPr>
          <p:cNvSpPr txBox="1"/>
          <p:nvPr/>
        </p:nvSpPr>
        <p:spPr>
          <a:xfrm>
            <a:off x="3352586" y="1616019"/>
            <a:ext cx="22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(p, d, q)x(P, D, Q)s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2A69E47-FD6E-4530-9EB2-79695D50CE79}"/>
              </a:ext>
            </a:extLst>
          </p:cNvPr>
          <p:cNvSpPr/>
          <p:nvPr/>
        </p:nvSpPr>
        <p:spPr>
          <a:xfrm>
            <a:off x="6674772" y="2415168"/>
            <a:ext cx="134471" cy="125506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A04261-5806-455E-9829-104A3E291380}"/>
              </a:ext>
            </a:extLst>
          </p:cNvPr>
          <p:cNvSpPr/>
          <p:nvPr/>
        </p:nvSpPr>
        <p:spPr>
          <a:xfrm>
            <a:off x="7374019" y="2433095"/>
            <a:ext cx="134471" cy="125506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5C3D59A-9AD8-44B7-B220-3EAB33BB103F}"/>
              </a:ext>
            </a:extLst>
          </p:cNvPr>
          <p:cNvSpPr txBox="1"/>
          <p:nvPr/>
        </p:nvSpPr>
        <p:spPr>
          <a:xfrm>
            <a:off x="6752532" y="213816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D5A5CBA-58A6-4D99-93A4-174C6EC36478}"/>
              </a:ext>
            </a:extLst>
          </p:cNvPr>
          <p:cNvSpPr txBox="1"/>
          <p:nvPr/>
        </p:nvSpPr>
        <p:spPr>
          <a:xfrm>
            <a:off x="7436088" y="21265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88BD255-46A8-48D5-98BD-25B4168C383D}"/>
              </a:ext>
            </a:extLst>
          </p:cNvPr>
          <p:cNvSpPr/>
          <p:nvPr/>
        </p:nvSpPr>
        <p:spPr>
          <a:xfrm>
            <a:off x="6670113" y="5006281"/>
            <a:ext cx="134471" cy="125506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C644835-8427-4EF4-A24A-27D3D633792F}"/>
              </a:ext>
            </a:extLst>
          </p:cNvPr>
          <p:cNvSpPr txBox="1"/>
          <p:nvPr/>
        </p:nvSpPr>
        <p:spPr>
          <a:xfrm>
            <a:off x="6715993" y="472465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703FE619-D1D8-42AA-AE54-7C16DED26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771" y="5594663"/>
            <a:ext cx="2056137" cy="491685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D2B90CEC-8696-4160-9CEE-573039D6B144}"/>
              </a:ext>
            </a:extLst>
          </p:cNvPr>
          <p:cNvSpPr txBox="1"/>
          <p:nvPr/>
        </p:nvSpPr>
        <p:spPr>
          <a:xfrm>
            <a:off x="5061706" y="597504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95D2C1C-D0BD-4748-B0CF-0AA04F57F876}"/>
              </a:ext>
            </a:extLst>
          </p:cNvPr>
          <p:cNvSpPr txBox="1"/>
          <p:nvPr/>
        </p:nvSpPr>
        <p:spPr>
          <a:xfrm>
            <a:off x="3501076" y="1387750"/>
            <a:ext cx="22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SARIMA MODEL</a:t>
            </a:r>
          </a:p>
        </p:txBody>
      </p:sp>
    </p:spTree>
    <p:extLst>
      <p:ext uri="{BB962C8B-B14F-4D97-AF65-F5344CB8AC3E}">
        <p14:creationId xmlns:p14="http://schemas.microsoft.com/office/powerpoint/2010/main" val="179711381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406</Words>
  <Application>Microsoft Office PowerPoint</Application>
  <PresentationFormat>Apresentação na tela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Cacho</vt:lpstr>
      <vt:lpstr>Analysis of Wind Energy Generation in Brazil Using a SARIMA-MLP Hybrid Model with Weight Optimization</vt:lpstr>
      <vt:lpstr>Introduction</vt:lpstr>
      <vt:lpstr>Literature Review</vt:lpstr>
      <vt:lpstr>Methodology</vt:lpstr>
      <vt:lpstr>SARIMA Model</vt:lpstr>
      <vt:lpstr>MLP Model</vt:lpstr>
      <vt:lpstr>SARIMA-MLP Hybrid Model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Conclusion</vt:lpstr>
      <vt:lpstr>References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Wind Energy Generation in Brazil Using a SARIMA-MLP Hybrid Model with Weight Optimization</dc:title>
  <dc:subject/>
  <dc:creator/>
  <cp:keywords/>
  <dc:description>generated using python-pptx</dc:description>
  <cp:lastModifiedBy>Pedro Natanael Firmino da Silva</cp:lastModifiedBy>
  <cp:revision>8</cp:revision>
  <dcterms:created xsi:type="dcterms:W3CDTF">2013-01-27T09:14:16Z</dcterms:created>
  <dcterms:modified xsi:type="dcterms:W3CDTF">2024-07-30T09:54:30Z</dcterms:modified>
  <cp:category/>
</cp:coreProperties>
</file>