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68" r:id="rId3"/>
    <p:sldId id="344" r:id="rId4"/>
    <p:sldId id="270" r:id="rId5"/>
    <p:sldId id="277" r:id="rId6"/>
    <p:sldId id="257" r:id="rId7"/>
    <p:sldId id="258" r:id="rId8"/>
    <p:sldId id="345" r:id="rId9"/>
    <p:sldId id="346" r:id="rId10"/>
    <p:sldId id="347" r:id="rId11"/>
    <p:sldId id="348" r:id="rId12"/>
    <p:sldId id="350" r:id="rId13"/>
    <p:sldId id="349" r:id="rId14"/>
    <p:sldId id="353" r:id="rId15"/>
    <p:sldId id="351" r:id="rId16"/>
    <p:sldId id="352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94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8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7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9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43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49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a39e4857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a39e4857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7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0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6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3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Curso de Produ</a:t>
            </a:r>
            <a:r>
              <a:rPr lang="pt-BR" dirty="0" err="1"/>
              <a:t>ção</a:t>
            </a:r>
            <a:r>
              <a:rPr lang="pt-BR" dirty="0"/>
              <a:t> de </a:t>
            </a:r>
            <a:r>
              <a:rPr lang="pt-BR" dirty="0" err="1"/>
              <a:t>PCBs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RoboFEI - @home</a:t>
            </a:r>
            <a:endParaRPr sz="2400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19E4EB-28A2-470F-A132-4B472054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54" y="445023"/>
            <a:ext cx="3371091" cy="2714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Circuito da Base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4002F-B593-423E-9F32-4A69E6868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071" y="1547211"/>
            <a:ext cx="3088050" cy="731363"/>
          </a:xfrm>
        </p:spPr>
        <p:txBody>
          <a:bodyPr/>
          <a:lstStyle/>
          <a:p>
            <a:pPr marL="114300" indent="0">
              <a:buNone/>
            </a:pPr>
            <a:r>
              <a:rPr lang="pt-BR" sz="1800" dirty="0"/>
              <a:t>9x Botões</a:t>
            </a:r>
          </a:p>
          <a:p>
            <a:pPr marL="114300" indent="0">
              <a:buNone/>
            </a:pPr>
            <a:r>
              <a:rPr lang="pt-BR" sz="1800" dirty="0"/>
              <a:t>1x Arduino pro micro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5819738-A338-41FF-B4BE-DAAD16DD3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ADB1DD-95FE-4E9D-802D-EBB9688D1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6" t="38823" r="22810" b="24183"/>
          <a:stretch/>
        </p:blipFill>
        <p:spPr>
          <a:xfrm>
            <a:off x="1808630" y="2419350"/>
            <a:ext cx="2395817" cy="24043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FD995D-0C1B-4211-BE76-6228973AF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34" t="31217" r="25481" b="21071"/>
          <a:stretch/>
        </p:blipFill>
        <p:spPr>
          <a:xfrm>
            <a:off x="5365377" y="2278574"/>
            <a:ext cx="2395817" cy="24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24AE28C-F68C-4D7B-ACE6-83E2D7CF0E45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1122300" y="323858"/>
            <a:ext cx="6899400" cy="946200"/>
          </a:xfrm>
        </p:spPr>
        <p:txBody>
          <a:bodyPr/>
          <a:lstStyle/>
          <a:p>
            <a:r>
              <a:rPr lang="en-US" dirty="0" err="1"/>
              <a:t>Bibliotecas</a:t>
            </a:r>
            <a:endParaRPr lang="pt-BR" dirty="0"/>
          </a:p>
        </p:txBody>
      </p:sp>
      <p:pic>
        <p:nvPicPr>
          <p:cNvPr id="29" name="Imagem 28" descr="Diagrama, Esquemático&#10;&#10;Descrição gerada automaticamente">
            <a:extLst>
              <a:ext uri="{FF2B5EF4-FFF2-40B4-BE49-F238E27FC236}">
                <a16:creationId xmlns:a16="http://schemas.microsoft.com/office/drawing/2014/main" id="{36588B85-1C2A-40D3-B78D-9977B7D3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6" y="1043544"/>
            <a:ext cx="943107" cy="981212"/>
          </a:xfrm>
          <a:prstGeom prst="rect">
            <a:avLst/>
          </a:prstGeom>
        </p:spPr>
      </p:pic>
      <p:pic>
        <p:nvPicPr>
          <p:cNvPr id="31" name="Imagem 3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DB51C3-CBB2-4E23-AFE1-FB317D90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76" y="2026371"/>
            <a:ext cx="4875847" cy="2957276"/>
          </a:xfrm>
          <a:prstGeom prst="rect">
            <a:avLst/>
          </a:prstGeom>
        </p:spPr>
      </p:pic>
      <p:pic>
        <p:nvPicPr>
          <p:cNvPr id="49" name="Imagem 4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F8CC01-AFAF-4557-84A3-391746B7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300" y="1043544"/>
            <a:ext cx="6276138" cy="3161664"/>
          </a:xfrm>
          <a:prstGeom prst="rect">
            <a:avLst/>
          </a:prstGeom>
        </p:spPr>
      </p:pic>
      <p:sp>
        <p:nvSpPr>
          <p:cNvPr id="35" name="Quadro 34">
            <a:extLst>
              <a:ext uri="{FF2B5EF4-FFF2-40B4-BE49-F238E27FC236}">
                <a16:creationId xmlns:a16="http://schemas.microsoft.com/office/drawing/2014/main" id="{DB914F2F-AC75-408C-BE1C-D2070F652928}"/>
              </a:ext>
            </a:extLst>
          </p:cNvPr>
          <p:cNvSpPr/>
          <p:nvPr/>
        </p:nvSpPr>
        <p:spPr>
          <a:xfrm>
            <a:off x="3902085" y="4690861"/>
            <a:ext cx="743578" cy="35169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Quadro 51">
            <a:extLst>
              <a:ext uri="{FF2B5EF4-FFF2-40B4-BE49-F238E27FC236}">
                <a16:creationId xmlns:a16="http://schemas.microsoft.com/office/drawing/2014/main" id="{917E331D-8C19-4918-903F-52CC94692D19}"/>
              </a:ext>
            </a:extLst>
          </p:cNvPr>
          <p:cNvSpPr/>
          <p:nvPr/>
        </p:nvSpPr>
        <p:spPr>
          <a:xfrm>
            <a:off x="2514797" y="2772414"/>
            <a:ext cx="743578" cy="35169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Quadro 52">
            <a:extLst>
              <a:ext uri="{FF2B5EF4-FFF2-40B4-BE49-F238E27FC236}">
                <a16:creationId xmlns:a16="http://schemas.microsoft.com/office/drawing/2014/main" id="{8C24336C-9359-44E0-876E-BEB89CD58574}"/>
              </a:ext>
            </a:extLst>
          </p:cNvPr>
          <p:cNvSpPr/>
          <p:nvPr/>
        </p:nvSpPr>
        <p:spPr>
          <a:xfrm>
            <a:off x="378722" y="1295714"/>
            <a:ext cx="643254" cy="72904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24AE28C-F68C-4D7B-ACE6-83E2D7CF0E45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1122300" y="323858"/>
            <a:ext cx="6899400" cy="946200"/>
          </a:xfrm>
        </p:spPr>
        <p:txBody>
          <a:bodyPr/>
          <a:lstStyle/>
          <a:p>
            <a:r>
              <a:rPr lang="en-US" dirty="0" err="1"/>
              <a:t>Bibliotecas</a:t>
            </a:r>
            <a:endParaRPr lang="pt-BR" dirty="0"/>
          </a:p>
        </p:txBody>
      </p:sp>
      <p:pic>
        <p:nvPicPr>
          <p:cNvPr id="10" name="Imagem 9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2933AFAD-D5CE-4C19-9C09-2A2272A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58" y="973483"/>
            <a:ext cx="7282484" cy="34973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1DCC4E-0D6D-481C-9C4D-8F8621BAC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7981"/>
            <a:ext cx="9144000" cy="261661"/>
          </a:xfrm>
          <a:prstGeom prst="rect">
            <a:avLst/>
          </a:prstGeom>
        </p:spPr>
      </p:pic>
      <p:sp>
        <p:nvSpPr>
          <p:cNvPr id="15" name="Quadro 14">
            <a:extLst>
              <a:ext uri="{FF2B5EF4-FFF2-40B4-BE49-F238E27FC236}">
                <a16:creationId xmlns:a16="http://schemas.microsoft.com/office/drawing/2014/main" id="{E9C84DB5-91A6-4C73-A8FC-CD4E3F1315FC}"/>
              </a:ext>
            </a:extLst>
          </p:cNvPr>
          <p:cNvSpPr/>
          <p:nvPr/>
        </p:nvSpPr>
        <p:spPr>
          <a:xfrm>
            <a:off x="7732686" y="3350638"/>
            <a:ext cx="578027" cy="34058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9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Placa Finalizada</a:t>
            </a:r>
            <a:endParaRPr dirty="0"/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2E37BB91-BDDD-42AA-AC9C-BBFA69D0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57298"/>
            <a:ext cx="4397683" cy="3186953"/>
          </a:xfrm>
          <a:prstGeom prst="rect">
            <a:avLst/>
          </a:prstGeom>
        </p:spPr>
      </p:pic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B1083C21-D221-4946-9B3A-9442E6180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5" t="15713" r="10154" b="13823"/>
          <a:stretch/>
        </p:blipFill>
        <p:spPr>
          <a:xfrm>
            <a:off x="174317" y="1680882"/>
            <a:ext cx="4156131" cy="25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50700" y="23043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Código do Arduino IDE</a:t>
            </a:r>
            <a:endParaRPr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BE2B847-5BEE-4EFE-B6C3-11A6452B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" y="826994"/>
            <a:ext cx="3075074" cy="431650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4D1CED8-B030-441A-ABA1-2D5E502F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402" y="826993"/>
            <a:ext cx="1829055" cy="590632"/>
          </a:xfrm>
          <a:prstGeom prst="rect">
            <a:avLst/>
          </a:prstGeom>
        </p:spPr>
      </p:pic>
      <p:sp>
        <p:nvSpPr>
          <p:cNvPr id="18" name="Quadro 17">
            <a:extLst>
              <a:ext uri="{FF2B5EF4-FFF2-40B4-BE49-F238E27FC236}">
                <a16:creationId xmlns:a16="http://schemas.microsoft.com/office/drawing/2014/main" id="{E44848F6-0F98-4FCF-A2B6-7BD3AB3B1EFC}"/>
              </a:ext>
            </a:extLst>
          </p:cNvPr>
          <p:cNvSpPr/>
          <p:nvPr/>
        </p:nvSpPr>
        <p:spPr>
          <a:xfrm>
            <a:off x="1685020" y="1417625"/>
            <a:ext cx="743578" cy="35169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Quadro 18">
            <a:extLst>
              <a:ext uri="{FF2B5EF4-FFF2-40B4-BE49-F238E27FC236}">
                <a16:creationId xmlns:a16="http://schemas.microsoft.com/office/drawing/2014/main" id="{22BDDAF9-CBDC-4E3E-A7CF-32042B5C4017}"/>
              </a:ext>
            </a:extLst>
          </p:cNvPr>
          <p:cNvSpPr/>
          <p:nvPr/>
        </p:nvSpPr>
        <p:spPr>
          <a:xfrm>
            <a:off x="3933363" y="807586"/>
            <a:ext cx="1277273" cy="67049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4" name="Imagem 2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370F70-3AF5-4B82-A950-53F6B949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06" y="894917"/>
            <a:ext cx="3075074" cy="3798108"/>
          </a:xfrm>
          <a:prstGeom prst="rect">
            <a:avLst/>
          </a:prstGeom>
        </p:spPr>
      </p:pic>
      <p:sp>
        <p:nvSpPr>
          <p:cNvPr id="25" name="Quadro 24">
            <a:extLst>
              <a:ext uri="{FF2B5EF4-FFF2-40B4-BE49-F238E27FC236}">
                <a16:creationId xmlns:a16="http://schemas.microsoft.com/office/drawing/2014/main" id="{E780E4A8-53E9-4C84-8327-97E1240E2443}"/>
              </a:ext>
            </a:extLst>
          </p:cNvPr>
          <p:cNvSpPr/>
          <p:nvPr/>
        </p:nvSpPr>
        <p:spPr>
          <a:xfrm>
            <a:off x="6714269" y="1593471"/>
            <a:ext cx="1277273" cy="22187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59ABE15-41D8-4925-8AB4-40C998C0E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826" y="4765407"/>
            <a:ext cx="2048161" cy="295316"/>
          </a:xfrm>
          <a:prstGeom prst="rect">
            <a:avLst/>
          </a:prstGeom>
        </p:spPr>
      </p:pic>
      <p:sp>
        <p:nvSpPr>
          <p:cNvPr id="26" name="Quadro 25">
            <a:extLst>
              <a:ext uri="{FF2B5EF4-FFF2-40B4-BE49-F238E27FC236}">
                <a16:creationId xmlns:a16="http://schemas.microsoft.com/office/drawing/2014/main" id="{4423CE3A-ED6F-47AB-9379-76C1D084435E}"/>
              </a:ext>
            </a:extLst>
          </p:cNvPr>
          <p:cNvSpPr/>
          <p:nvPr/>
        </p:nvSpPr>
        <p:spPr>
          <a:xfrm>
            <a:off x="6328826" y="4783743"/>
            <a:ext cx="1424945" cy="29531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50700" y="23043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Código do Arduino IDE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Placa de controle dos motores da base</a:t>
            </a:r>
            <a:endParaRPr dirty="0"/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D4598D7C-DA07-4F0D-8592-705261C0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934"/>
            <a:ext cx="4139436" cy="4242566"/>
          </a:xfrm>
          <a:prstGeom prst="rect">
            <a:avLst/>
          </a:prstGeom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541E5A70-96F6-4512-85D7-D4BACAC1AA49}"/>
              </a:ext>
            </a:extLst>
          </p:cNvPr>
          <p:cNvSpPr/>
          <p:nvPr/>
        </p:nvSpPr>
        <p:spPr>
          <a:xfrm>
            <a:off x="995082" y="2082053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854045B7-D0BA-449C-9413-EB00C92A6EAF}"/>
              </a:ext>
            </a:extLst>
          </p:cNvPr>
          <p:cNvSpPr/>
          <p:nvPr/>
        </p:nvSpPr>
        <p:spPr>
          <a:xfrm>
            <a:off x="3371475" y="2747682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0691E0F-3CCA-44CD-A4D0-119D627E67B8}"/>
              </a:ext>
            </a:extLst>
          </p:cNvPr>
          <p:cNvSpPr/>
          <p:nvPr/>
        </p:nvSpPr>
        <p:spPr>
          <a:xfrm>
            <a:off x="1814100" y="3554505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88260960-ABC9-410A-85D0-344164083546}"/>
              </a:ext>
            </a:extLst>
          </p:cNvPr>
          <p:cNvSpPr/>
          <p:nvPr/>
        </p:nvSpPr>
        <p:spPr>
          <a:xfrm>
            <a:off x="5511053" y="1772857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46EC00C-8C55-4083-9DC2-C60866A1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28" y="900933"/>
            <a:ext cx="5197572" cy="4229559"/>
          </a:xfrm>
          <a:prstGeom prst="rect">
            <a:avLst/>
          </a:prstGeom>
        </p:spPr>
      </p:pic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E1A807C1-9B52-45C6-94E6-30C5231F0FF5}"/>
              </a:ext>
            </a:extLst>
          </p:cNvPr>
          <p:cNvSpPr/>
          <p:nvPr/>
        </p:nvSpPr>
        <p:spPr>
          <a:xfrm>
            <a:off x="7846446" y="4288501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D602A996-07EF-4289-BB8E-B556B35F041B}"/>
              </a:ext>
            </a:extLst>
          </p:cNvPr>
          <p:cNvSpPr/>
          <p:nvPr/>
        </p:nvSpPr>
        <p:spPr>
          <a:xfrm>
            <a:off x="995082" y="1223682"/>
            <a:ext cx="255618" cy="5378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584947" y="564975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Valeu</a:t>
            </a:r>
            <a:r>
              <a:rPr lang="en-US" dirty="0"/>
              <a:t> pela presence </a:t>
            </a:r>
            <a:r>
              <a:rPr lang="en-US" dirty="0" err="1"/>
              <a:t>bixos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RoboFEI - @home</a:t>
            </a:r>
            <a:endParaRPr sz="2400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19E4EB-28A2-470F-A132-4B472054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54" y="1144174"/>
            <a:ext cx="3371091" cy="27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RoboFEI@Home</a:t>
            </a:r>
            <a:endParaRPr sz="4400" dirty="0"/>
          </a:p>
        </p:txBody>
      </p:sp>
      <p:sp>
        <p:nvSpPr>
          <p:cNvPr id="528" name="Google Shape;528;p72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A </a:t>
            </a:r>
            <a:r>
              <a:rPr lang="pt-BR" dirty="0" err="1"/>
              <a:t>RoboFEI@home</a:t>
            </a:r>
            <a:r>
              <a:rPr lang="pt-BR" dirty="0"/>
              <a:t> foi  fundada em 2015, com o intuito de desenvolver tecnologia voltada para o ramo da robótica colaborativa, sendo a maior equipe brasileira do cenário. </a:t>
            </a:r>
            <a:endParaRPr dirty="0"/>
          </a:p>
        </p:txBody>
      </p:sp>
      <p:cxnSp>
        <p:nvCxnSpPr>
          <p:cNvPr id="534" name="Google Shape;534;p72"/>
          <p:cNvCxnSpPr/>
          <p:nvPr/>
        </p:nvCxnSpPr>
        <p:spPr>
          <a:xfrm>
            <a:off x="1482719" y="269355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65A0B93-91ED-4164-8831-CFC32BCB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49" y="1777624"/>
            <a:ext cx="887451" cy="887451"/>
          </a:xfrm>
          <a:prstGeom prst="rect">
            <a:avLst/>
          </a:prstGeom>
        </p:spPr>
      </p:pic>
      <p:pic>
        <p:nvPicPr>
          <p:cNvPr id="5" name="Imagem 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3FE240EC-C825-40FB-ADD6-DF19A4BF0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22" b="9432"/>
          <a:stretch/>
        </p:blipFill>
        <p:spPr>
          <a:xfrm>
            <a:off x="6077718" y="428287"/>
            <a:ext cx="2446377" cy="42869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9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Divisão de Equipe</a:t>
            </a:r>
            <a:endParaRPr dirty="0"/>
          </a:p>
        </p:txBody>
      </p:sp>
      <p:sp>
        <p:nvSpPr>
          <p:cNvPr id="733" name="Google Shape;733;p89"/>
          <p:cNvSpPr txBox="1">
            <a:spLocks noGrp="1"/>
          </p:cNvSpPr>
          <p:nvPr>
            <p:ph type="subTitle" idx="1"/>
          </p:nvPr>
        </p:nvSpPr>
        <p:spPr>
          <a:xfrm>
            <a:off x="1552358" y="2740711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Squada One" panose="020B0604020202020204" charset="0"/>
                <a:ea typeface="Roboto Black" panose="020B0604020202020204" pitchFamily="2" charset="0"/>
              </a:rPr>
              <a:t>Elétrica</a:t>
            </a:r>
            <a:endParaRPr sz="3600" b="1" dirty="0">
              <a:latin typeface="Squada One" panose="020B0604020202020204" charset="0"/>
              <a:ea typeface="Roboto Black" panose="020B0604020202020204" pitchFamily="2" charset="0"/>
            </a:endParaRPr>
          </a:p>
        </p:txBody>
      </p:sp>
      <p:sp>
        <p:nvSpPr>
          <p:cNvPr id="734" name="Google Shape;734;p89"/>
          <p:cNvSpPr txBox="1">
            <a:spLocks noGrp="1"/>
          </p:cNvSpPr>
          <p:nvPr>
            <p:ph type="subTitle" idx="2"/>
          </p:nvPr>
        </p:nvSpPr>
        <p:spPr>
          <a:xfrm>
            <a:off x="3674557" y="2765781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ea typeface="Roboto Black" panose="020B0604020202020204" pitchFamily="2" charset="0"/>
                <a:sym typeface="Roboto Condensed Light"/>
              </a:rPr>
              <a:t>Mecânica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sp>
        <p:nvSpPr>
          <p:cNvPr id="735" name="Google Shape;735;p89"/>
          <p:cNvSpPr txBox="1">
            <a:spLocks noGrp="1"/>
          </p:cNvSpPr>
          <p:nvPr>
            <p:ph type="subTitle" idx="3"/>
          </p:nvPr>
        </p:nvSpPr>
        <p:spPr>
          <a:xfrm>
            <a:off x="5736433" y="2866786"/>
            <a:ext cx="2010616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ea typeface="Roboto Black" panose="020B0604020202020204" pitchFamily="2" charset="0"/>
                <a:sym typeface="Roboto Condensed Light"/>
              </a:rPr>
              <a:t>Programação</a:t>
            </a:r>
          </a:p>
        </p:txBody>
      </p:sp>
      <p:pic>
        <p:nvPicPr>
          <p:cNvPr id="3" name="Gráfico 2" descr="Raio com preenchimento sólido">
            <a:extLst>
              <a:ext uri="{FF2B5EF4-FFF2-40B4-BE49-F238E27FC236}">
                <a16:creationId xmlns:a16="http://schemas.microsoft.com/office/drawing/2014/main" id="{90AC6AC6-FBAB-4ABF-A5D0-618533B7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1450" y="1966908"/>
            <a:ext cx="773803" cy="773803"/>
          </a:xfrm>
          <a:prstGeom prst="rect">
            <a:avLst/>
          </a:prstGeom>
        </p:spPr>
      </p:pic>
      <p:pic>
        <p:nvPicPr>
          <p:cNvPr id="5" name="Gráfico 4" descr="Engrenagem única com preenchimento sólido">
            <a:extLst>
              <a:ext uri="{FF2B5EF4-FFF2-40B4-BE49-F238E27FC236}">
                <a16:creationId xmlns:a16="http://schemas.microsoft.com/office/drawing/2014/main" id="{3E7F106C-5D3A-47D3-883F-839BD1E63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9374" y="1849359"/>
            <a:ext cx="880702" cy="880702"/>
          </a:xfrm>
          <a:prstGeom prst="rect">
            <a:avLst/>
          </a:prstGeom>
        </p:spPr>
      </p:pic>
      <p:pic>
        <p:nvPicPr>
          <p:cNvPr id="9" name="Gráfico 8" descr="Binário estrutura de tópicos">
            <a:extLst>
              <a:ext uri="{FF2B5EF4-FFF2-40B4-BE49-F238E27FC236}">
                <a16:creationId xmlns:a16="http://schemas.microsoft.com/office/drawing/2014/main" id="{83299C13-FB9B-4B31-A4FF-F7AA0E00F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7347" y="1896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Conquistas</a:t>
            </a:r>
            <a:endParaRPr dirty="0"/>
          </a:p>
        </p:txBody>
      </p:sp>
      <p:sp>
        <p:nvSpPr>
          <p:cNvPr id="557" name="Google Shape;557;p74"/>
          <p:cNvSpPr txBox="1">
            <a:spLocks noGrp="1"/>
          </p:cNvSpPr>
          <p:nvPr>
            <p:ph type="subTitle" idx="1"/>
          </p:nvPr>
        </p:nvSpPr>
        <p:spPr>
          <a:xfrm>
            <a:off x="2750119" y="209261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Pentacampeão</a:t>
            </a:r>
            <a:endParaRPr dirty="0"/>
          </a:p>
        </p:txBody>
      </p:sp>
      <p:sp>
        <p:nvSpPr>
          <p:cNvPr id="558" name="Google Shape;558;p74"/>
          <p:cNvSpPr txBox="1">
            <a:spLocks noGrp="1"/>
          </p:cNvSpPr>
          <p:nvPr>
            <p:ph type="ctrTitle" idx="2"/>
          </p:nvPr>
        </p:nvSpPr>
        <p:spPr>
          <a:xfrm>
            <a:off x="2764443" y="1520642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LARC</a:t>
            </a:r>
            <a:endParaRPr sz="2000"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ctrTitle" idx="3"/>
          </p:nvPr>
        </p:nvSpPr>
        <p:spPr>
          <a:xfrm>
            <a:off x="4800201" y="151875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RoboCup</a:t>
            </a:r>
            <a:endParaRPr sz="2000" dirty="0"/>
          </a:p>
        </p:txBody>
      </p:sp>
      <p:sp>
        <p:nvSpPr>
          <p:cNvPr id="560" name="Google Shape;560;p74"/>
          <p:cNvSpPr txBox="1">
            <a:spLocks noGrp="1"/>
          </p:cNvSpPr>
          <p:nvPr>
            <p:ph type="subTitle" idx="4"/>
          </p:nvPr>
        </p:nvSpPr>
        <p:spPr>
          <a:xfrm>
            <a:off x="4814453" y="2106906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7º lugar em 2020</a:t>
            </a:r>
            <a:endParaRPr dirty="0"/>
          </a:p>
        </p:txBody>
      </p:sp>
      <p:sp>
        <p:nvSpPr>
          <p:cNvPr id="561" name="Google Shape;561;p74"/>
          <p:cNvSpPr txBox="1">
            <a:spLocks noGrp="1"/>
          </p:cNvSpPr>
          <p:nvPr>
            <p:ph type="ctrTitle" idx="5"/>
          </p:nvPr>
        </p:nvSpPr>
        <p:spPr>
          <a:xfrm>
            <a:off x="3786900" y="3436058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PROJETOS EXTERNOS</a:t>
            </a:r>
            <a:endParaRPr dirty="0"/>
          </a:p>
        </p:txBody>
      </p:sp>
      <p:pic>
        <p:nvPicPr>
          <p:cNvPr id="3" name="Gráfico 2" descr="Robô com preenchimento sólido">
            <a:extLst>
              <a:ext uri="{FF2B5EF4-FFF2-40B4-BE49-F238E27FC236}">
                <a16:creationId xmlns:a16="http://schemas.microsoft.com/office/drawing/2014/main" id="{77BAD976-9395-401D-80F8-81F26B25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1118" y="1121702"/>
            <a:ext cx="608366" cy="608366"/>
          </a:xfrm>
          <a:prstGeom prst="rect">
            <a:avLst/>
          </a:prstGeom>
        </p:spPr>
      </p:pic>
      <p:pic>
        <p:nvPicPr>
          <p:cNvPr id="5" name="Gráfico 4" descr="Troféu com preenchimento sólido">
            <a:extLst>
              <a:ext uri="{FF2B5EF4-FFF2-40B4-BE49-F238E27FC236}">
                <a16:creationId xmlns:a16="http://schemas.microsoft.com/office/drawing/2014/main" id="{9581B471-73A4-4452-BE19-485E65525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0970" y="1188418"/>
            <a:ext cx="541650" cy="54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Shield dos Motores da Base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Placa de controle dos motores da base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Circuito da Base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4002F-B593-423E-9F32-4A69E6868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071" y="1608074"/>
            <a:ext cx="3088050" cy="731363"/>
          </a:xfrm>
        </p:spPr>
        <p:txBody>
          <a:bodyPr/>
          <a:lstStyle/>
          <a:p>
            <a:pPr marL="114300" indent="0">
              <a:buNone/>
            </a:pPr>
            <a:r>
              <a:rPr lang="pt-BR" sz="1800" dirty="0"/>
              <a:t>4x motores DC 24V;</a:t>
            </a:r>
          </a:p>
          <a:p>
            <a:pPr marL="114300" indent="0">
              <a:buNone/>
            </a:pPr>
            <a:r>
              <a:rPr lang="pt-BR" sz="1800" dirty="0"/>
              <a:t>2x drivers;</a:t>
            </a:r>
          </a:p>
          <a:p>
            <a:pPr marL="114300" indent="0">
              <a:buNone/>
            </a:pPr>
            <a:r>
              <a:rPr lang="pt-BR" sz="1800" dirty="0"/>
              <a:t>1x Arduino.</a:t>
            </a:r>
          </a:p>
        </p:txBody>
      </p:sp>
      <p:pic>
        <p:nvPicPr>
          <p:cNvPr id="5" name="Imagem 4" descr="Uma imagem contendo motor, bicicleta, velho, estacionado&#10;&#10;Descrição gerada automaticamente">
            <a:extLst>
              <a:ext uri="{FF2B5EF4-FFF2-40B4-BE49-F238E27FC236}">
                <a16:creationId xmlns:a16="http://schemas.microsoft.com/office/drawing/2014/main" id="{A17A598E-8D00-48DA-869C-C3C9EB6C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55879" y="1203247"/>
            <a:ext cx="2995910" cy="3994546"/>
          </a:xfrm>
          <a:prstGeom prst="rect">
            <a:avLst/>
          </a:prstGeom>
        </p:spPr>
      </p:pic>
      <p:pic>
        <p:nvPicPr>
          <p:cNvPr id="7" name="Imagem 6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B63672B9-31E8-436C-8047-BAE33505B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17263" y="2156400"/>
            <a:ext cx="2293142" cy="3057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.bot</a:t>
            </a:r>
            <a:endParaRPr sz="2400" dirty="0"/>
          </a:p>
        </p:txBody>
      </p:sp>
      <p:sp>
        <p:nvSpPr>
          <p:cNvPr id="455" name="Google Shape;455;p62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Display</a:t>
            </a:r>
            <a:endParaRPr dirty="0"/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83313" y="20595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.top</a:t>
            </a:r>
            <a:endParaRPr sz="2400"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06561" y="257178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Top/Pad/Vias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.dmi</a:t>
            </a:r>
            <a:endParaRPr sz="2400" dirty="0"/>
          </a:p>
        </p:txBody>
      </p:sp>
      <p:sp>
        <p:nvSpPr>
          <p:cNvPr id="459" name="Google Shape;459;p62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Bottom/Pad/Vias</a:t>
            </a:r>
            <a:endParaRPr dirty="0"/>
          </a:p>
        </p:txBody>
      </p:sp>
      <p:sp>
        <p:nvSpPr>
          <p:cNvPr id="460" name="Google Shape;460;p62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.dmr</a:t>
            </a:r>
            <a:endParaRPr sz="2400" dirty="0"/>
          </a:p>
        </p:txBody>
      </p:sp>
      <p:sp>
        <p:nvSpPr>
          <p:cNvPr id="461" name="Google Shape;461;p62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Autodrill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Arquivos Gerber </a:t>
            </a:r>
            <a:endParaRPr dirty="0"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Top</a:t>
            </a:r>
            <a:endParaRPr dirty="0"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Display</a:t>
            </a:r>
            <a:endParaRPr sz="4400" dirty="0"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Bottom</a:t>
            </a:r>
            <a:endParaRPr sz="4400" dirty="0"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DMR</a:t>
            </a:r>
            <a:endParaRPr dirty="0"/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Placa Finalizada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17EA9F-CE0D-485B-9AC3-3CEAEF792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1" b="35833"/>
          <a:stretch/>
        </p:blipFill>
        <p:spPr>
          <a:xfrm>
            <a:off x="1082278" y="1621632"/>
            <a:ext cx="2957836" cy="2979746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B9404802-30D7-4395-B66E-B39A863B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45" y="1556535"/>
            <a:ext cx="4046206" cy="30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Mini teclado de macros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Placa de controle dos motores da 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1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161</Words>
  <Application>Microsoft Office PowerPoint</Application>
  <PresentationFormat>Apresentação na tela (16:9)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Squada One</vt:lpstr>
      <vt:lpstr>Livvic</vt:lpstr>
      <vt:lpstr>Fira Sans Extra Condensed Medium</vt:lpstr>
      <vt:lpstr>Arial</vt:lpstr>
      <vt:lpstr>Roboto Condensed Light</vt:lpstr>
      <vt:lpstr>Tech Startup by Slidesgo</vt:lpstr>
      <vt:lpstr>Curso de Produção de PCBs</vt:lpstr>
      <vt:lpstr>RoboFEI@Home</vt:lpstr>
      <vt:lpstr>Divisão de Equipe</vt:lpstr>
      <vt:lpstr>Conquistas</vt:lpstr>
      <vt:lpstr>Shield dos Motores da Base</vt:lpstr>
      <vt:lpstr>Circuito da Base</vt:lpstr>
      <vt:lpstr>.bot</vt:lpstr>
      <vt:lpstr>Placa Finalizada</vt:lpstr>
      <vt:lpstr>Mini teclado de macros</vt:lpstr>
      <vt:lpstr>Circuito da Base</vt:lpstr>
      <vt:lpstr>Bibliotecas</vt:lpstr>
      <vt:lpstr>Bibliotecas</vt:lpstr>
      <vt:lpstr>Placa Finalizada</vt:lpstr>
      <vt:lpstr>Código do Arduino IDE</vt:lpstr>
      <vt:lpstr>Código do Arduino IDE</vt:lpstr>
      <vt:lpstr>Valeu pela presence bixos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Produção de PCBs</dc:title>
  <cp:lastModifiedBy>PEDRO M M VAMPRE DO NASCIMENTO</cp:lastModifiedBy>
  <cp:revision>5</cp:revision>
  <dcterms:modified xsi:type="dcterms:W3CDTF">2021-08-19T03:19:48Z</dcterms:modified>
</cp:coreProperties>
</file>