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87" r:id="rId2"/>
    <p:sldId id="282" r:id="rId3"/>
    <p:sldId id="262" r:id="rId4"/>
    <p:sldId id="28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90" r:id="rId13"/>
    <p:sldId id="271" r:id="rId14"/>
    <p:sldId id="289" r:id="rId15"/>
    <p:sldId id="286" r:id="rId16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3DCDA175-3554-3F4C-9443-93856A438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89AEC4-1F65-064C-AF2C-4089AC7AF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E6C3-5788-5747-80C1-1E0F4B57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AED3-1B5A-1649-B4C1-BDFD751E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A659-8695-C542-9492-76F85B932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EB5333-9618-9C48-8339-599EF0593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394C08-858D-E041-8935-A2F6BB4489B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7475" y="1001713"/>
            <a:ext cx="891063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1 -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66725" y="1592263"/>
            <a:ext cx="252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 - 1980s:</a:t>
            </a:r>
            <a:endParaRPr lang="en-US" sz="320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95300" y="5127625"/>
            <a:ext cx="81359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David Turner develops a number of </a:t>
            </a:r>
            <a:r>
              <a:rPr lang="en-US" i="1"/>
              <a:t>lazy</a:t>
            </a:r>
            <a:r>
              <a:rPr lang="en-US"/>
              <a:t> functional languages, culminating in the </a:t>
            </a:r>
            <a:r>
              <a:rPr lang="en-US" u="sng"/>
              <a:t>Miranda</a:t>
            </a:r>
            <a:r>
              <a:rPr lang="en-US"/>
              <a:t> system.</a:t>
            </a:r>
            <a:endParaRPr lang="en-US" sz="3200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6E677E70-C765-6C43-B8B5-13F6C303CEC3}" type="slidenum">
              <a:rPr lang="en-US" sz="1400"/>
              <a:pPr algn="r"/>
              <a:t>9</a:t>
            </a:fld>
            <a:endParaRPr lang="en-US" sz="1400"/>
          </a:p>
        </p:txBody>
      </p:sp>
      <p:pic>
        <p:nvPicPr>
          <p:cNvPr id="20485" name="Picture 1" descr="tur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538413"/>
            <a:ext cx="1404938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1987:</a:t>
            </a:r>
            <a:endParaRPr lang="en-US" sz="320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08000" y="5132391"/>
            <a:ext cx="8483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An international committee starts the development of </a:t>
            </a:r>
            <a:r>
              <a:rPr lang="en-US" u="sng"/>
              <a:t>Haskell</a:t>
            </a:r>
            <a:r>
              <a:rPr lang="en-US"/>
              <a:t>, a standard lazy functional language.</a:t>
            </a:r>
            <a:endParaRPr lang="en-US" sz="3200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CE985307-C3FD-9248-B2C1-95055E326CA4}" type="slidenum">
              <a:rPr lang="en-US" sz="1400"/>
              <a:pPr algn="r"/>
              <a:t>10</a:t>
            </a:fld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8EF51-296E-7346-8577-9066B8F5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66" y="2772430"/>
            <a:ext cx="5347467" cy="1521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25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1990s:</a:t>
            </a:r>
            <a:endParaRPr lang="en-US" sz="32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93738" y="5149850"/>
            <a:ext cx="7899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Phil Wadler and others develop </a:t>
            </a:r>
            <a:r>
              <a:rPr lang="en-US" i="1"/>
              <a:t>type classes</a:t>
            </a:r>
            <a:r>
              <a:rPr lang="en-US"/>
              <a:t> and </a:t>
            </a:r>
            <a:r>
              <a:rPr lang="en-US" i="1"/>
              <a:t>monads</a:t>
            </a:r>
            <a:r>
              <a:rPr lang="en-US"/>
              <a:t>, two of the main innovations of Haskell.</a:t>
            </a:r>
            <a:endParaRPr lang="en-US" sz="320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BBAC8C3-910B-5E43-9619-EADAE457526C}" type="slidenum">
              <a:rPr lang="en-US" sz="1400"/>
              <a:pPr algn="r"/>
              <a:t>11</a:t>
            </a:fld>
            <a:endParaRPr lang="en-US" sz="1400"/>
          </a:p>
        </p:txBody>
      </p:sp>
      <p:pic>
        <p:nvPicPr>
          <p:cNvPr id="22533" name="Picture 6" descr="wad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608263"/>
            <a:ext cx="147955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2003:</a:t>
            </a:r>
            <a:endParaRPr lang="en-US" sz="32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00100" y="4843463"/>
            <a:ext cx="77263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committee publishes the </a:t>
            </a:r>
            <a:r>
              <a:rPr lang="en-US" u="sng"/>
              <a:t>Haskell Report</a:t>
            </a:r>
            <a:r>
              <a:rPr lang="en-US"/>
              <a:t>, defining a stable version of the language; an updated version was published in 2010.</a:t>
            </a:r>
            <a:endParaRPr lang="en-US" sz="320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80D739F5-2D3A-1349-A815-2FEC9FFB9362}" type="slidenum">
              <a:rPr lang="en-US" sz="1400"/>
              <a:pPr algn="r"/>
              <a:t>12</a:t>
            </a:fld>
            <a:endParaRPr lang="en-US" sz="1400"/>
          </a:p>
        </p:txBody>
      </p:sp>
      <p:pic>
        <p:nvPicPr>
          <p:cNvPr id="23557" name="Picture 1" descr="Screen Shot 2016-06-21 at 09.2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5" y="2389243"/>
            <a:ext cx="1328189" cy="19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922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2010-date:</a:t>
            </a:r>
            <a:endParaRPr lang="en-US" sz="320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73125" y="4873625"/>
            <a:ext cx="7397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Standard distribution, library support, new language features, development tools, use in industry, influence on other languages, etc.</a:t>
            </a:r>
            <a:endParaRPr lang="en-US" sz="3200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9376A1EB-D7A4-C242-9278-E6540453E219}" type="slidenum">
              <a:rPr lang="en-US" sz="1400"/>
              <a:pPr algn="r"/>
              <a:t>13</a:t>
            </a:fld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8099C-C91E-3846-8116-BF3AB1B7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32" y="2544299"/>
            <a:ext cx="3080736" cy="17694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ys = [a |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zs = [b | b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58F248A-3C19-B143-AB74-716CFA3E8BDE}" type="slidenum">
              <a:rPr lang="en-US" sz="1400"/>
              <a:pPr algn="r"/>
              <a:t>14</a:t>
            </a:fld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8D116F-ECDA-134D-AEF5-EEF075D3723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381000"/>
            <a:ext cx="8517467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>
                <a:latin typeface="Tahoma" charset="0"/>
                <a:ea typeface="ＭＳ Ｐゴシック" charset="0"/>
              </a:rPr>
              <a:t>style</a:t>
            </a:r>
            <a:r>
              <a:rPr lang="en-US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>
                <a:latin typeface="Tahoma" charset="0"/>
                <a:ea typeface="ＭＳ Ｐゴシック" charset="0"/>
              </a:rPr>
              <a:t>supports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u="sng">
                <a:latin typeface="Tahoma" charset="0"/>
                <a:ea typeface="ＭＳ Ｐゴシック" charset="0"/>
              </a:rPr>
              <a:t>encourages</a:t>
            </a:r>
            <a:r>
              <a:rPr lang="en-US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Summing the integers 1 to 10 in Java:</a:t>
            </a:r>
            <a:endParaRPr lang="en-US" sz="32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5360987" cy="1619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int 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(int 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i++)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 + 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C77BFD8-BD49-8346-957F-B986C4376BA8}" type="slidenum">
              <a:rPr lang="en-US" sz="1400"/>
              <a:pPr algn="r"/>
              <a:t>2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function application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3332589D-D7A3-AF49-BF0C-D03C234B2526}" type="slidenum">
              <a:rPr lang="en-US" sz="1400"/>
              <a:pPr algn="r"/>
              <a:t>3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1930s:</a:t>
            </a:r>
            <a:endParaRPr lang="en-US" sz="3200"/>
          </a:p>
        </p:txBody>
      </p:sp>
      <p:sp>
        <p:nvSpPr>
          <p:cNvPr id="15363" name="Text Box 4" descr="White marble"/>
          <p:cNvSpPr txBox="1">
            <a:spLocks noChangeArrowheads="1"/>
          </p:cNvSpPr>
          <p:nvPr/>
        </p:nvSpPr>
        <p:spPr bwMode="auto">
          <a:xfrm>
            <a:off x="893763" y="5010150"/>
            <a:ext cx="7437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Alonzo Church develops the </a:t>
            </a:r>
            <a:r>
              <a:rPr lang="en-US" u="sng"/>
              <a:t>lambda calculus</a:t>
            </a:r>
            <a:r>
              <a:rPr lang="en-US"/>
              <a:t>, a simple but powerful theory of functions.</a:t>
            </a:r>
            <a:endParaRPr lang="en-US" sz="3200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F26D0CC-0801-E148-878D-0EA3D6D8FC15}" type="slidenum">
              <a:rPr lang="en-US" sz="1400"/>
              <a:pPr algn="r"/>
              <a:t>4</a:t>
            </a:fld>
            <a:endParaRPr lang="en-US" sz="1400"/>
          </a:p>
        </p:txBody>
      </p:sp>
      <p:pic>
        <p:nvPicPr>
          <p:cNvPr id="15365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51263" y="2617788"/>
            <a:ext cx="14954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393700" y="1690688"/>
            <a:ext cx="124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1950s:</a:t>
            </a:r>
            <a:endParaRPr lang="en-US" sz="320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04838" y="4797425"/>
            <a:ext cx="79422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John McCarthy develops </a:t>
            </a:r>
            <a:r>
              <a:rPr lang="en-US" u="sng"/>
              <a:t>Lisp</a:t>
            </a:r>
            <a:r>
              <a:rPr lang="en-US"/>
              <a:t>, the first functional language, with some influences from the lambda calculus, but retaining variable assignments.</a:t>
            </a:r>
            <a:endParaRPr lang="en-US" sz="320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47E635E4-4778-3447-8881-18D4DDCAC112}" type="slidenum">
              <a:rPr lang="en-US" sz="1400"/>
              <a:pPr algn="r"/>
              <a:t>5</a:t>
            </a:fld>
            <a:endParaRPr lang="en-US" sz="1400"/>
          </a:p>
        </p:txBody>
      </p:sp>
      <p:pic>
        <p:nvPicPr>
          <p:cNvPr id="16389" name="Picture 3" descr="ESSA-1-articleIn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2403475"/>
            <a:ext cx="1328737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801813"/>
            <a:ext cx="12430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4819650"/>
            <a:ext cx="7227888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Peter Landin develops </a:t>
            </a:r>
            <a:r>
              <a:rPr lang="en-US" u="sng">
                <a:cs typeface="+mn-cs"/>
              </a:rPr>
              <a:t>ISWIM</a:t>
            </a:r>
            <a:r>
              <a:rPr lang="en-US">
                <a:cs typeface="+mn-cs"/>
              </a:rPr>
              <a:t>, the first </a:t>
            </a:r>
            <a:r>
              <a:rPr lang="en-US" i="1">
                <a:cs typeface="+mn-cs"/>
              </a:rPr>
              <a:t>pure</a:t>
            </a:r>
            <a:r>
              <a:rPr lang="en-US">
                <a:cs typeface="+mn-cs"/>
              </a:rPr>
              <a:t> functional language, based strongly on the lambda calculus, with no assignments.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BAF9F374-4577-F94B-8F08-331BD918C01D}" type="slidenum">
              <a:rPr lang="en-US" sz="1400"/>
              <a:pPr algn="r"/>
              <a:t>6</a:t>
            </a:fld>
            <a:endParaRPr lang="en-US" sz="1400"/>
          </a:p>
        </p:txBody>
      </p:sp>
      <p:pic>
        <p:nvPicPr>
          <p:cNvPr id="17413" name="Picture 1" descr="220px-Peter_Lan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482850"/>
            <a:ext cx="1377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54025" y="1774825"/>
            <a:ext cx="1243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4" y="4797425"/>
            <a:ext cx="6924675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John Backus develops </a:t>
            </a:r>
            <a:r>
              <a:rPr lang="en-US" u="sng" dirty="0">
                <a:cs typeface="+mn-cs"/>
              </a:rPr>
              <a:t>FP</a:t>
            </a:r>
            <a:r>
              <a:rPr lang="en-US" dirty="0">
                <a:cs typeface="+mn-cs"/>
              </a:rPr>
              <a:t>, a functional language that emphasizes </a:t>
            </a:r>
            <a:r>
              <a:rPr lang="en-US" i="1" dirty="0">
                <a:cs typeface="+mn-cs"/>
              </a:rPr>
              <a:t>higher-order functions</a:t>
            </a:r>
            <a:r>
              <a:rPr lang="en-US" dirty="0">
                <a:cs typeface="+mn-cs"/>
              </a:rPr>
              <a:t> and </a:t>
            </a:r>
            <a:r>
              <a:rPr lang="en-US" i="1" dirty="0">
                <a:cs typeface="+mn-cs"/>
              </a:rPr>
              <a:t>reasoning about programs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C39AAF8-45D7-ED4C-8F35-F0944B4F43C6}" type="slidenum">
              <a:rPr lang="en-US" sz="1400"/>
              <a:pPr algn="r"/>
              <a:t>7</a:t>
            </a:fld>
            <a:endParaRPr lang="en-US" sz="1400"/>
          </a:p>
        </p:txBody>
      </p:sp>
      <p:pic>
        <p:nvPicPr>
          <p:cNvPr id="18437" name="Picture 3" descr="1997_john_back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2430463"/>
            <a:ext cx="143351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17513" y="1716088"/>
            <a:ext cx="1243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4894263"/>
            <a:ext cx="7729538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Robin Milner and others develop </a:t>
            </a:r>
            <a:r>
              <a:rPr lang="en-US" u="sng">
                <a:cs typeface="+mn-cs"/>
              </a:rPr>
              <a:t>ML</a:t>
            </a:r>
            <a:r>
              <a:rPr lang="en-US">
                <a:cs typeface="+mn-cs"/>
              </a:rPr>
              <a:t>, the first modern functional language, which introduced </a:t>
            </a:r>
            <a:r>
              <a:rPr lang="en-US" i="1">
                <a:cs typeface="+mn-cs"/>
              </a:rPr>
              <a:t>type inference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polymorphic types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77BF5E2-81FA-F447-A376-C5493A3A7628}" type="slidenum">
              <a:rPr lang="en-US" sz="1400"/>
              <a:pPr algn="r"/>
              <a:t>8</a:t>
            </a:fld>
            <a:endParaRPr lang="en-US" sz="1400"/>
          </a:p>
        </p:txBody>
      </p:sp>
      <p:pic>
        <p:nvPicPr>
          <p:cNvPr id="19461" name="Picture 1" descr="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2362200"/>
            <a:ext cx="14097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961</TotalTime>
  <Words>435</Words>
  <Application>Microsoft Macintosh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202</cp:revision>
  <cp:lastPrinted>2001-01-08T13:31:40Z</cp:lastPrinted>
  <dcterms:created xsi:type="dcterms:W3CDTF">2000-11-20T11:40:19Z</dcterms:created>
  <dcterms:modified xsi:type="dcterms:W3CDTF">2020-01-13T13:35:47Z</dcterms:modified>
</cp:coreProperties>
</file>