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24"/>
  </p:notesMasterIdLst>
  <p:handoutMasterIdLst>
    <p:handoutMasterId r:id="rId25"/>
  </p:handoutMasterIdLst>
  <p:sldIdLst>
    <p:sldId id="345" r:id="rId2"/>
    <p:sldId id="352" r:id="rId3"/>
    <p:sldId id="346" r:id="rId4"/>
    <p:sldId id="316" r:id="rId5"/>
    <p:sldId id="347" r:id="rId6"/>
    <p:sldId id="350" r:id="rId7"/>
    <p:sldId id="351" r:id="rId8"/>
    <p:sldId id="348" r:id="rId9"/>
    <p:sldId id="353" r:id="rId10"/>
    <p:sldId id="354" r:id="rId11"/>
    <p:sldId id="355" r:id="rId12"/>
    <p:sldId id="357" r:id="rId13"/>
    <p:sldId id="359" r:id="rId14"/>
    <p:sldId id="360" r:id="rId15"/>
    <p:sldId id="361" r:id="rId16"/>
    <p:sldId id="362" r:id="rId17"/>
    <p:sldId id="363" r:id="rId18"/>
    <p:sldId id="365" r:id="rId19"/>
    <p:sldId id="366" r:id="rId20"/>
    <p:sldId id="367" r:id="rId21"/>
    <p:sldId id="368" r:id="rId22"/>
    <p:sldId id="369" r:id="rId23"/>
  </p:sldIdLst>
  <p:sldSz cx="9144000" cy="6858000" type="screen4x3"/>
  <p:notesSz cx="7089775" cy="102187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8">
          <p15:clr>
            <a:srgbClr val="A4A3A4"/>
          </p15:clr>
        </p15:guide>
        <p15:guide id="2" pos="22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94"/>
  </p:normalViewPr>
  <p:slideViewPr>
    <p:cSldViewPr snapToGrid="0">
      <p:cViewPr varScale="1">
        <p:scale>
          <a:sx n="121" d="100"/>
          <a:sy n="121" d="100"/>
        </p:scale>
        <p:origin x="17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fld id="{CA88B19E-DFE5-DB48-8DDE-DFD8375025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29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10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E8D1DE4-9942-B54F-8DCA-B57518E92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0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8D1DE4-9942-B54F-8DCA-B57518E927E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75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715963" y="1039813"/>
            <a:ext cx="7843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3" name="Rectangle 11"/>
          <p:cNvSpPr>
            <a:spLocks noGrp="1" noChangeArrowheads="1"/>
          </p:cNvSpPr>
          <p:nvPr userDrawn="1"/>
        </p:nvSpPr>
        <p:spPr bwMode="auto">
          <a:xfrm>
            <a:off x="561975" y="5087938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/>
              <a:t>Chapter 8 - Higher-Order Functions</a:t>
            </a:r>
          </a:p>
        </p:txBody>
      </p:sp>
      <p:pic>
        <p:nvPicPr>
          <p:cNvPr id="4" name="Picture 12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2266950"/>
            <a:ext cx="2349500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08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A69AF-BDC6-0145-8856-5069B02949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5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82800" cy="6096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60960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FE301-9248-A54C-8406-8167DAEA89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8AA650-3E41-A349-B956-155ED09CC8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5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2BB83-8B68-B240-B0B9-96DB7DDF33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7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404B4-2066-864A-8BEC-7BF4314048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8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64AA6-88BA-EE45-8CDC-4B1A33C65F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0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87009-D139-074C-9465-DFE7F86DCF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F9DEA-444B-9248-AFC5-3968C35BC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6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0D600-1DB2-D64A-A93D-9742A18E79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9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B8CEE-18AE-5B48-B9F3-76EA766AE1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6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B74C567-DE8F-0F4F-B42B-3D4662DE9F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2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ＭＳ Ｐゴシック" pitchFamily="-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ＭＳ Ｐゴシック" pitchFamily="-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B46528A-ECC8-234E-A53C-F87AC3F6694B}" type="slidenum">
              <a:rPr lang="en-US" sz="1400"/>
              <a:pPr/>
              <a:t>0</a:t>
            </a:fld>
            <a:endParaRPr lang="en-US" sz="1400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1" lang="en-US" sz="3200" dirty="0"/>
              <a:t>Chapter 15 – Lazy 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67B8E4-A284-9541-9674-400999C51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423" y="2393375"/>
            <a:ext cx="2603153" cy="20712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17EB78-A047-CB4D-8724-49B46F1D7D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AF9DEA-444B-9248-AFC5-3968C35BCF0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E085197A-19EF-B142-961C-9E88F6429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736" y="1444840"/>
            <a:ext cx="2416046" cy="4247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square (1+2)</a:t>
            </a:r>
          </a:p>
        </p:txBody>
      </p:sp>
      <p:grpSp>
        <p:nvGrpSpPr>
          <p:cNvPr id="10" name="Group 15">
            <a:extLst>
              <a:ext uri="{FF2B5EF4-FFF2-40B4-BE49-F238E27FC236}">
                <a16:creationId xmlns:a16="http://schemas.microsoft.com/office/drawing/2014/main" id="{F81B51B8-D52B-B147-8803-CEE752E649B5}"/>
              </a:ext>
            </a:extLst>
          </p:cNvPr>
          <p:cNvGrpSpPr>
            <a:grpSpLocks/>
          </p:cNvGrpSpPr>
          <p:nvPr/>
        </p:nvGrpSpPr>
        <p:grpSpPr bwMode="auto">
          <a:xfrm>
            <a:off x="775873" y="5112520"/>
            <a:ext cx="922340" cy="1162052"/>
            <a:chOff x="664" y="2891"/>
            <a:chExt cx="581" cy="732"/>
          </a:xfrm>
        </p:grpSpPr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C07E0C69-F781-8043-9990-09A87CD45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2" y="3355"/>
              <a:ext cx="233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9</a:t>
              </a: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045FC7C6-FA1A-024A-AFD9-5E207D4467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" y="2891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E341F8C-1BC6-5C4D-97F2-09B5CCD118D7}"/>
              </a:ext>
            </a:extLst>
          </p:cNvPr>
          <p:cNvGrpSpPr/>
          <p:nvPr/>
        </p:nvGrpSpPr>
        <p:grpSpPr>
          <a:xfrm>
            <a:off x="775873" y="2072665"/>
            <a:ext cx="3466721" cy="1204914"/>
            <a:chOff x="732330" y="1271476"/>
            <a:chExt cx="3466721" cy="1204914"/>
          </a:xfrm>
        </p:grpSpPr>
        <p:grpSp>
          <p:nvGrpSpPr>
            <p:cNvPr id="4" name="Group 13">
              <a:extLst>
                <a:ext uri="{FF2B5EF4-FFF2-40B4-BE49-F238E27FC236}">
                  <a16:creationId xmlns:a16="http://schemas.microsoft.com/office/drawing/2014/main" id="{584304E4-79DA-5F40-951D-03C3C0B8EA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2330" y="1271476"/>
              <a:ext cx="1665290" cy="1204914"/>
              <a:chOff x="655" y="1677"/>
              <a:chExt cx="1049" cy="759"/>
            </a:xfrm>
          </p:grpSpPr>
          <p:sp>
            <p:nvSpPr>
              <p:cNvPr id="5" name="Text Box 4">
                <a:extLst>
                  <a:ext uri="{FF2B5EF4-FFF2-40B4-BE49-F238E27FC236}">
                    <a16:creationId xmlns:a16="http://schemas.microsoft.com/office/drawing/2014/main" id="{96747441-1FD5-D844-9E2C-0CB77A4519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2" y="2168"/>
                <a:ext cx="702" cy="26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2400" dirty="0">
                    <a:latin typeface="Lucida Sans Typewriter" charset="0"/>
                    <a:cs typeface="+mn-cs"/>
                  </a:rPr>
                  <a:t>  *  </a:t>
                </a:r>
              </a:p>
            </p:txBody>
          </p:sp>
          <p:sp>
            <p:nvSpPr>
              <p:cNvPr id="6" name="Text Box 8">
                <a:extLst>
                  <a:ext uri="{FF2B5EF4-FFF2-40B4-BE49-F238E27FC236}">
                    <a16:creationId xmlns:a16="http://schemas.microsoft.com/office/drawing/2014/main" id="{57E5833B-8474-0A48-A2B3-2C9066534C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5" y="1677"/>
                <a:ext cx="279" cy="3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dirty="0">
                    <a:cs typeface="+mn-cs"/>
                  </a:rPr>
                  <a:t>=</a:t>
                </a:r>
              </a:p>
            </p:txBody>
          </p:sp>
        </p:grpSp>
        <p:sp>
          <p:nvSpPr>
            <p:cNvPr id="28" name="Text Box 4">
              <a:extLst>
                <a:ext uri="{FF2B5EF4-FFF2-40B4-BE49-F238E27FC236}">
                  <a16:creationId xmlns:a16="http://schemas.microsoft.com/office/drawing/2014/main" id="{2F57A2B3-E0A8-1442-A592-01920F8F12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540" y="2050938"/>
              <a:ext cx="742511" cy="4247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1+2</a:t>
              </a:r>
            </a:p>
          </p:txBody>
        </p:sp>
        <p:sp>
          <p:nvSpPr>
            <p:cNvPr id="34" name="U-turn Arrow 33">
              <a:extLst>
                <a:ext uri="{FF2B5EF4-FFF2-40B4-BE49-F238E27FC236}">
                  <a16:creationId xmlns:a16="http://schemas.microsoft.com/office/drawing/2014/main" id="{C01E8A3A-F18E-8B48-A11B-BC1E36F59EDB}"/>
                </a:ext>
              </a:extLst>
            </p:cNvPr>
            <p:cNvSpPr/>
            <p:nvPr/>
          </p:nvSpPr>
          <p:spPr bwMode="auto">
            <a:xfrm>
              <a:off x="1488729" y="1685178"/>
              <a:ext cx="2438837" cy="470263"/>
            </a:xfrm>
            <a:prstGeom prst="uturnArrow">
              <a:avLst>
                <a:gd name="adj1" fmla="val 6481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chemeClr val="accent2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" charset="0"/>
              </a:endParaRPr>
            </a:p>
          </p:txBody>
        </p:sp>
        <p:sp>
          <p:nvSpPr>
            <p:cNvPr id="35" name="U-turn Arrow 34">
              <a:extLst>
                <a:ext uri="{FF2B5EF4-FFF2-40B4-BE49-F238E27FC236}">
                  <a16:creationId xmlns:a16="http://schemas.microsoft.com/office/drawing/2014/main" id="{1DF99B1C-63CE-A546-814B-C85640535449}"/>
                </a:ext>
              </a:extLst>
            </p:cNvPr>
            <p:cNvSpPr/>
            <p:nvPr/>
          </p:nvSpPr>
          <p:spPr bwMode="auto">
            <a:xfrm>
              <a:off x="2154935" y="1685178"/>
              <a:ext cx="1772631" cy="470263"/>
            </a:xfrm>
            <a:prstGeom prst="uturnArrow">
              <a:avLst>
                <a:gd name="adj1" fmla="val 6481"/>
                <a:gd name="adj2" fmla="val 25000"/>
                <a:gd name="adj3" fmla="val 25000"/>
                <a:gd name="adj4" fmla="val 43750"/>
                <a:gd name="adj5" fmla="val 73148"/>
              </a:avLst>
            </a:prstGeom>
            <a:solidFill>
              <a:schemeClr val="accent2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CD86D4F-173D-E84E-BF92-4335FA1B4B43}"/>
              </a:ext>
            </a:extLst>
          </p:cNvPr>
          <p:cNvGrpSpPr/>
          <p:nvPr/>
        </p:nvGrpSpPr>
        <p:grpSpPr>
          <a:xfrm>
            <a:off x="775873" y="3512620"/>
            <a:ext cx="3466720" cy="1346201"/>
            <a:chOff x="732330" y="987313"/>
            <a:chExt cx="3466720" cy="1346201"/>
          </a:xfrm>
        </p:grpSpPr>
        <p:grpSp>
          <p:nvGrpSpPr>
            <p:cNvPr id="38" name="Group 13">
              <a:extLst>
                <a:ext uri="{FF2B5EF4-FFF2-40B4-BE49-F238E27FC236}">
                  <a16:creationId xmlns:a16="http://schemas.microsoft.com/office/drawing/2014/main" id="{7ADB22C3-7EC4-F042-B610-9158303F54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2330" y="987313"/>
              <a:ext cx="1665290" cy="1346201"/>
              <a:chOff x="655" y="1498"/>
              <a:chExt cx="1049" cy="848"/>
            </a:xfrm>
          </p:grpSpPr>
          <p:sp>
            <p:nvSpPr>
              <p:cNvPr id="42" name="Text Box 4">
                <a:extLst>
                  <a:ext uri="{FF2B5EF4-FFF2-40B4-BE49-F238E27FC236}">
                    <a16:creationId xmlns:a16="http://schemas.microsoft.com/office/drawing/2014/main" id="{AE069A82-9531-6E4E-98B7-08A95867E5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2" y="2078"/>
                <a:ext cx="702" cy="26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2400" dirty="0">
                    <a:latin typeface="Lucida Sans Typewriter" charset="0"/>
                    <a:cs typeface="+mn-cs"/>
                  </a:rPr>
                  <a:t>  *  </a:t>
                </a:r>
              </a:p>
            </p:txBody>
          </p:sp>
          <p:sp>
            <p:nvSpPr>
              <p:cNvPr id="43" name="Text Box 8">
                <a:extLst>
                  <a:ext uri="{FF2B5EF4-FFF2-40B4-BE49-F238E27FC236}">
                    <a16:creationId xmlns:a16="http://schemas.microsoft.com/office/drawing/2014/main" id="{EFC909F5-CF33-9349-92EE-E6A793FDB9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5" y="1498"/>
                <a:ext cx="279" cy="3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dirty="0">
                    <a:cs typeface="+mn-cs"/>
                  </a:rPr>
                  <a:t>=</a:t>
                </a:r>
              </a:p>
            </p:txBody>
          </p:sp>
        </p:grpSp>
        <p:sp>
          <p:nvSpPr>
            <p:cNvPr id="39" name="Text Box 4">
              <a:extLst>
                <a:ext uri="{FF2B5EF4-FFF2-40B4-BE49-F238E27FC236}">
                  <a16:creationId xmlns:a16="http://schemas.microsoft.com/office/drawing/2014/main" id="{4627B6F6-6D6C-134F-A9B7-02C46D2F5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539" y="1907944"/>
              <a:ext cx="742511" cy="4247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 3 </a:t>
              </a:r>
            </a:p>
          </p:txBody>
        </p:sp>
        <p:sp>
          <p:nvSpPr>
            <p:cNvPr id="40" name="U-turn Arrow 39">
              <a:extLst>
                <a:ext uri="{FF2B5EF4-FFF2-40B4-BE49-F238E27FC236}">
                  <a16:creationId xmlns:a16="http://schemas.microsoft.com/office/drawing/2014/main" id="{7B09A73C-DBCD-3B47-AA74-388609FD9D01}"/>
                </a:ext>
              </a:extLst>
            </p:cNvPr>
            <p:cNvSpPr/>
            <p:nvPr/>
          </p:nvSpPr>
          <p:spPr bwMode="auto">
            <a:xfrm>
              <a:off x="1488728" y="1542184"/>
              <a:ext cx="2438837" cy="470263"/>
            </a:xfrm>
            <a:prstGeom prst="uturnArrow">
              <a:avLst>
                <a:gd name="adj1" fmla="val 6481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chemeClr val="accent2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" charset="0"/>
              </a:endParaRPr>
            </a:p>
          </p:txBody>
        </p:sp>
        <p:sp>
          <p:nvSpPr>
            <p:cNvPr id="41" name="U-turn Arrow 40">
              <a:extLst>
                <a:ext uri="{FF2B5EF4-FFF2-40B4-BE49-F238E27FC236}">
                  <a16:creationId xmlns:a16="http://schemas.microsoft.com/office/drawing/2014/main" id="{B879B6E9-8868-3F46-B3C9-509587AB20EA}"/>
                </a:ext>
              </a:extLst>
            </p:cNvPr>
            <p:cNvSpPr/>
            <p:nvPr/>
          </p:nvSpPr>
          <p:spPr bwMode="auto">
            <a:xfrm>
              <a:off x="2154934" y="1542184"/>
              <a:ext cx="1772631" cy="470263"/>
            </a:xfrm>
            <a:prstGeom prst="uturnArrow">
              <a:avLst>
                <a:gd name="adj1" fmla="val 6481"/>
                <a:gd name="adj2" fmla="val 25000"/>
                <a:gd name="adj3" fmla="val 25000"/>
                <a:gd name="adj4" fmla="val 43750"/>
                <a:gd name="adj5" fmla="val 73148"/>
              </a:avLst>
            </a:prstGeom>
            <a:solidFill>
              <a:schemeClr val="accent2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" charset="0"/>
              </a:endParaRPr>
            </a:p>
          </p:txBody>
        </p:sp>
      </p:grpSp>
      <p:sp>
        <p:nvSpPr>
          <p:cNvPr id="44" name="Text Box 3">
            <a:extLst>
              <a:ext uri="{FF2B5EF4-FFF2-40B4-BE49-F238E27FC236}">
                <a16:creationId xmlns:a16="http://schemas.microsoft.com/office/drawing/2014/main" id="{4696D503-9E82-ED46-9999-87E7B85B3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21" y="484653"/>
            <a:ext cx="16458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Example:</a:t>
            </a:r>
          </a:p>
        </p:txBody>
      </p:sp>
      <p:sp>
        <p:nvSpPr>
          <p:cNvPr id="46" name="AutoShape 5">
            <a:extLst>
              <a:ext uri="{FF2B5EF4-FFF2-40B4-BE49-F238E27FC236}">
                <a16:creationId xmlns:a16="http://schemas.microsoft.com/office/drawing/2014/main" id="{CF7D8E6D-5CF0-4047-8619-DD4828477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135" y="5218964"/>
            <a:ext cx="3153289" cy="1055608"/>
          </a:xfrm>
          <a:prstGeom prst="wedgeRoundRectCallout">
            <a:avLst>
              <a:gd name="adj1" fmla="val -39219"/>
              <a:gd name="adj2" fmla="val -74171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Shared argument evaluated once.</a:t>
            </a:r>
          </a:p>
        </p:txBody>
      </p:sp>
    </p:spTree>
    <p:extLst>
      <p:ext uri="{BB962C8B-B14F-4D97-AF65-F5344CB8AC3E}">
        <p14:creationId xmlns:p14="http://schemas.microsoft.com/office/powerpoint/2010/main" val="266775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CC3402-649D-0044-ADA3-E01EA02A47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AF9DEA-444B-9248-AFC5-3968C35BCF0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E666E56D-DD6B-4549-ADC2-CF07EAF2B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28564"/>
            <a:ext cx="84963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This gives a new evaluation strategy: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8E54018-93D3-D144-8280-7BEB47679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074" y="2108564"/>
            <a:ext cx="2734491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lazy evaluation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4732767C-9E2A-AF4A-91E3-C3A36236E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9039" y="2108564"/>
            <a:ext cx="5747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=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092D2DBA-356D-FD46-81B3-A178CEF69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0078" y="1677676"/>
            <a:ext cx="3788229" cy="138499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outermost evaluation +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sharing of arguments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7D0998C0-381B-3D42-A8B2-8EC104A29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688564"/>
            <a:ext cx="12104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Note: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448C649-A383-4749-8DBC-1BDCE53FF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54" y="4760307"/>
            <a:ext cx="7916092" cy="1616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dirty="0"/>
              <a:t>Lazy evaluation ensures </a:t>
            </a:r>
            <a:r>
              <a:rPr kumimoji="1" lang="en-US" u="sng" dirty="0"/>
              <a:t>termination</a:t>
            </a:r>
            <a:r>
              <a:rPr kumimoji="1" lang="en-US" dirty="0"/>
              <a:t> whenever possible, but </a:t>
            </a:r>
            <a:r>
              <a:rPr kumimoji="1" lang="en-US" u="sng" dirty="0"/>
              <a:t>never</a:t>
            </a:r>
            <a:r>
              <a:rPr kumimoji="1" lang="en-US" dirty="0"/>
              <a:t> requires more steps than innermost evaluation and sometimes fewer.</a:t>
            </a:r>
          </a:p>
        </p:txBody>
      </p:sp>
    </p:spTree>
    <p:extLst>
      <p:ext uri="{BB962C8B-B14F-4D97-AF65-F5344CB8AC3E}">
        <p14:creationId xmlns:p14="http://schemas.microsoft.com/office/powerpoint/2010/main" val="908031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E64531E-8429-8C4E-A46D-05849D801525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322563" name="Text Box 3"/>
          <p:cNvSpPr txBox="1">
            <a:spLocks noChangeArrowheads="1"/>
          </p:cNvSpPr>
          <p:nvPr/>
        </p:nvSpPr>
        <p:spPr bwMode="auto">
          <a:xfrm>
            <a:off x="1420402" y="3278554"/>
            <a:ext cx="928459" cy="4247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ones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882238" y="3865455"/>
            <a:ext cx="2209805" cy="519113"/>
            <a:chOff x="665" y="2065"/>
            <a:chExt cx="1392" cy="327"/>
          </a:xfrm>
        </p:grpSpPr>
        <p:sp>
          <p:nvSpPr>
            <p:cNvPr id="322564" name="Text Box 4"/>
            <p:cNvSpPr txBox="1">
              <a:spLocks noChangeArrowheads="1"/>
            </p:cNvSpPr>
            <p:nvPr/>
          </p:nvSpPr>
          <p:spPr bwMode="auto">
            <a:xfrm>
              <a:off x="1004" y="2096"/>
              <a:ext cx="1053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1 : ones</a:t>
              </a:r>
            </a:p>
          </p:txBody>
        </p:sp>
        <p:sp>
          <p:nvSpPr>
            <p:cNvPr id="322568" name="Text Box 8"/>
            <p:cNvSpPr txBox="1">
              <a:spLocks noChangeArrowheads="1"/>
            </p:cNvSpPr>
            <p:nvPr/>
          </p:nvSpPr>
          <p:spPr bwMode="auto">
            <a:xfrm>
              <a:off x="665" y="2065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882238" y="4505744"/>
            <a:ext cx="3325820" cy="519113"/>
            <a:chOff x="665" y="2694"/>
            <a:chExt cx="2095" cy="327"/>
          </a:xfrm>
        </p:grpSpPr>
        <p:sp>
          <p:nvSpPr>
            <p:cNvPr id="322565" name="Text Box 5"/>
            <p:cNvSpPr txBox="1">
              <a:spLocks noChangeArrowheads="1"/>
            </p:cNvSpPr>
            <p:nvPr/>
          </p:nvSpPr>
          <p:spPr bwMode="auto">
            <a:xfrm>
              <a:off x="1004" y="2734"/>
              <a:ext cx="1756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1 : (1 : ones)</a:t>
              </a:r>
            </a:p>
          </p:txBody>
        </p:sp>
        <p:sp>
          <p:nvSpPr>
            <p:cNvPr id="322569" name="Text Box 9"/>
            <p:cNvSpPr txBox="1">
              <a:spLocks noChangeArrowheads="1"/>
            </p:cNvSpPr>
            <p:nvPr/>
          </p:nvSpPr>
          <p:spPr bwMode="auto">
            <a:xfrm>
              <a:off x="665" y="269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</p:grpSp>
      <p:sp>
        <p:nvSpPr>
          <p:cNvPr id="20" name="Rectangle 2">
            <a:extLst>
              <a:ext uri="{FF2B5EF4-FFF2-40B4-BE49-F238E27FC236}">
                <a16:creationId xmlns:a16="http://schemas.microsoft.com/office/drawing/2014/main" id="{E4D92B5A-1FF1-DE49-B971-6E15411E1592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381000"/>
            <a:ext cx="851535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9pPr>
          </a:lstStyle>
          <a:p>
            <a:r>
              <a:rPr lang="en-US" kern="0" dirty="0">
                <a:latin typeface="Arial Black" charset="0"/>
              </a:rPr>
              <a:t>Infinite Lists</a:t>
            </a:r>
          </a:p>
          <a:p>
            <a:endParaRPr lang="en-US" kern="0" dirty="0">
              <a:latin typeface="Arial Black" charset="0"/>
            </a:endParaRPr>
          </a:p>
        </p:txBody>
      </p:sp>
      <p:sp>
        <p:nvSpPr>
          <p:cNvPr id="22" name="Text Box 4">
            <a:extLst>
              <a:ext uri="{FF2B5EF4-FFF2-40B4-BE49-F238E27FC236}">
                <a16:creationId xmlns:a16="http://schemas.microsoft.com/office/drawing/2014/main" id="{87A82C10-4DC1-C64D-9CDF-9885E85D1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0402" y="1440499"/>
            <a:ext cx="2973891" cy="49154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latin typeface="Lucida Sans Typewriter" charset="0"/>
              </a:rPr>
              <a:t>ones = 1 : ones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BBB18062-7C40-A645-B2FA-579807299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3" y="2307810"/>
            <a:ext cx="84470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Example:</a:t>
            </a: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64558501-C664-AE4C-B8BE-E8201E4F0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6403" y="3604914"/>
            <a:ext cx="2118105" cy="1055608"/>
          </a:xfrm>
          <a:prstGeom prst="wedgeRoundRectCallout">
            <a:avLst>
              <a:gd name="adj1" fmla="val -72968"/>
              <a:gd name="adj2" fmla="val 33562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An infinite list of ones.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000DFC-63DB-1945-98DE-485A784F1A4E}"/>
              </a:ext>
            </a:extLst>
          </p:cNvPr>
          <p:cNvGrpSpPr/>
          <p:nvPr/>
        </p:nvGrpSpPr>
        <p:grpSpPr>
          <a:xfrm>
            <a:off x="882238" y="5753697"/>
            <a:ext cx="709615" cy="723303"/>
            <a:chOff x="916069" y="5632404"/>
            <a:chExt cx="709615" cy="723303"/>
          </a:xfrm>
        </p:grpSpPr>
        <p:sp>
          <p:nvSpPr>
            <p:cNvPr id="322570" name="Text Box 10"/>
            <p:cNvSpPr txBox="1">
              <a:spLocks noChangeArrowheads="1"/>
            </p:cNvSpPr>
            <p:nvPr/>
          </p:nvSpPr>
          <p:spPr bwMode="auto">
            <a:xfrm>
              <a:off x="916069" y="5632404"/>
              <a:ext cx="442913" cy="5191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09D7AB1-D253-7A49-8B58-10070A2F0C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8984" y="5746107"/>
              <a:ext cx="266700" cy="609600"/>
              <a:chOff x="1062" y="3676"/>
              <a:chExt cx="168" cy="384"/>
            </a:xfrm>
          </p:grpSpPr>
          <p:sp>
            <p:nvSpPr>
              <p:cNvPr id="21" name="Text Box 14">
                <a:extLst>
                  <a:ext uri="{FF2B5EF4-FFF2-40B4-BE49-F238E27FC236}">
                    <a16:creationId xmlns:a16="http://schemas.microsoft.com/office/drawing/2014/main" id="{46D0BFE5-6409-FC4E-90BA-E94C47557D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2" y="3676"/>
                <a:ext cx="16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400" dirty="0">
                    <a:sym typeface="Symbol" charset="0"/>
                  </a:rPr>
                  <a:t></a:t>
                </a:r>
                <a:endParaRPr lang="en-US" sz="1400" dirty="0"/>
              </a:p>
            </p:txBody>
          </p:sp>
          <p:sp>
            <p:nvSpPr>
              <p:cNvPr id="24" name="Text Box 15">
                <a:extLst>
                  <a:ext uri="{FF2B5EF4-FFF2-40B4-BE49-F238E27FC236}">
                    <a16:creationId xmlns:a16="http://schemas.microsoft.com/office/drawing/2014/main" id="{3CF6F106-7CD5-9648-ABE9-680D40B090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2" y="3778"/>
                <a:ext cx="16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400" dirty="0">
                    <a:sym typeface="Symbol" charset="0"/>
                  </a:rPr>
                  <a:t></a:t>
                </a:r>
                <a:endParaRPr lang="en-US" sz="1400" dirty="0"/>
              </a:p>
            </p:txBody>
          </p:sp>
          <p:sp>
            <p:nvSpPr>
              <p:cNvPr id="25" name="Text Box 16">
                <a:extLst>
                  <a:ext uri="{FF2B5EF4-FFF2-40B4-BE49-F238E27FC236}">
                    <a16:creationId xmlns:a16="http://schemas.microsoft.com/office/drawing/2014/main" id="{1D896E70-DC16-2149-BD91-4F2BFC1001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2" y="3868"/>
                <a:ext cx="16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400" dirty="0">
                    <a:sym typeface="Symbol" charset="0"/>
                  </a:rPr>
                  <a:t></a:t>
                </a:r>
                <a:endParaRPr lang="en-US" sz="1400" dirty="0"/>
              </a:p>
            </p:txBody>
          </p:sp>
        </p:grpSp>
      </p:grpSp>
      <p:grpSp>
        <p:nvGrpSpPr>
          <p:cNvPr id="26" name="Group 14">
            <a:extLst>
              <a:ext uri="{FF2B5EF4-FFF2-40B4-BE49-F238E27FC236}">
                <a16:creationId xmlns:a16="http://schemas.microsoft.com/office/drawing/2014/main" id="{7B3A2E59-5D68-844B-8172-7CDFCD18CAD3}"/>
              </a:ext>
            </a:extLst>
          </p:cNvPr>
          <p:cNvGrpSpPr>
            <a:grpSpLocks/>
          </p:cNvGrpSpPr>
          <p:nvPr/>
        </p:nvGrpSpPr>
        <p:grpSpPr bwMode="auto">
          <a:xfrm>
            <a:off x="887222" y="5140361"/>
            <a:ext cx="4430722" cy="519113"/>
            <a:chOff x="672" y="2687"/>
            <a:chExt cx="2791" cy="327"/>
          </a:xfrm>
        </p:grpSpPr>
        <p:sp>
          <p:nvSpPr>
            <p:cNvPr id="27" name="Text Box 5">
              <a:extLst>
                <a:ext uri="{FF2B5EF4-FFF2-40B4-BE49-F238E27FC236}">
                  <a16:creationId xmlns:a16="http://schemas.microsoft.com/office/drawing/2014/main" id="{69E0BD79-C30E-0848-B14D-A184AC040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4" y="2734"/>
              <a:ext cx="2459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1 : (1 : (1 : ones))</a:t>
              </a:r>
            </a:p>
          </p:txBody>
        </p:sp>
        <p:sp>
          <p:nvSpPr>
            <p:cNvPr id="28" name="Text Box 9">
              <a:extLst>
                <a:ext uri="{FF2B5EF4-FFF2-40B4-BE49-F238E27FC236}">
                  <a16:creationId xmlns:a16="http://schemas.microsoft.com/office/drawing/2014/main" id="{5634BB6C-21A7-A347-AE77-813948EEC8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687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945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E64531E-8429-8C4E-A46D-05849D801525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29" name="Text Box 3">
            <a:extLst>
              <a:ext uri="{FF2B5EF4-FFF2-40B4-BE49-F238E27FC236}">
                <a16:creationId xmlns:a16="http://schemas.microsoft.com/office/drawing/2014/main" id="{C7DE39A4-769F-A34D-BDAF-EFEC0D140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57" y="2453860"/>
            <a:ext cx="1858201" cy="4247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head ones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B6CA67-EA50-C749-A140-8FFA1C14B0DA}"/>
              </a:ext>
            </a:extLst>
          </p:cNvPr>
          <p:cNvGrpSpPr/>
          <p:nvPr/>
        </p:nvGrpSpPr>
        <p:grpSpPr>
          <a:xfrm>
            <a:off x="348456" y="2820504"/>
            <a:ext cx="3142595" cy="930868"/>
            <a:chOff x="489879" y="2859222"/>
            <a:chExt cx="3142595" cy="930868"/>
          </a:xfrm>
        </p:grpSpPr>
        <p:sp>
          <p:nvSpPr>
            <p:cNvPr id="31" name="Text Box 4">
              <a:extLst>
                <a:ext uri="{FF2B5EF4-FFF2-40B4-BE49-F238E27FC236}">
                  <a16:creationId xmlns:a16="http://schemas.microsoft.com/office/drawing/2014/main" id="{8EF2E550-7749-6E49-9282-D89965EC8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0480" y="3365358"/>
              <a:ext cx="2601994" cy="4247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head (1:ones)</a:t>
              </a:r>
            </a:p>
          </p:txBody>
        </p:sp>
        <p:sp>
          <p:nvSpPr>
            <p:cNvPr id="32" name="Text Box 8">
              <a:extLst>
                <a:ext uri="{FF2B5EF4-FFF2-40B4-BE49-F238E27FC236}">
                  <a16:creationId xmlns:a16="http://schemas.microsoft.com/office/drawing/2014/main" id="{B3EDCBE3-48A3-3046-8391-55F04EF983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879" y="2859222"/>
              <a:ext cx="442914" cy="5191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91D1612-6F5B-714E-A477-B1643A83D633}"/>
              </a:ext>
            </a:extLst>
          </p:cNvPr>
          <p:cNvGrpSpPr/>
          <p:nvPr/>
        </p:nvGrpSpPr>
        <p:grpSpPr>
          <a:xfrm>
            <a:off x="358160" y="3685898"/>
            <a:ext cx="3872795" cy="956110"/>
            <a:chOff x="503473" y="3642035"/>
            <a:chExt cx="3872795" cy="956110"/>
          </a:xfrm>
        </p:grpSpPr>
        <p:sp>
          <p:nvSpPr>
            <p:cNvPr id="34" name="Text Box 5">
              <a:extLst>
                <a:ext uri="{FF2B5EF4-FFF2-40B4-BE49-F238E27FC236}">
                  <a16:creationId xmlns:a16="http://schemas.microsoft.com/office/drawing/2014/main" id="{AB71FEA3-A18E-E040-BBB9-65093534A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0480" y="4173413"/>
              <a:ext cx="3345788" cy="4247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head (1:(1:ones))</a:t>
              </a:r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9B74FB1E-7C26-5D49-B5D1-CA3449C9A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473" y="3642035"/>
              <a:ext cx="442913" cy="5191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</p:grpSp>
      <p:sp>
        <p:nvSpPr>
          <p:cNvPr id="39" name="Text Box 3">
            <a:extLst>
              <a:ext uri="{FF2B5EF4-FFF2-40B4-BE49-F238E27FC236}">
                <a16:creationId xmlns:a16="http://schemas.microsoft.com/office/drawing/2014/main" id="{FF04DBF2-516C-EB4D-9542-21F5F8645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0731" y="2507069"/>
            <a:ext cx="1858201" cy="4247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head ones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8209855-813F-1745-AFE1-17B3E4053484}"/>
              </a:ext>
            </a:extLst>
          </p:cNvPr>
          <p:cNvGrpSpPr/>
          <p:nvPr/>
        </p:nvGrpSpPr>
        <p:grpSpPr>
          <a:xfrm>
            <a:off x="5180131" y="2857021"/>
            <a:ext cx="3141745" cy="941327"/>
            <a:chOff x="5012577" y="2848778"/>
            <a:chExt cx="3141745" cy="941327"/>
          </a:xfrm>
        </p:grpSpPr>
        <p:sp>
          <p:nvSpPr>
            <p:cNvPr id="41" name="Text Box 4">
              <a:extLst>
                <a:ext uri="{FF2B5EF4-FFF2-40B4-BE49-F238E27FC236}">
                  <a16:creationId xmlns:a16="http://schemas.microsoft.com/office/drawing/2014/main" id="{0ED65804-6777-7B47-A8B9-33E0034C8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2328" y="3365373"/>
              <a:ext cx="2601994" cy="4247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head (1:ones)</a:t>
              </a:r>
            </a:p>
          </p:txBody>
        </p:sp>
        <p:sp>
          <p:nvSpPr>
            <p:cNvPr id="42" name="Text Box 8">
              <a:extLst>
                <a:ext uri="{FF2B5EF4-FFF2-40B4-BE49-F238E27FC236}">
                  <a16:creationId xmlns:a16="http://schemas.microsoft.com/office/drawing/2014/main" id="{74956AFB-5D5D-8B4F-ADD3-D8A954146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577" y="2848778"/>
              <a:ext cx="442913" cy="5191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3E8DD27-F519-D74F-A2B7-D5C5A948A253}"/>
              </a:ext>
            </a:extLst>
          </p:cNvPr>
          <p:cNvGrpSpPr/>
          <p:nvPr/>
        </p:nvGrpSpPr>
        <p:grpSpPr>
          <a:xfrm>
            <a:off x="5180131" y="3751372"/>
            <a:ext cx="910365" cy="943845"/>
            <a:chOff x="5012577" y="3654315"/>
            <a:chExt cx="910365" cy="943845"/>
          </a:xfrm>
        </p:grpSpPr>
        <p:sp>
          <p:nvSpPr>
            <p:cNvPr id="44" name="Text Box 5">
              <a:extLst>
                <a:ext uri="{FF2B5EF4-FFF2-40B4-BE49-F238E27FC236}">
                  <a16:creationId xmlns:a16="http://schemas.microsoft.com/office/drawing/2014/main" id="{5779175B-FBAD-C04E-ACAB-EE3C4F7ED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2328" y="4173428"/>
              <a:ext cx="370614" cy="4247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1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:a16="http://schemas.microsoft.com/office/drawing/2014/main" id="{03655270-256A-4D42-AC4A-311C1CA5B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577" y="3654315"/>
              <a:ext cx="442913" cy="5191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</p:grpSp>
      <p:sp>
        <p:nvSpPr>
          <p:cNvPr id="52" name="Text Box 3">
            <a:extLst>
              <a:ext uri="{FF2B5EF4-FFF2-40B4-BE49-F238E27FC236}">
                <a16:creationId xmlns:a16="http://schemas.microsoft.com/office/drawing/2014/main" id="{520AA44C-99A1-DB4C-8CD5-A8CA61137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456" y="1402030"/>
            <a:ext cx="36249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Innermost:</a:t>
            </a:r>
          </a:p>
        </p:txBody>
      </p:sp>
      <p:sp>
        <p:nvSpPr>
          <p:cNvPr id="53" name="Text Box 3">
            <a:extLst>
              <a:ext uri="{FF2B5EF4-FFF2-40B4-BE49-F238E27FC236}">
                <a16:creationId xmlns:a16="http://schemas.microsoft.com/office/drawing/2014/main" id="{EC0DD36B-03E0-3B4F-8856-BC077EC8B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131" y="1395797"/>
            <a:ext cx="36249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Lazy:</a:t>
            </a:r>
          </a:p>
        </p:txBody>
      </p:sp>
      <p:sp>
        <p:nvSpPr>
          <p:cNvPr id="40" name="Text Box 3">
            <a:extLst>
              <a:ext uri="{FF2B5EF4-FFF2-40B4-BE49-F238E27FC236}">
                <a16:creationId xmlns:a16="http://schemas.microsoft.com/office/drawing/2014/main" id="{1939DB39-0E18-9F40-BF81-6929CD10C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456" y="501561"/>
            <a:ext cx="84470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What happens if we select the first element?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05D73D8-F441-904D-8436-4133320EF808}"/>
              </a:ext>
            </a:extLst>
          </p:cNvPr>
          <p:cNvGrpSpPr/>
          <p:nvPr/>
        </p:nvGrpSpPr>
        <p:grpSpPr>
          <a:xfrm>
            <a:off x="358160" y="4598035"/>
            <a:ext cx="709615" cy="974612"/>
            <a:chOff x="916069" y="5381095"/>
            <a:chExt cx="709615" cy="974612"/>
          </a:xfrm>
        </p:grpSpPr>
        <p:sp>
          <p:nvSpPr>
            <p:cNvPr id="46" name="Text Box 10">
              <a:extLst>
                <a:ext uri="{FF2B5EF4-FFF2-40B4-BE49-F238E27FC236}">
                  <a16:creationId xmlns:a16="http://schemas.microsoft.com/office/drawing/2014/main" id="{8707C091-0869-6D48-AA29-1B6FE0A63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6069" y="5381095"/>
              <a:ext cx="442913" cy="5191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854CB9A-3852-654A-8DFB-3CA4646BF9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8984" y="5746107"/>
              <a:ext cx="266700" cy="609600"/>
              <a:chOff x="1062" y="3676"/>
              <a:chExt cx="168" cy="384"/>
            </a:xfrm>
          </p:grpSpPr>
          <p:sp>
            <p:nvSpPr>
              <p:cNvPr id="59" name="Text Box 14">
                <a:extLst>
                  <a:ext uri="{FF2B5EF4-FFF2-40B4-BE49-F238E27FC236}">
                    <a16:creationId xmlns:a16="http://schemas.microsoft.com/office/drawing/2014/main" id="{AC3720C2-5C3A-094B-9AC5-935FC14AE7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2" y="3676"/>
                <a:ext cx="16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400" dirty="0">
                    <a:sym typeface="Symbol" charset="0"/>
                  </a:rPr>
                  <a:t></a:t>
                </a:r>
                <a:endParaRPr lang="en-US" sz="1400" dirty="0"/>
              </a:p>
            </p:txBody>
          </p:sp>
          <p:sp>
            <p:nvSpPr>
              <p:cNvPr id="60" name="Text Box 15">
                <a:extLst>
                  <a:ext uri="{FF2B5EF4-FFF2-40B4-BE49-F238E27FC236}">
                    <a16:creationId xmlns:a16="http://schemas.microsoft.com/office/drawing/2014/main" id="{9B56E65B-F49F-BF4B-B0F6-D767D9F7D0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2" y="3778"/>
                <a:ext cx="16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400" dirty="0">
                    <a:sym typeface="Symbol" charset="0"/>
                  </a:rPr>
                  <a:t></a:t>
                </a:r>
                <a:endParaRPr lang="en-US" sz="1400" dirty="0"/>
              </a:p>
            </p:txBody>
          </p:sp>
          <p:sp>
            <p:nvSpPr>
              <p:cNvPr id="61" name="Text Box 16">
                <a:extLst>
                  <a:ext uri="{FF2B5EF4-FFF2-40B4-BE49-F238E27FC236}">
                    <a16:creationId xmlns:a16="http://schemas.microsoft.com/office/drawing/2014/main" id="{D782E773-0EE0-8E4A-9874-5276362C3D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2" y="3868"/>
                <a:ext cx="16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400" dirty="0">
                    <a:sym typeface="Symbol" charset="0"/>
                  </a:rPr>
                  <a:t></a:t>
                </a:r>
                <a:endParaRPr lang="en-US" sz="1400" dirty="0"/>
              </a:p>
            </p:txBody>
          </p:sp>
        </p:grpSp>
      </p:grpSp>
      <p:sp>
        <p:nvSpPr>
          <p:cNvPr id="27" name="AutoShape 5">
            <a:extLst>
              <a:ext uri="{FF2B5EF4-FFF2-40B4-BE49-F238E27FC236}">
                <a16:creationId xmlns:a16="http://schemas.microsoft.com/office/drawing/2014/main" id="{99609A3F-DB30-6749-80A2-8EAD0B064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1593" y="5420247"/>
            <a:ext cx="1932935" cy="1055608"/>
          </a:xfrm>
          <a:prstGeom prst="wedgeRoundRectCallout">
            <a:avLst>
              <a:gd name="adj1" fmla="val -33063"/>
              <a:gd name="adj2" fmla="val -7125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Does not terminate.</a:t>
            </a:r>
          </a:p>
        </p:txBody>
      </p:sp>
      <p:sp>
        <p:nvSpPr>
          <p:cNvPr id="28" name="AutoShape 5">
            <a:extLst>
              <a:ext uri="{FF2B5EF4-FFF2-40B4-BE49-F238E27FC236}">
                <a16:creationId xmlns:a16="http://schemas.microsoft.com/office/drawing/2014/main" id="{A568513C-DF47-C54D-8FE8-63629D71A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826" y="5345192"/>
            <a:ext cx="2118105" cy="1055608"/>
          </a:xfrm>
          <a:prstGeom prst="wedgeRoundRectCallout">
            <a:avLst>
              <a:gd name="adj1" fmla="val -33425"/>
              <a:gd name="adj2" fmla="val -70531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Terminates in 2 steps!</a:t>
            </a:r>
          </a:p>
        </p:txBody>
      </p:sp>
    </p:spTree>
    <p:extLst>
      <p:ext uri="{BB962C8B-B14F-4D97-AF65-F5344CB8AC3E}">
        <p14:creationId xmlns:p14="http://schemas.microsoft.com/office/powerpoint/2010/main" val="346564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E64531E-8429-8C4E-A46D-05849D801525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7B0A3BE9-A3A4-C443-A80E-2B91A8EEF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836" y="522929"/>
            <a:ext cx="10942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Note: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4D1A1B13-46D2-6A49-BA8D-2BE0FBA3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57" y="1645616"/>
            <a:ext cx="7874499" cy="462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dirty="0"/>
              <a:t>In the lazy case, only the </a:t>
            </a:r>
            <a:r>
              <a:rPr kumimoji="1" lang="en-US" u="sng" dirty="0"/>
              <a:t>first</a:t>
            </a:r>
            <a:r>
              <a:rPr kumimoji="1" lang="en-US" dirty="0"/>
              <a:t> element of ones is produced, as the rest are not required.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36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dirty="0"/>
              <a:t>In general, with </a:t>
            </a:r>
            <a:r>
              <a:rPr kumimoji="1" lang="en-US" u="sng" dirty="0"/>
              <a:t>lazy</a:t>
            </a:r>
            <a:r>
              <a:rPr kumimoji="1" lang="en-US" dirty="0"/>
              <a:t> evaluation expressions are only evaluated as </a:t>
            </a:r>
            <a:r>
              <a:rPr kumimoji="1" lang="en-US" u="sng" dirty="0"/>
              <a:t>much as required</a:t>
            </a:r>
            <a:r>
              <a:rPr kumimoji="1" lang="en-US" dirty="0"/>
              <a:t> by the context in which they are used.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36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dirty="0"/>
              <a:t>Hence, ones is really a </a:t>
            </a:r>
            <a:r>
              <a:rPr kumimoji="1" lang="en-US" u="sng" dirty="0"/>
              <a:t>potentially</a:t>
            </a:r>
            <a:r>
              <a:rPr kumimoji="1" lang="en-US" dirty="0"/>
              <a:t> infinite list.</a:t>
            </a:r>
          </a:p>
        </p:txBody>
      </p:sp>
    </p:spTree>
    <p:extLst>
      <p:ext uri="{BB962C8B-B14F-4D97-AF65-F5344CB8AC3E}">
        <p14:creationId xmlns:p14="http://schemas.microsoft.com/office/powerpoint/2010/main" val="2604991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E64531E-8429-8C4E-A46D-05849D801525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E4D92B5A-1FF1-DE49-B971-6E15411E1592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381000"/>
            <a:ext cx="851535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9pPr>
          </a:lstStyle>
          <a:p>
            <a:r>
              <a:rPr lang="en-US" kern="0" dirty="0">
                <a:latin typeface="Arial Black" charset="0"/>
              </a:rPr>
              <a:t>Modular Programming</a:t>
            </a:r>
          </a:p>
          <a:p>
            <a:endParaRPr lang="en-US" kern="0" dirty="0">
              <a:latin typeface="Arial Black" charset="0"/>
            </a:endParaRP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7B0A3BE9-A3A4-C443-A80E-2B91A8EEF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2236"/>
            <a:ext cx="85153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Lazy evaluation allows us to make programs more </a:t>
            </a:r>
            <a:r>
              <a:rPr lang="en-US" u="sng" dirty="0"/>
              <a:t>modular</a:t>
            </a:r>
            <a:r>
              <a:rPr lang="en-US" dirty="0"/>
              <a:t> by separating control from data.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5C4C5B07-9D6D-D04A-A784-7BE7D7530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4316" y="3223734"/>
            <a:ext cx="2601994" cy="90794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400" dirty="0">
                <a:latin typeface="Lucida Sans Typewriter" charset="0"/>
              </a:rPr>
              <a:t>&gt; take 5 ones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Lucida Sans Typewriter" charset="0"/>
              </a:rPr>
              <a:t>[1,1,1,1,1]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A6183EF4-A5CB-9A43-9568-C56F59FC7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057" y="5190340"/>
            <a:ext cx="7311544" cy="1055608"/>
          </a:xfrm>
          <a:prstGeom prst="wedgeRoundRectCallout">
            <a:avLst>
              <a:gd name="adj1" fmla="val -22928"/>
              <a:gd name="adj2" fmla="val -77811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The data part ones is only evaluated as much as required by the control part take 5.</a:t>
            </a:r>
          </a:p>
        </p:txBody>
      </p:sp>
    </p:spTree>
    <p:extLst>
      <p:ext uri="{BB962C8B-B14F-4D97-AF65-F5344CB8AC3E}">
        <p14:creationId xmlns:p14="http://schemas.microsoft.com/office/powerpoint/2010/main" val="3429304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E64531E-8429-8C4E-A46D-05849D801525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40" name="Text Box 3">
            <a:extLst>
              <a:ext uri="{FF2B5EF4-FFF2-40B4-BE49-F238E27FC236}">
                <a16:creationId xmlns:a16="http://schemas.microsoft.com/office/drawing/2014/main" id="{1939DB39-0E18-9F40-BF81-6929CD10C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456" y="478219"/>
            <a:ext cx="844708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Without using lazy evaluation the control and data parts would need to be </a:t>
            </a:r>
            <a:r>
              <a:rPr lang="en-US" u="sng" dirty="0"/>
              <a:t>combined</a:t>
            </a:r>
            <a:r>
              <a:rPr lang="en-US" dirty="0"/>
              <a:t> into one:</a:t>
            </a:r>
          </a:p>
        </p:txBody>
      </p:sp>
      <p:sp>
        <p:nvSpPr>
          <p:cNvPr id="30" name="Text Box 4">
            <a:extLst>
              <a:ext uri="{FF2B5EF4-FFF2-40B4-BE49-F238E27FC236}">
                <a16:creationId xmlns:a16="http://schemas.microsoft.com/office/drawing/2014/main" id="{B50404C8-DC68-5245-9E52-81D2AC5AE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473" y="2051059"/>
            <a:ext cx="7064755" cy="137794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latin typeface="Lucida Sans Typewriter" charset="0"/>
              </a:rPr>
              <a:t>replicate :: Int </a:t>
            </a:r>
            <a:r>
              <a:rPr lang="en-US" sz="2400" dirty="0">
                <a:latin typeface="Times New Roman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</a:rPr>
              <a:t> a </a:t>
            </a:r>
            <a:r>
              <a:rPr lang="en-US" sz="2400" dirty="0">
                <a:latin typeface="Times New Roman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</a:rPr>
              <a:t> [a]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Lucida Sans Typewriter" charset="0"/>
              </a:rPr>
              <a:t>replicate 0 _ = []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Lucida Sans Typewriter" charset="0"/>
              </a:rPr>
              <a:t>replicate n x = x : replicate (n-1) x</a:t>
            </a:r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B0689EF5-5ED3-FE40-AC3F-346071D0E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473" y="5196972"/>
            <a:ext cx="2973891" cy="93474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latin typeface="Lucida Sans Typewriter" charset="0"/>
              </a:rPr>
              <a:t>&gt; replicate 5 1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Lucida Sans Typewriter" charset="0"/>
              </a:rPr>
              <a:t>[1,1,1,1,1]</a:t>
            </a: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480396BC-71BE-1D49-B13F-70ABF3137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456" y="4051376"/>
            <a:ext cx="16859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1824825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E64531E-8429-8C4E-A46D-05849D801525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E4D92B5A-1FF1-DE49-B971-6E15411E1592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381000"/>
            <a:ext cx="851535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9pPr>
          </a:lstStyle>
          <a:p>
            <a:r>
              <a:rPr lang="en-US" kern="0" dirty="0">
                <a:latin typeface="Arial Black" charset="0"/>
              </a:rPr>
              <a:t>Generating Primes</a:t>
            </a:r>
          </a:p>
          <a:p>
            <a:endParaRPr lang="en-US" kern="0" dirty="0">
              <a:latin typeface="Arial Black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77CA61CB-4A9A-7340-A6CE-28EA25342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980" y="1451114"/>
            <a:ext cx="82140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To generate the </a:t>
            </a:r>
            <a:r>
              <a:rPr lang="en-US" u="sng" dirty="0"/>
              <a:t>infinite</a:t>
            </a:r>
            <a:r>
              <a:rPr lang="en-US" dirty="0"/>
              <a:t> sequence of primes: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B95769E-746B-4848-B2EE-8754DC53B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278" y="2575384"/>
            <a:ext cx="7957743" cy="382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14350" indent="-514350">
              <a:spcBef>
                <a:spcPct val="20000"/>
              </a:spcBef>
              <a:buClr>
                <a:schemeClr val="accent2"/>
              </a:buClr>
              <a:buFont typeface="+mj-lt"/>
              <a:buAutoNum type="arabicPeriod"/>
            </a:pPr>
            <a:r>
              <a:rPr kumimoji="1" lang="en-US" dirty="0"/>
              <a:t>Write down the infinite sequence 2, 3, 4, …;</a:t>
            </a:r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+mj-lt"/>
              <a:buAutoNum type="arabicPeriod"/>
            </a:pPr>
            <a:endParaRPr kumimoji="1" lang="en-US" sz="2400" dirty="0"/>
          </a:p>
          <a:p>
            <a:pPr marL="514350" indent="-514350">
              <a:spcBef>
                <a:spcPct val="20000"/>
              </a:spcBef>
              <a:buClr>
                <a:schemeClr val="accent2"/>
              </a:buClr>
              <a:buFont typeface="+mj-lt"/>
              <a:buAutoNum type="arabicPeriod"/>
            </a:pPr>
            <a:r>
              <a:rPr kumimoji="1" lang="en-US" dirty="0"/>
              <a:t>Mark the first number p as being prime;</a:t>
            </a:r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+mj-lt"/>
              <a:buAutoNum type="arabicPeriod"/>
            </a:pPr>
            <a:endParaRPr kumimoji="1" lang="en-US" sz="2400" dirty="0"/>
          </a:p>
          <a:p>
            <a:pPr marL="514350" indent="-514350">
              <a:spcBef>
                <a:spcPct val="20000"/>
              </a:spcBef>
              <a:buClr>
                <a:schemeClr val="accent2"/>
              </a:buClr>
              <a:buFont typeface="+mj-lt"/>
              <a:buAutoNum type="arabicPeriod"/>
            </a:pPr>
            <a:r>
              <a:rPr kumimoji="1" lang="en-US" dirty="0"/>
              <a:t>Delete all multiples of p from the sequence;</a:t>
            </a:r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+mj-lt"/>
              <a:buAutoNum type="arabicPeriod"/>
            </a:pPr>
            <a:endParaRPr kumimoji="1" lang="en-US" sz="2400" dirty="0"/>
          </a:p>
          <a:p>
            <a:pPr marL="514350" indent="-514350">
              <a:spcBef>
                <a:spcPct val="20000"/>
              </a:spcBef>
              <a:buClr>
                <a:schemeClr val="accent2"/>
              </a:buClr>
              <a:buFont typeface="+mj-lt"/>
              <a:buAutoNum type="arabicPeriod"/>
            </a:pPr>
            <a:r>
              <a:rPr kumimoji="1" lang="en-US" dirty="0"/>
              <a:t>Return to the second step.</a:t>
            </a:r>
          </a:p>
        </p:txBody>
      </p:sp>
    </p:spTree>
    <p:extLst>
      <p:ext uri="{BB962C8B-B14F-4D97-AF65-F5344CB8AC3E}">
        <p14:creationId xmlns:p14="http://schemas.microsoft.com/office/powerpoint/2010/main" val="1990829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E64531E-8429-8C4E-A46D-05849D801525}" type="slidenum">
              <a:rPr lang="en-US" sz="1400"/>
              <a:pPr/>
              <a:t>17</a:t>
            </a:fld>
            <a:endParaRPr lang="en-US" sz="140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7455110-8438-0F41-9E73-10077EE6B301}"/>
              </a:ext>
            </a:extLst>
          </p:cNvPr>
          <p:cNvGrpSpPr/>
          <p:nvPr/>
        </p:nvGrpSpPr>
        <p:grpSpPr>
          <a:xfrm>
            <a:off x="648166" y="658448"/>
            <a:ext cx="7979132" cy="466507"/>
            <a:chOff x="648166" y="658448"/>
            <a:chExt cx="7979132" cy="466507"/>
          </a:xfrm>
        </p:grpSpPr>
        <p:sp>
          <p:nvSpPr>
            <p:cNvPr id="5" name="Text Box 3">
              <a:extLst>
                <a:ext uri="{FF2B5EF4-FFF2-40B4-BE49-F238E27FC236}">
                  <a16:creationId xmlns:a16="http://schemas.microsoft.com/office/drawing/2014/main" id="{3E82E3D0-0304-DF4F-8631-F46C0A9715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166" y="663290"/>
              <a:ext cx="370614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lang="en-US" sz="2400" dirty="0">
                  <a:latin typeface="Lucida Sans Typewriter" charset="0"/>
                </a:rPr>
                <a:t>2</a:t>
              </a:r>
            </a:p>
          </p:txBody>
        </p:sp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244C145C-9FDF-814D-9885-A4F067C53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2259" y="663290"/>
              <a:ext cx="370614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lang="en-US" sz="2400" dirty="0">
                  <a:latin typeface="Lucida Sans Typewriter" charset="0"/>
                </a:rPr>
                <a:t>3</a:t>
              </a:r>
            </a:p>
          </p:txBody>
        </p:sp>
        <p:sp>
          <p:nvSpPr>
            <p:cNvPr id="7" name="Text Box 3">
              <a:extLst>
                <a:ext uri="{FF2B5EF4-FFF2-40B4-BE49-F238E27FC236}">
                  <a16:creationId xmlns:a16="http://schemas.microsoft.com/office/drawing/2014/main" id="{2AF480C3-B4EE-6A44-B3CC-ECD3BB13A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6352" y="663290"/>
              <a:ext cx="370614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lang="en-US" sz="2400" dirty="0">
                  <a:latin typeface="Lucida Sans Typewriter" charset="0"/>
                </a:rPr>
                <a:t>4</a:t>
              </a:r>
            </a:p>
          </p:txBody>
        </p:sp>
        <p:sp>
          <p:nvSpPr>
            <p:cNvPr id="8" name="Text Box 3">
              <a:extLst>
                <a:ext uri="{FF2B5EF4-FFF2-40B4-BE49-F238E27FC236}">
                  <a16:creationId xmlns:a16="http://schemas.microsoft.com/office/drawing/2014/main" id="{F94DAEDA-2675-444C-8A82-F2CD297DB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2724" y="663290"/>
              <a:ext cx="370614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lang="en-US" sz="2400" dirty="0">
                  <a:latin typeface="Lucida Sans Typewriter" charset="0"/>
                </a:rPr>
                <a:t>8</a:t>
              </a:r>
            </a:p>
          </p:txBody>
        </p:sp>
        <p:sp>
          <p:nvSpPr>
            <p:cNvPr id="9" name="Text Box 3">
              <a:extLst>
                <a:ext uri="{FF2B5EF4-FFF2-40B4-BE49-F238E27FC236}">
                  <a16:creationId xmlns:a16="http://schemas.microsoft.com/office/drawing/2014/main" id="{A54C7AA8-9CB6-9244-B80C-ED3A9BCCB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6817" y="663290"/>
              <a:ext cx="370614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lang="en-US" sz="2400" dirty="0">
                  <a:latin typeface="Lucida Sans Typewriter" charset="0"/>
                </a:rPr>
                <a:t>9</a:t>
              </a:r>
            </a:p>
          </p:txBody>
        </p:sp>
        <p:sp>
          <p:nvSpPr>
            <p:cNvPr id="10" name="Text Box 3">
              <a:extLst>
                <a:ext uri="{FF2B5EF4-FFF2-40B4-BE49-F238E27FC236}">
                  <a16:creationId xmlns:a16="http://schemas.microsoft.com/office/drawing/2014/main" id="{FD780427-2C46-4942-9E6E-FD2C2CB2F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0910" y="663290"/>
              <a:ext cx="556563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lang="en-US" sz="2400" dirty="0">
                  <a:latin typeface="Lucida Sans Typewriter" charset="0"/>
                </a:rPr>
                <a:t>10</a:t>
              </a:r>
            </a:p>
          </p:txBody>
        </p:sp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1611799A-BAEB-5340-AA3C-36994E82B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0445" y="663290"/>
              <a:ext cx="370614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lang="en-US" sz="2400" dirty="0">
                  <a:latin typeface="Lucida Sans Typewriter" charset="0"/>
                </a:rPr>
                <a:t>5</a:t>
              </a:r>
            </a:p>
          </p:txBody>
        </p:sp>
        <p:sp>
          <p:nvSpPr>
            <p:cNvPr id="12" name="Text Box 3">
              <a:extLst>
                <a:ext uri="{FF2B5EF4-FFF2-40B4-BE49-F238E27FC236}">
                  <a16:creationId xmlns:a16="http://schemas.microsoft.com/office/drawing/2014/main" id="{E5EA2551-D34A-DE42-8EDF-0BE2ED6C5C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4538" y="663290"/>
              <a:ext cx="370614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lang="en-US" sz="2400" dirty="0">
                  <a:latin typeface="Lucida Sans Typewriter" charset="0"/>
                </a:rPr>
                <a:t>6</a:t>
              </a:r>
            </a:p>
          </p:txBody>
        </p:sp>
        <p:sp>
          <p:nvSpPr>
            <p:cNvPr id="13" name="Text Box 3">
              <a:extLst>
                <a:ext uri="{FF2B5EF4-FFF2-40B4-BE49-F238E27FC236}">
                  <a16:creationId xmlns:a16="http://schemas.microsoft.com/office/drawing/2014/main" id="{CBC47F48-E450-FE45-AB32-7F7F6E0191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8631" y="663290"/>
              <a:ext cx="370614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lang="en-US" sz="2400" dirty="0">
                  <a:latin typeface="Lucida Sans Typewriter" charset="0"/>
                </a:rPr>
                <a:t>7</a:t>
              </a:r>
            </a:p>
          </p:txBody>
        </p:sp>
        <p:sp>
          <p:nvSpPr>
            <p:cNvPr id="14" name="Text Box 3">
              <a:extLst>
                <a:ext uri="{FF2B5EF4-FFF2-40B4-BE49-F238E27FC236}">
                  <a16:creationId xmlns:a16="http://schemas.microsoft.com/office/drawing/2014/main" id="{EB50F78C-8C05-C746-B7CD-53D1F10E9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0952" y="658448"/>
              <a:ext cx="556563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lang="en-US" sz="2400" dirty="0">
                  <a:latin typeface="Lucida Sans Typewriter" charset="0"/>
                </a:rPr>
                <a:t>11</a:t>
              </a:r>
            </a:p>
          </p:txBody>
        </p:sp>
        <p:sp>
          <p:nvSpPr>
            <p:cNvPr id="15" name="Text Box 3">
              <a:extLst>
                <a:ext uri="{FF2B5EF4-FFF2-40B4-BE49-F238E27FC236}">
                  <a16:creationId xmlns:a16="http://schemas.microsoft.com/office/drawing/2014/main" id="{8130D8C1-FF58-DF4C-A1DD-B3241A13E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0994" y="658448"/>
              <a:ext cx="556563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lang="en-US" sz="2400" dirty="0">
                  <a:latin typeface="Lucida Sans Typewriter" charset="0"/>
                </a:rPr>
                <a:t>12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24BFFAF-9B96-A14B-9CDC-03757D9AA734}"/>
                </a:ext>
              </a:extLst>
            </p:cNvPr>
            <p:cNvGrpSpPr/>
            <p:nvPr/>
          </p:nvGrpSpPr>
          <p:grpSpPr>
            <a:xfrm>
              <a:off x="8093898" y="736880"/>
              <a:ext cx="533400" cy="304800"/>
              <a:chOff x="3069641" y="2855060"/>
              <a:chExt cx="533400" cy="304800"/>
            </a:xfrm>
          </p:grpSpPr>
          <p:sp>
            <p:nvSpPr>
              <p:cNvPr id="19" name="Text Box 14">
                <a:extLst>
                  <a:ext uri="{FF2B5EF4-FFF2-40B4-BE49-F238E27FC236}">
                    <a16:creationId xmlns:a16="http://schemas.microsoft.com/office/drawing/2014/main" id="{A4F390E7-DC0F-6F41-9EF9-DB0EA15DA0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2991" y="2855060"/>
                <a:ext cx="2667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400" dirty="0">
                    <a:sym typeface="Symbol" charset="0"/>
                  </a:rPr>
                  <a:t></a:t>
                </a:r>
                <a:endParaRPr lang="en-US" sz="1400" dirty="0"/>
              </a:p>
            </p:txBody>
          </p:sp>
          <p:sp>
            <p:nvSpPr>
              <p:cNvPr id="20" name="Text Box 14">
                <a:extLst>
                  <a:ext uri="{FF2B5EF4-FFF2-40B4-BE49-F238E27FC236}">
                    <a16:creationId xmlns:a16="http://schemas.microsoft.com/office/drawing/2014/main" id="{E020ADEB-A0A2-D541-A5A9-07B03193FD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6341" y="2855060"/>
                <a:ext cx="2667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400" dirty="0">
                    <a:sym typeface="Symbol" charset="0"/>
                  </a:rPr>
                  <a:t></a:t>
                </a:r>
                <a:endParaRPr lang="en-US" sz="1400" dirty="0"/>
              </a:p>
            </p:txBody>
          </p:sp>
          <p:sp>
            <p:nvSpPr>
              <p:cNvPr id="21" name="Text Box 14">
                <a:extLst>
                  <a:ext uri="{FF2B5EF4-FFF2-40B4-BE49-F238E27FC236}">
                    <a16:creationId xmlns:a16="http://schemas.microsoft.com/office/drawing/2014/main" id="{A2109D9A-7C94-A047-9719-8EDCAF96FF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9641" y="2855060"/>
                <a:ext cx="2667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400" dirty="0">
                    <a:sym typeface="Symbol" charset="0"/>
                  </a:rPr>
                  <a:t></a:t>
                </a:r>
                <a:endParaRPr lang="en-US" sz="1400" dirty="0"/>
              </a:p>
            </p:txBody>
          </p:sp>
        </p:grpSp>
      </p:grpSp>
      <p:sp>
        <p:nvSpPr>
          <p:cNvPr id="102" name="Text Box 3">
            <a:extLst>
              <a:ext uri="{FF2B5EF4-FFF2-40B4-BE49-F238E27FC236}">
                <a16:creationId xmlns:a16="http://schemas.microsoft.com/office/drawing/2014/main" id="{A3E0522A-E37B-5C42-86B2-DEBA55BC8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166" y="658447"/>
            <a:ext cx="370614" cy="46166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400" dirty="0">
                <a:latin typeface="Lucida Sans Typewriter" charset="0"/>
              </a:rPr>
              <a:t>2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7AF36AF-88B6-6E4E-8382-E147BF381284}"/>
              </a:ext>
            </a:extLst>
          </p:cNvPr>
          <p:cNvGrpSpPr/>
          <p:nvPr/>
        </p:nvGrpSpPr>
        <p:grpSpPr>
          <a:xfrm>
            <a:off x="656193" y="1220100"/>
            <a:ext cx="7270033" cy="3081"/>
            <a:chOff x="656193" y="1220100"/>
            <a:chExt cx="7270033" cy="3081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EE82C99-4E14-A740-B991-F2D132B2FC8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6193" y="1220100"/>
              <a:ext cx="361945" cy="3081"/>
            </a:xfrm>
            <a:prstGeom prst="line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1FE24D7-5F4B-1E49-B22C-D57EC47E415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33690" y="1223181"/>
              <a:ext cx="353276" cy="0"/>
            </a:xfrm>
            <a:prstGeom prst="line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B2A448E-3CBF-5C4E-8214-713316EB4F8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01876" y="1220100"/>
              <a:ext cx="353276" cy="0"/>
            </a:xfrm>
            <a:prstGeom prst="line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D07F81D-CBF9-1F40-9FF6-FF47732BC58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70062" y="1220100"/>
              <a:ext cx="353276" cy="0"/>
            </a:xfrm>
            <a:prstGeom prst="line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9E8D85F-863E-8A46-872A-0C49ED89C1C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29579" y="1220100"/>
              <a:ext cx="547894" cy="0"/>
            </a:xfrm>
            <a:prstGeom prst="line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61E8008-BC46-FB4B-A95D-3CF51E1F3A1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78332" y="1220100"/>
              <a:ext cx="547894" cy="0"/>
            </a:xfrm>
            <a:prstGeom prst="line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0531ABA-ABC7-ED48-9AD2-08B2E7967471}"/>
              </a:ext>
            </a:extLst>
          </p:cNvPr>
          <p:cNvGrpSpPr/>
          <p:nvPr/>
        </p:nvGrpSpPr>
        <p:grpSpPr>
          <a:xfrm>
            <a:off x="1282259" y="1896110"/>
            <a:ext cx="7345039" cy="466507"/>
            <a:chOff x="1282259" y="1896110"/>
            <a:chExt cx="7345039" cy="466507"/>
          </a:xfrm>
        </p:grpSpPr>
        <p:sp>
          <p:nvSpPr>
            <p:cNvPr id="124" name="Text Box 3">
              <a:extLst>
                <a:ext uri="{FF2B5EF4-FFF2-40B4-BE49-F238E27FC236}">
                  <a16:creationId xmlns:a16="http://schemas.microsoft.com/office/drawing/2014/main" id="{E189C054-2962-284D-BEC7-DE84E340B6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2259" y="1900952"/>
              <a:ext cx="370614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lang="en-US" sz="2400" dirty="0">
                  <a:latin typeface="Lucida Sans Typewriter" charset="0"/>
                </a:rPr>
                <a:t>3</a:t>
              </a:r>
            </a:p>
          </p:txBody>
        </p:sp>
        <p:sp>
          <p:nvSpPr>
            <p:cNvPr id="125" name="Text Box 3">
              <a:extLst>
                <a:ext uri="{FF2B5EF4-FFF2-40B4-BE49-F238E27FC236}">
                  <a16:creationId xmlns:a16="http://schemas.microsoft.com/office/drawing/2014/main" id="{F7E4A1E6-D5B5-EC41-B5EC-7077CEA89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6817" y="1900952"/>
              <a:ext cx="370614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lang="en-US" sz="2400" dirty="0">
                  <a:latin typeface="Lucida Sans Typewriter" charset="0"/>
                </a:rPr>
                <a:t>9</a:t>
              </a:r>
            </a:p>
          </p:txBody>
        </p:sp>
        <p:sp>
          <p:nvSpPr>
            <p:cNvPr id="126" name="Text Box 3">
              <a:extLst>
                <a:ext uri="{FF2B5EF4-FFF2-40B4-BE49-F238E27FC236}">
                  <a16:creationId xmlns:a16="http://schemas.microsoft.com/office/drawing/2014/main" id="{600A65FA-780A-0D41-A6B3-0F53CE012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0445" y="1900952"/>
              <a:ext cx="370614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lang="en-US" sz="2400" dirty="0">
                  <a:latin typeface="Lucida Sans Typewriter" charset="0"/>
                </a:rPr>
                <a:t>5</a:t>
              </a:r>
            </a:p>
          </p:txBody>
        </p:sp>
        <p:sp>
          <p:nvSpPr>
            <p:cNvPr id="127" name="Text Box 3">
              <a:extLst>
                <a:ext uri="{FF2B5EF4-FFF2-40B4-BE49-F238E27FC236}">
                  <a16:creationId xmlns:a16="http://schemas.microsoft.com/office/drawing/2014/main" id="{3FBA961E-84B4-3943-B688-14E7F2002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8631" y="1900952"/>
              <a:ext cx="370614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lang="en-US" sz="2400" dirty="0">
                  <a:latin typeface="Lucida Sans Typewriter" charset="0"/>
                </a:rPr>
                <a:t>7</a:t>
              </a:r>
            </a:p>
          </p:txBody>
        </p:sp>
        <p:sp>
          <p:nvSpPr>
            <p:cNvPr id="128" name="Text Box 3">
              <a:extLst>
                <a:ext uri="{FF2B5EF4-FFF2-40B4-BE49-F238E27FC236}">
                  <a16:creationId xmlns:a16="http://schemas.microsoft.com/office/drawing/2014/main" id="{20A7033D-0298-524D-9EDE-7A9E3E7BB0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0952" y="1896110"/>
              <a:ext cx="556563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lang="en-US" sz="2400" dirty="0">
                  <a:latin typeface="Lucida Sans Typewriter" charset="0"/>
                </a:rPr>
                <a:t>11</a:t>
              </a: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190D2B9-6651-874B-A645-A45CADDEAE2B}"/>
                </a:ext>
              </a:extLst>
            </p:cNvPr>
            <p:cNvGrpSpPr/>
            <p:nvPr/>
          </p:nvGrpSpPr>
          <p:grpSpPr>
            <a:xfrm>
              <a:off x="8093898" y="1974542"/>
              <a:ext cx="533400" cy="304800"/>
              <a:chOff x="3069641" y="2855060"/>
              <a:chExt cx="533400" cy="304800"/>
            </a:xfrm>
          </p:grpSpPr>
          <p:sp>
            <p:nvSpPr>
              <p:cNvPr id="130" name="Text Box 14">
                <a:extLst>
                  <a:ext uri="{FF2B5EF4-FFF2-40B4-BE49-F238E27FC236}">
                    <a16:creationId xmlns:a16="http://schemas.microsoft.com/office/drawing/2014/main" id="{57F7F47E-EC18-5641-B63A-D1D89FFEE2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2991" y="2855060"/>
                <a:ext cx="2667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400" dirty="0">
                    <a:sym typeface="Symbol" charset="0"/>
                  </a:rPr>
                  <a:t></a:t>
                </a:r>
                <a:endParaRPr lang="en-US" sz="1400" dirty="0"/>
              </a:p>
            </p:txBody>
          </p:sp>
          <p:sp>
            <p:nvSpPr>
              <p:cNvPr id="131" name="Text Box 14">
                <a:extLst>
                  <a:ext uri="{FF2B5EF4-FFF2-40B4-BE49-F238E27FC236}">
                    <a16:creationId xmlns:a16="http://schemas.microsoft.com/office/drawing/2014/main" id="{E0D89F95-3EA1-274E-9108-54D8C43266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6341" y="2855060"/>
                <a:ext cx="2667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400" dirty="0">
                    <a:sym typeface="Symbol" charset="0"/>
                  </a:rPr>
                  <a:t></a:t>
                </a:r>
                <a:endParaRPr lang="en-US" sz="1400" dirty="0"/>
              </a:p>
            </p:txBody>
          </p:sp>
          <p:sp>
            <p:nvSpPr>
              <p:cNvPr id="132" name="Text Box 14">
                <a:extLst>
                  <a:ext uri="{FF2B5EF4-FFF2-40B4-BE49-F238E27FC236}">
                    <a16:creationId xmlns:a16="http://schemas.microsoft.com/office/drawing/2014/main" id="{72427972-9804-F740-8ED0-7A17829F5B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9641" y="2855060"/>
                <a:ext cx="2667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400" dirty="0">
                    <a:sym typeface="Symbol" charset="0"/>
                  </a:rPr>
                  <a:t></a:t>
                </a:r>
                <a:endParaRPr lang="en-US" sz="1400" dirty="0"/>
              </a:p>
            </p:txBody>
          </p:sp>
        </p:grpSp>
      </p:grpSp>
      <p:sp>
        <p:nvSpPr>
          <p:cNvPr id="143" name="Text Box 3">
            <a:extLst>
              <a:ext uri="{FF2B5EF4-FFF2-40B4-BE49-F238E27FC236}">
                <a16:creationId xmlns:a16="http://schemas.microsoft.com/office/drawing/2014/main" id="{60D83AFD-51D6-A24C-9953-E100B02D1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617" y="1896110"/>
            <a:ext cx="370614" cy="46166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400" dirty="0">
                <a:latin typeface="Lucida Sans Typewriter" charset="0"/>
              </a:rPr>
              <a:t>3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A302BCA-0CB5-364B-9B4A-0783995C1C05}"/>
              </a:ext>
            </a:extLst>
          </p:cNvPr>
          <p:cNvGrpSpPr/>
          <p:nvPr/>
        </p:nvGrpSpPr>
        <p:grpSpPr>
          <a:xfrm>
            <a:off x="1277779" y="2468381"/>
            <a:ext cx="6631109" cy="16424"/>
            <a:chOff x="1277779" y="2468381"/>
            <a:chExt cx="6631109" cy="16424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C103A6D-42B3-F34F-9BF7-23D34806B4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77779" y="2481724"/>
              <a:ext cx="361945" cy="3081"/>
            </a:xfrm>
            <a:prstGeom prst="line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935BF717-19FF-0742-B86E-2CFC1C2068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01876" y="2478643"/>
              <a:ext cx="361945" cy="3081"/>
            </a:xfrm>
            <a:prstGeom prst="line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D90ABC24-78A0-8F42-8C42-DA623A67BA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91151" y="2475562"/>
              <a:ext cx="361945" cy="3081"/>
            </a:xfrm>
            <a:prstGeom prst="line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E54E794-D871-9649-BA04-1CD83141C7A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60994" y="2468381"/>
              <a:ext cx="547894" cy="0"/>
            </a:xfrm>
            <a:prstGeom prst="line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68FE4F5-7D94-204D-BBFF-3434DB60CD4B}"/>
              </a:ext>
            </a:extLst>
          </p:cNvPr>
          <p:cNvGrpSpPr/>
          <p:nvPr/>
        </p:nvGrpSpPr>
        <p:grpSpPr>
          <a:xfrm>
            <a:off x="2550445" y="3133772"/>
            <a:ext cx="6076853" cy="466507"/>
            <a:chOff x="2550445" y="3133772"/>
            <a:chExt cx="6076853" cy="466507"/>
          </a:xfrm>
        </p:grpSpPr>
        <p:sp>
          <p:nvSpPr>
            <p:cNvPr id="150" name="Text Box 3">
              <a:extLst>
                <a:ext uri="{FF2B5EF4-FFF2-40B4-BE49-F238E27FC236}">
                  <a16:creationId xmlns:a16="http://schemas.microsoft.com/office/drawing/2014/main" id="{93020D9F-2C85-8C4F-AF34-BD307F5FF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0445" y="3138614"/>
              <a:ext cx="370614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lang="en-US" sz="2400" dirty="0">
                  <a:latin typeface="Lucida Sans Typewriter" charset="0"/>
                </a:rPr>
                <a:t>5</a:t>
              </a:r>
            </a:p>
          </p:txBody>
        </p:sp>
        <p:sp>
          <p:nvSpPr>
            <p:cNvPr id="151" name="Text Box 3">
              <a:extLst>
                <a:ext uri="{FF2B5EF4-FFF2-40B4-BE49-F238E27FC236}">
                  <a16:creationId xmlns:a16="http://schemas.microsoft.com/office/drawing/2014/main" id="{E6BFA81F-E4A1-B54D-8258-0DFB977491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0952" y="3133772"/>
              <a:ext cx="556563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lang="en-US" sz="2400" dirty="0">
                  <a:latin typeface="Lucida Sans Typewriter" charset="0"/>
                </a:rPr>
                <a:t>11</a:t>
              </a: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0907F41-D693-EF48-A1B6-423D73DCA6F3}"/>
                </a:ext>
              </a:extLst>
            </p:cNvPr>
            <p:cNvGrpSpPr/>
            <p:nvPr/>
          </p:nvGrpSpPr>
          <p:grpSpPr>
            <a:xfrm>
              <a:off x="8093898" y="3212204"/>
              <a:ext cx="533400" cy="304800"/>
              <a:chOff x="3069641" y="2855060"/>
              <a:chExt cx="533400" cy="304800"/>
            </a:xfrm>
          </p:grpSpPr>
          <p:sp>
            <p:nvSpPr>
              <p:cNvPr id="153" name="Text Box 14">
                <a:extLst>
                  <a:ext uri="{FF2B5EF4-FFF2-40B4-BE49-F238E27FC236}">
                    <a16:creationId xmlns:a16="http://schemas.microsoft.com/office/drawing/2014/main" id="{166E5F21-89AB-3647-B31F-5F2A60A877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2991" y="2855060"/>
                <a:ext cx="2667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400" dirty="0">
                    <a:sym typeface="Symbol" charset="0"/>
                  </a:rPr>
                  <a:t></a:t>
                </a:r>
                <a:endParaRPr lang="en-US" sz="1400" dirty="0"/>
              </a:p>
            </p:txBody>
          </p:sp>
          <p:sp>
            <p:nvSpPr>
              <p:cNvPr id="154" name="Text Box 14">
                <a:extLst>
                  <a:ext uri="{FF2B5EF4-FFF2-40B4-BE49-F238E27FC236}">
                    <a16:creationId xmlns:a16="http://schemas.microsoft.com/office/drawing/2014/main" id="{63834A5F-65F3-AC47-B05D-450288D958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6341" y="2855060"/>
                <a:ext cx="2667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400" dirty="0">
                    <a:sym typeface="Symbol" charset="0"/>
                  </a:rPr>
                  <a:t></a:t>
                </a:r>
                <a:endParaRPr lang="en-US" sz="1400" dirty="0"/>
              </a:p>
            </p:txBody>
          </p:sp>
          <p:sp>
            <p:nvSpPr>
              <p:cNvPr id="155" name="Text Box 14">
                <a:extLst>
                  <a:ext uri="{FF2B5EF4-FFF2-40B4-BE49-F238E27FC236}">
                    <a16:creationId xmlns:a16="http://schemas.microsoft.com/office/drawing/2014/main" id="{16442263-3161-6C47-8B1C-689ABF3933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9641" y="2855060"/>
                <a:ext cx="2667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400" dirty="0">
                    <a:sym typeface="Symbol" charset="0"/>
                  </a:rPr>
                  <a:t></a:t>
                </a:r>
                <a:endParaRPr lang="en-US" sz="1400" dirty="0"/>
              </a:p>
            </p:txBody>
          </p:sp>
        </p:grpSp>
        <p:sp>
          <p:nvSpPr>
            <p:cNvPr id="157" name="Text Box 3">
              <a:extLst>
                <a:ext uri="{FF2B5EF4-FFF2-40B4-BE49-F238E27FC236}">
                  <a16:creationId xmlns:a16="http://schemas.microsoft.com/office/drawing/2014/main" id="{CE4737DE-D6AF-9C42-8124-70420EC61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8631" y="3133772"/>
              <a:ext cx="370614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lang="en-US" sz="2400" dirty="0">
                  <a:latin typeface="Lucida Sans Typewriter" charset="0"/>
                </a:rPr>
                <a:t>7</a:t>
              </a:r>
            </a:p>
          </p:txBody>
        </p:sp>
      </p:grpSp>
      <p:sp>
        <p:nvSpPr>
          <p:cNvPr id="159" name="Text Box 3">
            <a:extLst>
              <a:ext uri="{FF2B5EF4-FFF2-40B4-BE49-F238E27FC236}">
                <a16:creationId xmlns:a16="http://schemas.microsoft.com/office/drawing/2014/main" id="{1D712E5B-2DC4-8041-812D-899EAB820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445" y="3133772"/>
            <a:ext cx="370614" cy="46166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400" dirty="0">
                <a:latin typeface="Lucida Sans Typewriter" charset="0"/>
              </a:rPr>
              <a:t>5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B10E80D-D019-7F4A-A19C-048A8E04A879}"/>
              </a:ext>
            </a:extLst>
          </p:cNvPr>
          <p:cNvGrpSpPr/>
          <p:nvPr/>
        </p:nvGrpSpPr>
        <p:grpSpPr>
          <a:xfrm>
            <a:off x="2559114" y="3717572"/>
            <a:ext cx="3709690" cy="4742"/>
            <a:chOff x="2559114" y="3717572"/>
            <a:chExt cx="3709690" cy="4742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35F9F61-C569-0F4C-B949-5A9C1AC12E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59114" y="3717572"/>
              <a:ext cx="361945" cy="3081"/>
            </a:xfrm>
            <a:prstGeom prst="line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3D664BC-2916-024E-B5B5-1ED83141D56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20910" y="3722314"/>
              <a:ext cx="547894" cy="0"/>
            </a:xfrm>
            <a:prstGeom prst="line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1B63C8D-C2FF-054B-A10B-465177FC088B}"/>
              </a:ext>
            </a:extLst>
          </p:cNvPr>
          <p:cNvCxnSpPr>
            <a:cxnSpLocks/>
          </p:cNvCxnSpPr>
          <p:nvPr/>
        </p:nvCxnSpPr>
        <p:spPr bwMode="auto">
          <a:xfrm>
            <a:off x="6540952" y="6079678"/>
            <a:ext cx="547894" cy="0"/>
          </a:xfrm>
          <a:prstGeom prst="line">
            <a:avLst/>
          </a:prstGeom>
          <a:noFill/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6E7178A-993D-BB42-ACDC-86C3813F9D34}"/>
              </a:ext>
            </a:extLst>
          </p:cNvPr>
          <p:cNvCxnSpPr>
            <a:cxnSpLocks/>
          </p:cNvCxnSpPr>
          <p:nvPr/>
        </p:nvCxnSpPr>
        <p:spPr bwMode="auto">
          <a:xfrm>
            <a:off x="3818631" y="4887187"/>
            <a:ext cx="361945" cy="3081"/>
          </a:xfrm>
          <a:prstGeom prst="line">
            <a:avLst/>
          </a:prstGeom>
          <a:noFill/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F1CE0FB-F9AD-6647-BE98-9BF70030665B}"/>
              </a:ext>
            </a:extLst>
          </p:cNvPr>
          <p:cNvGrpSpPr/>
          <p:nvPr/>
        </p:nvGrpSpPr>
        <p:grpSpPr>
          <a:xfrm>
            <a:off x="3818631" y="4292880"/>
            <a:ext cx="4808667" cy="470833"/>
            <a:chOff x="3818631" y="4156571"/>
            <a:chExt cx="4808667" cy="470833"/>
          </a:xfrm>
        </p:grpSpPr>
        <p:sp>
          <p:nvSpPr>
            <p:cNvPr id="163" name="Text Box 3">
              <a:extLst>
                <a:ext uri="{FF2B5EF4-FFF2-40B4-BE49-F238E27FC236}">
                  <a16:creationId xmlns:a16="http://schemas.microsoft.com/office/drawing/2014/main" id="{CA55BF1A-D117-4948-B8DD-A3F7C17CE3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8631" y="4156571"/>
              <a:ext cx="370614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lang="en-US" sz="2400" dirty="0">
                  <a:latin typeface="Lucida Sans Typewriter" charset="0"/>
                </a:rPr>
                <a:t>7</a:t>
              </a:r>
            </a:p>
          </p:txBody>
        </p:sp>
        <p:sp>
          <p:nvSpPr>
            <p:cNvPr id="164" name="Text Box 3">
              <a:extLst>
                <a:ext uri="{FF2B5EF4-FFF2-40B4-BE49-F238E27FC236}">
                  <a16:creationId xmlns:a16="http://schemas.microsoft.com/office/drawing/2014/main" id="{E05355B5-0AF4-E84E-A8A0-F41F69B03C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0952" y="4165739"/>
              <a:ext cx="556563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lang="en-US" sz="2400" dirty="0">
                  <a:latin typeface="Lucida Sans Typewriter" charset="0"/>
                </a:rPr>
                <a:t>11</a:t>
              </a:r>
            </a:p>
          </p:txBody>
        </p:sp>
        <p:sp>
          <p:nvSpPr>
            <p:cNvPr id="64" name="Text Box 14">
              <a:extLst>
                <a:ext uri="{FF2B5EF4-FFF2-40B4-BE49-F238E27FC236}">
                  <a16:creationId xmlns:a16="http://schemas.microsoft.com/office/drawing/2014/main" id="{39C5223B-DF0B-4E44-9732-A84C6324C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7248" y="4220564"/>
              <a:ext cx="2667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dirty="0">
                  <a:sym typeface="Symbol" charset="0"/>
                </a:rPr>
                <a:t></a:t>
              </a:r>
              <a:endParaRPr lang="en-US" sz="1400" dirty="0"/>
            </a:p>
          </p:txBody>
        </p:sp>
        <p:sp>
          <p:nvSpPr>
            <p:cNvPr id="65" name="Text Box 14">
              <a:extLst>
                <a:ext uri="{FF2B5EF4-FFF2-40B4-BE49-F238E27FC236}">
                  <a16:creationId xmlns:a16="http://schemas.microsoft.com/office/drawing/2014/main" id="{81236F53-4130-174F-A2AE-019A3AC8C4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0598" y="4220564"/>
              <a:ext cx="2667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dirty="0">
                  <a:sym typeface="Symbol" charset="0"/>
                </a:rPr>
                <a:t></a:t>
              </a:r>
              <a:endParaRPr lang="en-US" sz="1400" dirty="0"/>
            </a:p>
          </p:txBody>
        </p:sp>
        <p:sp>
          <p:nvSpPr>
            <p:cNvPr id="66" name="Text Box 14">
              <a:extLst>
                <a:ext uri="{FF2B5EF4-FFF2-40B4-BE49-F238E27FC236}">
                  <a16:creationId xmlns:a16="http://schemas.microsoft.com/office/drawing/2014/main" id="{1D420192-C0F8-E846-A062-FE1A248AD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3898" y="4220564"/>
              <a:ext cx="2667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dirty="0">
                  <a:sym typeface="Symbol" charset="0"/>
                </a:rPr>
                <a:t></a:t>
              </a:r>
              <a:endParaRPr lang="en-US" sz="14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823AB96-D3CA-7F4E-92D6-4E0C875F39D3}"/>
              </a:ext>
            </a:extLst>
          </p:cNvPr>
          <p:cNvGrpSpPr/>
          <p:nvPr/>
        </p:nvGrpSpPr>
        <p:grpSpPr>
          <a:xfrm>
            <a:off x="6549621" y="5470324"/>
            <a:ext cx="2077677" cy="461665"/>
            <a:chOff x="6549621" y="5609095"/>
            <a:chExt cx="2077677" cy="461665"/>
          </a:xfrm>
        </p:grpSpPr>
        <p:sp>
          <p:nvSpPr>
            <p:cNvPr id="170" name="Text Box 3">
              <a:extLst>
                <a:ext uri="{FF2B5EF4-FFF2-40B4-BE49-F238E27FC236}">
                  <a16:creationId xmlns:a16="http://schemas.microsoft.com/office/drawing/2014/main" id="{622DEDE6-2C53-C040-84FC-E5F76B881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9621" y="5609095"/>
              <a:ext cx="556563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lang="en-US" sz="2400" dirty="0">
                  <a:latin typeface="Lucida Sans Typewriter" charset="0"/>
                </a:rPr>
                <a:t>11</a:t>
              </a:r>
            </a:p>
          </p:txBody>
        </p:sp>
        <p:sp>
          <p:nvSpPr>
            <p:cNvPr id="68" name="Text Box 14">
              <a:extLst>
                <a:ext uri="{FF2B5EF4-FFF2-40B4-BE49-F238E27FC236}">
                  <a16:creationId xmlns:a16="http://schemas.microsoft.com/office/drawing/2014/main" id="{D0745E30-5CB4-7840-BDC7-9C04D9681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7248" y="5687526"/>
              <a:ext cx="2667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dirty="0">
                  <a:sym typeface="Symbol" charset="0"/>
                </a:rPr>
                <a:t></a:t>
              </a:r>
              <a:endParaRPr lang="en-US" sz="1400" dirty="0"/>
            </a:p>
          </p:txBody>
        </p:sp>
        <p:sp>
          <p:nvSpPr>
            <p:cNvPr id="69" name="Text Box 14">
              <a:extLst>
                <a:ext uri="{FF2B5EF4-FFF2-40B4-BE49-F238E27FC236}">
                  <a16:creationId xmlns:a16="http://schemas.microsoft.com/office/drawing/2014/main" id="{DA5225E4-F2DD-2A43-9648-A1B417364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0598" y="5687526"/>
              <a:ext cx="2667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dirty="0">
                  <a:sym typeface="Symbol" charset="0"/>
                </a:rPr>
                <a:t></a:t>
              </a:r>
              <a:endParaRPr lang="en-US" sz="1400" dirty="0"/>
            </a:p>
          </p:txBody>
        </p:sp>
        <p:sp>
          <p:nvSpPr>
            <p:cNvPr id="70" name="Text Box 14">
              <a:extLst>
                <a:ext uri="{FF2B5EF4-FFF2-40B4-BE49-F238E27FC236}">
                  <a16:creationId xmlns:a16="http://schemas.microsoft.com/office/drawing/2014/main" id="{3403FB8B-0567-FF4A-B471-056ACAD07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3898" y="5687526"/>
              <a:ext cx="2667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dirty="0">
                  <a:sym typeface="Symbol" charset="0"/>
                </a:rPr>
                <a:t></a:t>
              </a:r>
              <a:endParaRPr lang="en-US" sz="1400" dirty="0"/>
            </a:p>
          </p:txBody>
        </p:sp>
      </p:grpSp>
      <p:sp>
        <p:nvSpPr>
          <p:cNvPr id="167" name="Text Box 3">
            <a:extLst>
              <a:ext uri="{FF2B5EF4-FFF2-40B4-BE49-F238E27FC236}">
                <a16:creationId xmlns:a16="http://schemas.microsoft.com/office/drawing/2014/main" id="{D07EF881-7D85-9449-AC09-0BB519BA9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8631" y="4292879"/>
            <a:ext cx="370614" cy="46166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400" dirty="0">
                <a:latin typeface="Lucida Sans Typewriter" charset="0"/>
              </a:rPr>
              <a:t>7</a:t>
            </a:r>
          </a:p>
        </p:txBody>
      </p:sp>
      <p:sp>
        <p:nvSpPr>
          <p:cNvPr id="171" name="Text Box 3">
            <a:extLst>
              <a:ext uri="{FF2B5EF4-FFF2-40B4-BE49-F238E27FC236}">
                <a16:creationId xmlns:a16="http://schemas.microsoft.com/office/drawing/2014/main" id="{2B92ABB0-38DD-EE48-8B55-FA5D6EE9A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9621" y="5470324"/>
            <a:ext cx="556563" cy="46166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400" dirty="0">
                <a:latin typeface="Lucida Sans Typewriter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06447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43" grpId="0" animBg="1"/>
      <p:bldP spid="159" grpId="0" animBg="1"/>
      <p:bldP spid="167" grpId="0" animBg="1"/>
      <p:bldP spid="17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E64531E-8429-8C4E-A46D-05849D801525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40" name="Text Box 3">
            <a:extLst>
              <a:ext uri="{FF2B5EF4-FFF2-40B4-BE49-F238E27FC236}">
                <a16:creationId xmlns:a16="http://schemas.microsoft.com/office/drawing/2014/main" id="{1939DB39-0E18-9F40-BF81-6929CD10C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456" y="590301"/>
            <a:ext cx="844708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This idea can be </a:t>
            </a:r>
            <a:r>
              <a:rPr lang="en-US" u="sng" dirty="0"/>
              <a:t>directly</a:t>
            </a:r>
            <a:r>
              <a:rPr lang="en-US" dirty="0"/>
              <a:t> translated into a program that generates the infinite list of primes!</a:t>
            </a:r>
          </a:p>
        </p:txBody>
      </p:sp>
      <p:sp>
        <p:nvSpPr>
          <p:cNvPr id="30" name="Text Box 4">
            <a:extLst>
              <a:ext uri="{FF2B5EF4-FFF2-40B4-BE49-F238E27FC236}">
                <a16:creationId xmlns:a16="http://schemas.microsoft.com/office/drawing/2014/main" id="{B50404C8-DC68-5245-9E52-81D2AC5AE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39" y="2288151"/>
            <a:ext cx="3903633" cy="106400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2400" dirty="0">
                <a:latin typeface="Lucida Sans Typewriter" charset="0"/>
              </a:rPr>
              <a:t>primes :: [Int]</a:t>
            </a:r>
          </a:p>
          <a:p>
            <a:pPr>
              <a:lnSpc>
                <a:spcPct val="140000"/>
              </a:lnSpc>
            </a:pPr>
            <a:r>
              <a:rPr lang="en-US" sz="2400" dirty="0">
                <a:latin typeface="Lucida Sans Typewriter" charset="0"/>
              </a:rPr>
              <a:t>primes = sieve [2..]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ED18A1A1-F364-9146-BD8C-0E8F1EDBA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472" y="4249888"/>
            <a:ext cx="7740000" cy="159675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2400" dirty="0">
                <a:latin typeface="Lucida Sans Typewriter" charset="0"/>
              </a:rPr>
              <a:t>sieve :: [Int] </a:t>
            </a:r>
            <a:r>
              <a:rPr lang="en-US" sz="2400" dirty="0">
                <a:latin typeface="Times New Roman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</a:rPr>
              <a:t> [Int]</a:t>
            </a:r>
          </a:p>
          <a:p>
            <a:pPr>
              <a:lnSpc>
                <a:spcPct val="140000"/>
              </a:lnSpc>
            </a:pPr>
            <a:r>
              <a:rPr lang="en-US" sz="2400" dirty="0">
                <a:latin typeface="Lucida Sans Typewriter" charset="0"/>
              </a:rPr>
              <a:t>sieve (</a:t>
            </a:r>
            <a:r>
              <a:rPr lang="en-US" sz="2400" dirty="0" err="1">
                <a:latin typeface="Lucida Sans Typewriter" charset="0"/>
              </a:rPr>
              <a:t>p:xs</a:t>
            </a:r>
            <a:r>
              <a:rPr lang="en-US" sz="2400" dirty="0">
                <a:latin typeface="Lucida Sans Typewriter" charset="0"/>
              </a:rPr>
              <a:t>) =</a:t>
            </a:r>
          </a:p>
          <a:p>
            <a:pPr>
              <a:lnSpc>
                <a:spcPct val="140000"/>
              </a:lnSpc>
            </a:pPr>
            <a:r>
              <a:rPr lang="en-US" sz="2400" dirty="0">
                <a:latin typeface="Lucida Sans Typewriter" charset="0"/>
              </a:rPr>
              <a:t>    p : sieve [x | x </a:t>
            </a:r>
            <a:r>
              <a:rPr lang="en-US" sz="2400" dirty="0">
                <a:latin typeface="Lucida Sans Typewriter" charset="0"/>
                <a:sym typeface="Symbol" charset="0"/>
              </a:rPr>
              <a:t></a:t>
            </a:r>
            <a:r>
              <a:rPr lang="en-US" sz="2400" dirty="0">
                <a:latin typeface="Lucida Sans Typewriter" charset="0"/>
              </a:rPr>
              <a:t> </a:t>
            </a:r>
            <a:r>
              <a:rPr lang="en-US" sz="2400" dirty="0" err="1">
                <a:latin typeface="Lucida Sans Typewriter" charset="0"/>
              </a:rPr>
              <a:t>xs</a:t>
            </a:r>
            <a:r>
              <a:rPr lang="en-US" sz="2400" dirty="0">
                <a:latin typeface="Lucida Sans Typewriter" charset="0"/>
              </a:rPr>
              <a:t>, mod x p /= 0]</a:t>
            </a:r>
          </a:p>
        </p:txBody>
      </p:sp>
    </p:spTree>
    <p:extLst>
      <p:ext uri="{BB962C8B-B14F-4D97-AF65-F5344CB8AC3E}">
        <p14:creationId xmlns:p14="http://schemas.microsoft.com/office/powerpoint/2010/main" val="200026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BA4009-658A-3C47-A3F8-1AD0DDA7CF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AF9DEA-444B-9248-AFC5-3968C35BCF0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4C6D65-5913-ED44-A7C9-DA7064CDDFE9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381000"/>
            <a:ext cx="851535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9pPr>
          </a:lstStyle>
          <a:p>
            <a:r>
              <a:rPr lang="en-US" kern="0" dirty="0">
                <a:latin typeface="Arial Black" charset="0"/>
              </a:rPr>
              <a:t>Introduction</a:t>
            </a:r>
          </a:p>
          <a:p>
            <a:endParaRPr lang="en-US" kern="0" dirty="0">
              <a:latin typeface="Arial Black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E1A9F-16C2-494B-8785-7E7F1236D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70" y="2943231"/>
            <a:ext cx="7950060" cy="338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dirty="0"/>
              <a:t>Avoids doing </a:t>
            </a:r>
            <a:r>
              <a:rPr kumimoji="1" lang="en-US" u="sng" dirty="0"/>
              <a:t>unnecessary</a:t>
            </a:r>
            <a:r>
              <a:rPr kumimoji="1" lang="en-US" dirty="0"/>
              <a:t> evaluation;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0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dirty="0"/>
              <a:t>Ensures </a:t>
            </a:r>
            <a:r>
              <a:rPr kumimoji="1" lang="en-US" u="sng" dirty="0"/>
              <a:t>termination</a:t>
            </a:r>
            <a:r>
              <a:rPr kumimoji="1" lang="en-US" dirty="0"/>
              <a:t> whenever possible;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0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dirty="0"/>
              <a:t>Supports programming with </a:t>
            </a:r>
            <a:r>
              <a:rPr kumimoji="1" lang="en-US" u="sng" dirty="0"/>
              <a:t>infinite</a:t>
            </a:r>
            <a:r>
              <a:rPr kumimoji="1" lang="en-US" dirty="0"/>
              <a:t> lists;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0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dirty="0"/>
              <a:t>Allows programs to be more </a:t>
            </a:r>
            <a:r>
              <a:rPr kumimoji="1" lang="en-US" u="sng" dirty="0"/>
              <a:t>modular</a:t>
            </a:r>
            <a:r>
              <a:rPr kumimoji="1" lang="en-US" dirty="0"/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1800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BD9ECF48-A027-274B-855F-29BF79DD0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74173"/>
            <a:ext cx="85153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Expressions in Haskell are evaluated using a simple technique called lazy evaluation, which:</a:t>
            </a:r>
          </a:p>
        </p:txBody>
      </p:sp>
    </p:spTree>
    <p:extLst>
      <p:ext uri="{BB962C8B-B14F-4D97-AF65-F5344CB8AC3E}">
        <p14:creationId xmlns:p14="http://schemas.microsoft.com/office/powerpoint/2010/main" val="705180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AD507B-CC4F-4A4C-B2AF-F0739099B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AF9DEA-444B-9248-AFC5-3968C35BCF0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93233C4B-3948-C54B-A02D-1FBC8F5BC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835" y="522929"/>
            <a:ext cx="23467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Examples: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8022D3D-6C7F-5743-843A-466DD41AF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700" y="1588122"/>
            <a:ext cx="7622600" cy="90794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400" dirty="0">
                <a:latin typeface="Lucida Sans Typewriter" charset="0"/>
              </a:rPr>
              <a:t>&gt; primes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Lucida Sans Typewriter" charset="0"/>
              </a:rPr>
              <a:t>[2,3,5,7,11,13,17,19,23,29,31,37,41,43,…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B33C047-91C4-C34F-AD3A-6ED00ED11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400" y="3323981"/>
            <a:ext cx="5205271" cy="90794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400" dirty="0">
                <a:latin typeface="Lucida Sans Typewriter" charset="0"/>
              </a:rPr>
              <a:t>&gt; take 10 primes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Lucida Sans Typewriter" charset="0"/>
              </a:rPr>
              <a:t>[2,3,5,7,11,13,17,19,23,29]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08411D96-8F26-F04E-8B70-D0AA3FB56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400" y="5059840"/>
            <a:ext cx="4833374" cy="90794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400" dirty="0">
                <a:latin typeface="Lucida Sans Typewriter" charset="0"/>
              </a:rPr>
              <a:t>&gt; </a:t>
            </a:r>
            <a:r>
              <a:rPr lang="en-US" sz="2400" dirty="0" err="1">
                <a:latin typeface="Lucida Sans Typewriter" charset="0"/>
              </a:rPr>
              <a:t>takeWhile</a:t>
            </a:r>
            <a:r>
              <a:rPr lang="en-US" sz="2400" dirty="0">
                <a:latin typeface="Lucida Sans Typewriter" charset="0"/>
              </a:rPr>
              <a:t> (&lt; 10) primes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Lucida Sans Typewriter" charset="0"/>
              </a:rPr>
              <a:t>[2,3,5,7]</a:t>
            </a:r>
          </a:p>
        </p:txBody>
      </p:sp>
    </p:spTree>
    <p:extLst>
      <p:ext uri="{BB962C8B-B14F-4D97-AF65-F5344CB8AC3E}">
        <p14:creationId xmlns:p14="http://schemas.microsoft.com/office/powerpoint/2010/main" val="3747810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AD507B-CC4F-4A4C-B2AF-F0739099B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AF9DEA-444B-9248-AFC5-3968C35BCF0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93233C4B-3948-C54B-A02D-1FBC8F5BC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756" y="460176"/>
            <a:ext cx="85784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We can also use primes to generate an (infinite?) list of </a:t>
            </a:r>
            <a:r>
              <a:rPr lang="en-US" u="sng" dirty="0"/>
              <a:t>twin primes</a:t>
            </a:r>
            <a:r>
              <a:rPr lang="en-US" dirty="0"/>
              <a:t> that differ by precisely two.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8022D3D-6C7F-5743-843A-466DD41AF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190" y="2069630"/>
            <a:ext cx="4371710" cy="84638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200" dirty="0">
                <a:latin typeface="Lucida Sans Typewriter" charset="0"/>
              </a:rPr>
              <a:t>twin :: (</a:t>
            </a:r>
            <a:r>
              <a:rPr lang="en-US" sz="2200" dirty="0" err="1">
                <a:latin typeface="Lucida Sans Typewriter" charset="0"/>
              </a:rPr>
              <a:t>Int,Int</a:t>
            </a:r>
            <a:r>
              <a:rPr lang="en-US" sz="2200" dirty="0">
                <a:latin typeface="Lucida Sans Typewriter" charset="0"/>
              </a:rPr>
              <a:t>) </a:t>
            </a:r>
            <a:r>
              <a:rPr lang="en-US" sz="2200">
                <a:latin typeface="Times New Roman" charset="0"/>
                <a:sym typeface="Symbol" charset="0"/>
              </a:rPr>
              <a:t></a:t>
            </a:r>
            <a:r>
              <a:rPr lang="en-US" sz="2200">
                <a:latin typeface="Lucida Sans Typewriter" charset="0"/>
              </a:rPr>
              <a:t> Bool</a:t>
            </a:r>
            <a:endParaRPr lang="en-US" sz="2200" dirty="0">
              <a:latin typeface="Lucida Sans Typewriter" charset="0"/>
            </a:endParaRPr>
          </a:p>
          <a:p>
            <a:pPr>
              <a:spcAft>
                <a:spcPts val="600"/>
              </a:spcAft>
            </a:pPr>
            <a:r>
              <a:rPr lang="en-US" sz="2200" dirty="0">
                <a:latin typeface="Lucida Sans Typewriter" charset="0"/>
              </a:rPr>
              <a:t>twin (</a:t>
            </a:r>
            <a:r>
              <a:rPr lang="en-US" sz="2200" dirty="0" err="1">
                <a:latin typeface="Lucida Sans Typewriter" charset="0"/>
              </a:rPr>
              <a:t>x,y</a:t>
            </a:r>
            <a:r>
              <a:rPr lang="en-US" sz="2200" dirty="0">
                <a:latin typeface="Lucida Sans Typewriter" charset="0"/>
              </a:rPr>
              <a:t>) = y == x+2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B33C047-91C4-C34F-AD3A-6ED00ED11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190" y="3641802"/>
            <a:ext cx="7946610" cy="84638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200" dirty="0">
                <a:latin typeface="Lucida Sans Typewriter" charset="0"/>
              </a:rPr>
              <a:t>twins :: [(</a:t>
            </a:r>
            <a:r>
              <a:rPr lang="en-US" sz="2200" dirty="0" err="1">
                <a:latin typeface="Lucida Sans Typewriter" charset="0"/>
              </a:rPr>
              <a:t>Int,Int</a:t>
            </a:r>
            <a:r>
              <a:rPr lang="en-US" sz="2200" dirty="0">
                <a:latin typeface="Lucida Sans Typewriter" charset="0"/>
              </a:rPr>
              <a:t>)]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Lucida Sans Typewriter" charset="0"/>
              </a:rPr>
              <a:t>twins = filter twin (zip primes (tail primes))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08411D96-8F26-F04E-8B70-D0AA3FB56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190" y="5213974"/>
            <a:ext cx="6641562" cy="84638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200" dirty="0">
                <a:latin typeface="Lucida Sans Typewriter" charset="0"/>
              </a:rPr>
              <a:t>&gt; twins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Lucida Sans Typewriter" charset="0"/>
              </a:rPr>
              <a:t>[(3,5),(5,7),(11,13),(17,19),(29,31),…</a:t>
            </a:r>
          </a:p>
        </p:txBody>
      </p:sp>
    </p:spTree>
    <p:extLst>
      <p:ext uri="{BB962C8B-B14F-4D97-AF65-F5344CB8AC3E}">
        <p14:creationId xmlns:p14="http://schemas.microsoft.com/office/powerpoint/2010/main" val="2927125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1D002BB-24A8-B546-83CE-33AD9E6F4BAC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ＭＳ Ｐゴシック" charset="0"/>
                <a:cs typeface="ＭＳ Ｐゴシック" charset="0"/>
              </a:rPr>
              <a:t>Exercise</a:t>
            </a:r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381000" y="1441237"/>
            <a:ext cx="4935979" cy="523875"/>
            <a:chOff x="275" y="1928"/>
            <a:chExt cx="3213" cy="330"/>
          </a:xfrm>
        </p:grpSpPr>
        <p:sp>
          <p:nvSpPr>
            <p:cNvPr id="717828" name="Text Box 4"/>
            <p:cNvSpPr txBox="1">
              <a:spLocks noChangeArrowheads="1"/>
            </p:cNvSpPr>
            <p:nvPr/>
          </p:nvSpPr>
          <p:spPr bwMode="auto">
            <a:xfrm>
              <a:off x="275" y="1928"/>
              <a:ext cx="406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solidFill>
                    <a:schemeClr val="accent2"/>
                  </a:solidFill>
                  <a:cs typeface="+mn-cs"/>
                </a:rPr>
                <a:t>(1)</a:t>
              </a:r>
            </a:p>
          </p:txBody>
        </p:sp>
        <p:sp>
          <p:nvSpPr>
            <p:cNvPr id="717829" name="Text Box 5"/>
            <p:cNvSpPr txBox="1">
              <a:spLocks noChangeArrowheads="1"/>
            </p:cNvSpPr>
            <p:nvPr/>
          </p:nvSpPr>
          <p:spPr bwMode="auto">
            <a:xfrm>
              <a:off x="702" y="1928"/>
              <a:ext cx="2786" cy="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cs typeface="+mn-cs"/>
                </a:rPr>
                <a:t>The Fibonacci sequence</a:t>
              </a:r>
            </a:p>
          </p:txBody>
        </p:sp>
      </p:grpSp>
      <p:sp>
        <p:nvSpPr>
          <p:cNvPr id="13" name="Text Box 4">
            <a:extLst>
              <a:ext uri="{FF2B5EF4-FFF2-40B4-BE49-F238E27FC236}">
                <a16:creationId xmlns:a16="http://schemas.microsoft.com/office/drawing/2014/main" id="{BBC8275C-DFE1-8B4C-AD19-458AD9D69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3614" y="2267536"/>
            <a:ext cx="5228996" cy="52322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latin typeface="+mn-lt"/>
              </a:rPr>
              <a:t>0, 1, 1, 2, 3, 5, 8, 13, 21, 34, …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022BDD45-7025-B84F-9220-67A67DF3E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039" y="3166850"/>
            <a:ext cx="7590184" cy="138499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starts with 0 and 1, with each further number being the sum of the previous two.  Using a list comprehension, define an expression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F8DA19C8-E394-CC4D-9864-E0763E787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9611" y="4955098"/>
            <a:ext cx="3345788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Lucida Sans Typewriter" charset="0"/>
              </a:rPr>
              <a:t>fibs :: [Integer]</a:t>
            </a: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92573BDD-DE1D-A84A-9BB8-CEF5FF411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039" y="5784117"/>
            <a:ext cx="783694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that generates this infinite sequence.</a:t>
            </a:r>
          </a:p>
        </p:txBody>
      </p:sp>
    </p:spTree>
    <p:extLst>
      <p:ext uri="{BB962C8B-B14F-4D97-AF65-F5344CB8AC3E}">
        <p14:creationId xmlns:p14="http://schemas.microsoft.com/office/powerpoint/2010/main" val="424617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E64531E-8429-8C4E-A46D-05849D801525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322563" name="Text Box 3"/>
          <p:cNvSpPr txBox="1">
            <a:spLocks noChangeArrowheads="1"/>
          </p:cNvSpPr>
          <p:nvPr/>
        </p:nvSpPr>
        <p:spPr bwMode="auto">
          <a:xfrm>
            <a:off x="1453446" y="3339163"/>
            <a:ext cx="2416046" cy="4247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square (1+2)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918458" y="3688937"/>
            <a:ext cx="2206630" cy="944563"/>
            <a:chOff x="665" y="1841"/>
            <a:chExt cx="1390" cy="595"/>
          </a:xfrm>
        </p:grpSpPr>
        <p:sp>
          <p:nvSpPr>
            <p:cNvPr id="322564" name="Text Box 4"/>
            <p:cNvSpPr txBox="1">
              <a:spLocks noChangeArrowheads="1"/>
            </p:cNvSpPr>
            <p:nvPr/>
          </p:nvSpPr>
          <p:spPr bwMode="auto">
            <a:xfrm>
              <a:off x="1002" y="2168"/>
              <a:ext cx="1053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square 3</a:t>
              </a:r>
            </a:p>
          </p:txBody>
        </p:sp>
        <p:sp>
          <p:nvSpPr>
            <p:cNvPr id="322568" name="Text Box 8"/>
            <p:cNvSpPr txBox="1">
              <a:spLocks noChangeArrowheads="1"/>
            </p:cNvSpPr>
            <p:nvPr/>
          </p:nvSpPr>
          <p:spPr bwMode="auto">
            <a:xfrm>
              <a:off x="665" y="1841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916072" y="4552984"/>
            <a:ext cx="1652590" cy="944563"/>
            <a:chOff x="665" y="2407"/>
            <a:chExt cx="1041" cy="595"/>
          </a:xfrm>
        </p:grpSpPr>
        <p:sp>
          <p:nvSpPr>
            <p:cNvPr id="322565" name="Text Box 5"/>
            <p:cNvSpPr txBox="1">
              <a:spLocks noChangeArrowheads="1"/>
            </p:cNvSpPr>
            <p:nvPr/>
          </p:nvSpPr>
          <p:spPr bwMode="auto">
            <a:xfrm>
              <a:off x="1004" y="2734"/>
              <a:ext cx="702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3 * 3</a:t>
              </a:r>
            </a:p>
          </p:txBody>
        </p:sp>
        <p:sp>
          <p:nvSpPr>
            <p:cNvPr id="322569" name="Text Box 9"/>
            <p:cNvSpPr txBox="1">
              <a:spLocks noChangeArrowheads="1"/>
            </p:cNvSpPr>
            <p:nvPr/>
          </p:nvSpPr>
          <p:spPr bwMode="auto">
            <a:xfrm>
              <a:off x="665" y="2407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916071" y="5384489"/>
            <a:ext cx="908051" cy="982664"/>
            <a:chOff x="665" y="2924"/>
            <a:chExt cx="572" cy="619"/>
          </a:xfrm>
        </p:grpSpPr>
        <p:sp>
          <p:nvSpPr>
            <p:cNvPr id="322566" name="Text Box 6"/>
            <p:cNvSpPr txBox="1">
              <a:spLocks noChangeArrowheads="1"/>
            </p:cNvSpPr>
            <p:nvPr/>
          </p:nvSpPr>
          <p:spPr bwMode="auto">
            <a:xfrm>
              <a:off x="1004" y="3275"/>
              <a:ext cx="233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9</a:t>
              </a:r>
            </a:p>
          </p:txBody>
        </p:sp>
        <p:sp>
          <p:nvSpPr>
            <p:cNvPr id="322570" name="Text Box 10"/>
            <p:cNvSpPr txBox="1">
              <a:spLocks noChangeArrowheads="1"/>
            </p:cNvSpPr>
            <p:nvPr/>
          </p:nvSpPr>
          <p:spPr bwMode="auto">
            <a:xfrm>
              <a:off x="665" y="292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</p:grpSp>
      <p:sp>
        <p:nvSpPr>
          <p:cNvPr id="20" name="Rectangle 2">
            <a:extLst>
              <a:ext uri="{FF2B5EF4-FFF2-40B4-BE49-F238E27FC236}">
                <a16:creationId xmlns:a16="http://schemas.microsoft.com/office/drawing/2014/main" id="{E4D92B5A-1FF1-DE49-B971-6E15411E1592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381000"/>
            <a:ext cx="851535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9pPr>
          </a:lstStyle>
          <a:p>
            <a:r>
              <a:rPr lang="en-US" kern="0" dirty="0">
                <a:latin typeface="Arial Black" charset="0"/>
              </a:rPr>
              <a:t>Evaluating Expressions</a:t>
            </a:r>
          </a:p>
          <a:p>
            <a:endParaRPr lang="en-US" kern="0" dirty="0">
              <a:latin typeface="Arial Black" charset="0"/>
            </a:endParaRPr>
          </a:p>
        </p:txBody>
      </p:sp>
      <p:sp>
        <p:nvSpPr>
          <p:cNvPr id="22" name="Text Box 4">
            <a:extLst>
              <a:ext uri="{FF2B5EF4-FFF2-40B4-BE49-F238E27FC236}">
                <a16:creationId xmlns:a16="http://schemas.microsoft.com/office/drawing/2014/main" id="{87A82C10-4DC1-C64D-9CDF-9885E85D1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235" y="1552812"/>
            <a:ext cx="3159839" cy="49154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latin typeface="Lucida Sans Typewriter" charset="0"/>
              </a:rPr>
              <a:t>square n = n * n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BBB18062-7C40-A645-B2FA-579807299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3" y="2401220"/>
            <a:ext cx="84470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Example:</a:t>
            </a: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64558501-C664-AE4C-B8BE-E8201E4F0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203" y="4115421"/>
            <a:ext cx="2416046" cy="578882"/>
          </a:xfrm>
          <a:prstGeom prst="wedgeRoundRectCallout">
            <a:avLst>
              <a:gd name="adj1" fmla="val -50136"/>
              <a:gd name="adj2" fmla="val -10134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Apply + first.</a:t>
            </a:r>
          </a:p>
        </p:txBody>
      </p:sp>
    </p:spTree>
    <p:extLst>
      <p:ext uri="{BB962C8B-B14F-4D97-AF65-F5344CB8AC3E}">
        <p14:creationId xmlns:p14="http://schemas.microsoft.com/office/powerpoint/2010/main" val="427862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95EDB29-9C9D-2B4A-810D-72E0E27B0AE3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23850" y="528564"/>
            <a:ext cx="84963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Another evaluation order is also possible: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00FE5A00-AB24-734D-AED1-5D2B6225E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2053" y="1500840"/>
            <a:ext cx="2416046" cy="4247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square (1+2)</a:t>
            </a:r>
          </a:p>
        </p:txBody>
      </p:sp>
      <p:grpSp>
        <p:nvGrpSpPr>
          <p:cNvPr id="8" name="Group 13">
            <a:extLst>
              <a:ext uri="{FF2B5EF4-FFF2-40B4-BE49-F238E27FC236}">
                <a16:creationId xmlns:a16="http://schemas.microsoft.com/office/drawing/2014/main" id="{6AC44ACF-F866-214B-BAA8-21BAE798F7A1}"/>
              </a:ext>
            </a:extLst>
          </p:cNvPr>
          <p:cNvGrpSpPr>
            <a:grpSpLocks/>
          </p:cNvGrpSpPr>
          <p:nvPr/>
        </p:nvGrpSpPr>
        <p:grpSpPr bwMode="auto">
          <a:xfrm>
            <a:off x="901958" y="1784389"/>
            <a:ext cx="3141669" cy="865188"/>
            <a:chOff x="665" y="1891"/>
            <a:chExt cx="1979" cy="545"/>
          </a:xfrm>
        </p:grpSpPr>
        <p:sp>
          <p:nvSpPr>
            <p:cNvPr id="9" name="Text Box 4">
              <a:extLst>
                <a:ext uri="{FF2B5EF4-FFF2-40B4-BE49-F238E27FC236}">
                  <a16:creationId xmlns:a16="http://schemas.microsoft.com/office/drawing/2014/main" id="{BBBCA934-D299-DD46-96B3-9A3424A3F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" y="2168"/>
              <a:ext cx="1639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(1+2) * (1+2)</a:t>
              </a: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291628C3-1447-2B45-9D3F-5ACF9A341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" y="1891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</p:grpSp>
      <p:grpSp>
        <p:nvGrpSpPr>
          <p:cNvPr id="11" name="Group 14">
            <a:extLst>
              <a:ext uri="{FF2B5EF4-FFF2-40B4-BE49-F238E27FC236}">
                <a16:creationId xmlns:a16="http://schemas.microsoft.com/office/drawing/2014/main" id="{AE30F5D9-47D8-D046-B757-54CD164B4A00}"/>
              </a:ext>
            </a:extLst>
          </p:cNvPr>
          <p:cNvGrpSpPr>
            <a:grpSpLocks/>
          </p:cNvGrpSpPr>
          <p:nvPr/>
        </p:nvGrpSpPr>
        <p:grpSpPr bwMode="auto">
          <a:xfrm>
            <a:off x="901453" y="2510099"/>
            <a:ext cx="2400304" cy="873125"/>
            <a:chOff x="663" y="2314"/>
            <a:chExt cx="1512" cy="550"/>
          </a:xfrm>
        </p:grpSpPr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43DBA39D-2AC7-3246-A30C-6E88A29D32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4" y="2596"/>
              <a:ext cx="1171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3 * (1+2)</a:t>
              </a:r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FCC0BC5D-D646-4E4F-B234-4DF87823CD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" y="231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</p:grpSp>
      <p:grpSp>
        <p:nvGrpSpPr>
          <p:cNvPr id="14" name="Group 15">
            <a:extLst>
              <a:ext uri="{FF2B5EF4-FFF2-40B4-BE49-F238E27FC236}">
                <a16:creationId xmlns:a16="http://schemas.microsoft.com/office/drawing/2014/main" id="{7209BDA7-9636-F847-96DC-0F079E333D3D}"/>
              </a:ext>
            </a:extLst>
          </p:cNvPr>
          <p:cNvGrpSpPr>
            <a:grpSpLocks/>
          </p:cNvGrpSpPr>
          <p:nvPr/>
        </p:nvGrpSpPr>
        <p:grpSpPr bwMode="auto">
          <a:xfrm>
            <a:off x="901958" y="3234809"/>
            <a:ext cx="1654178" cy="895351"/>
            <a:chOff x="665" y="2960"/>
            <a:chExt cx="1042" cy="564"/>
          </a:xfrm>
        </p:grpSpPr>
        <p:sp>
          <p:nvSpPr>
            <p:cNvPr id="15" name="Text Box 6">
              <a:extLst>
                <a:ext uri="{FF2B5EF4-FFF2-40B4-BE49-F238E27FC236}">
                  <a16:creationId xmlns:a16="http://schemas.microsoft.com/office/drawing/2014/main" id="{1F1A0643-89A4-2347-8A60-1445BDDA9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" y="3256"/>
              <a:ext cx="702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3 * 3</a:t>
              </a: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492966AB-C89A-5D49-B9FA-3AA24D639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" y="296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</p:grpSp>
      <p:sp>
        <p:nvSpPr>
          <p:cNvPr id="17" name="Text Box 3">
            <a:extLst>
              <a:ext uri="{FF2B5EF4-FFF2-40B4-BE49-F238E27FC236}">
                <a16:creationId xmlns:a16="http://schemas.microsoft.com/office/drawing/2014/main" id="{936824F4-5775-0D48-B170-9FC6CA2BF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322167"/>
            <a:ext cx="84963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Any way of evaluating the </a:t>
            </a:r>
            <a:r>
              <a:rPr lang="en-US" u="sng" dirty="0"/>
              <a:t>same</a:t>
            </a:r>
            <a:r>
              <a:rPr lang="en-US" dirty="0"/>
              <a:t> expression will give the </a:t>
            </a:r>
            <a:r>
              <a:rPr lang="en-US" u="sng" dirty="0"/>
              <a:t>same</a:t>
            </a:r>
            <a:r>
              <a:rPr lang="en-US" dirty="0"/>
              <a:t> result, provided it terminates.</a:t>
            </a:r>
          </a:p>
        </p:txBody>
      </p:sp>
      <p:grpSp>
        <p:nvGrpSpPr>
          <p:cNvPr id="43" name="Group 15">
            <a:extLst>
              <a:ext uri="{FF2B5EF4-FFF2-40B4-BE49-F238E27FC236}">
                <a16:creationId xmlns:a16="http://schemas.microsoft.com/office/drawing/2014/main" id="{FF0E1F9A-4C64-0140-A2DD-92DAD9DD4C4B}"/>
              </a:ext>
            </a:extLst>
          </p:cNvPr>
          <p:cNvGrpSpPr>
            <a:grpSpLocks/>
          </p:cNvGrpSpPr>
          <p:nvPr/>
        </p:nvGrpSpPr>
        <p:grpSpPr bwMode="auto">
          <a:xfrm>
            <a:off x="901958" y="3977760"/>
            <a:ext cx="909639" cy="895351"/>
            <a:chOff x="665" y="2960"/>
            <a:chExt cx="573" cy="564"/>
          </a:xfrm>
        </p:grpSpPr>
        <p:sp>
          <p:nvSpPr>
            <p:cNvPr id="44" name="Text Box 6">
              <a:extLst>
                <a:ext uri="{FF2B5EF4-FFF2-40B4-BE49-F238E27FC236}">
                  <a16:creationId xmlns:a16="http://schemas.microsoft.com/office/drawing/2014/main" id="{FEFF9393-2421-4A4B-9D28-FC986DEC32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" y="3256"/>
              <a:ext cx="233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9</a:t>
              </a:r>
            </a:p>
          </p:txBody>
        </p:sp>
        <p:sp>
          <p:nvSpPr>
            <p:cNvPr id="45" name="Text Box 10">
              <a:extLst>
                <a:ext uri="{FF2B5EF4-FFF2-40B4-BE49-F238E27FC236}">
                  <a16:creationId xmlns:a16="http://schemas.microsoft.com/office/drawing/2014/main" id="{B064222A-CD99-864D-BEEE-8F653975B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" y="296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</p:grpSp>
      <p:sp>
        <p:nvSpPr>
          <p:cNvPr id="46" name="AutoShape 5">
            <a:extLst>
              <a:ext uri="{FF2B5EF4-FFF2-40B4-BE49-F238E27FC236}">
                <a16:creationId xmlns:a16="http://schemas.microsoft.com/office/drawing/2014/main" id="{9A88724D-0A3B-0249-B036-D3643CAD2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751" y="2147411"/>
            <a:ext cx="3140908" cy="578882"/>
          </a:xfrm>
          <a:prstGeom prst="wedgeRoundRectCallout">
            <a:avLst>
              <a:gd name="adj1" fmla="val -48766"/>
              <a:gd name="adj2" fmla="val -93603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Apply square first.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E64531E-8429-8C4E-A46D-05849D801525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E4D92B5A-1FF1-DE49-B971-6E15411E1592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381000"/>
            <a:ext cx="851535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9pPr>
          </a:lstStyle>
          <a:p>
            <a:r>
              <a:rPr lang="en-US" kern="0" dirty="0">
                <a:latin typeface="Arial Black" charset="0"/>
              </a:rPr>
              <a:t>Evaluation Strategies</a:t>
            </a:r>
          </a:p>
          <a:p>
            <a:endParaRPr lang="en-US" kern="0" dirty="0">
              <a:latin typeface="Arial Black" charset="0"/>
            </a:endParaRP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7B0A3BE9-A3A4-C443-A80E-2B91A8EEF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83136"/>
            <a:ext cx="85153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There are two main strategies for deciding which reducible expression (</a:t>
            </a:r>
            <a:r>
              <a:rPr lang="en-US" u="sng" dirty="0" err="1"/>
              <a:t>redex</a:t>
            </a:r>
            <a:r>
              <a:rPr lang="en-US" dirty="0"/>
              <a:t>) to consider next: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4D1A1B13-46D2-6A49-BA8D-2BE0FBA3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61" y="3187546"/>
            <a:ext cx="7950060" cy="2978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dirty="0"/>
              <a:t>Choose a </a:t>
            </a:r>
            <a:r>
              <a:rPr kumimoji="1" lang="en-US" dirty="0" err="1"/>
              <a:t>redex</a:t>
            </a:r>
            <a:r>
              <a:rPr kumimoji="1" lang="en-US" dirty="0"/>
              <a:t> that is </a:t>
            </a:r>
            <a:r>
              <a:rPr kumimoji="1" lang="en-US" u="sng" dirty="0"/>
              <a:t>innermost,</a:t>
            </a:r>
            <a:r>
              <a:rPr kumimoji="1" lang="en-US" dirty="0"/>
              <a:t> in the sense that does not contain another </a:t>
            </a:r>
            <a:r>
              <a:rPr kumimoji="1" lang="en-US" dirty="0" err="1"/>
              <a:t>redex</a:t>
            </a:r>
            <a:r>
              <a:rPr kumimoji="1" lang="en-US" dirty="0"/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36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dirty="0"/>
              <a:t>Choose a </a:t>
            </a:r>
            <a:r>
              <a:rPr kumimoji="1" lang="en-US" dirty="0" err="1"/>
              <a:t>redex</a:t>
            </a:r>
            <a:r>
              <a:rPr kumimoji="1" lang="en-US" dirty="0"/>
              <a:t> that is </a:t>
            </a:r>
            <a:r>
              <a:rPr kumimoji="1" lang="en-US" u="sng" dirty="0"/>
              <a:t>outermost,</a:t>
            </a:r>
            <a:r>
              <a:rPr kumimoji="1" lang="en-US" dirty="0"/>
              <a:t> in the sense that is not contained in another </a:t>
            </a:r>
            <a:r>
              <a:rPr kumimoji="1" lang="en-US" dirty="0" err="1"/>
              <a:t>redex</a:t>
            </a:r>
            <a:r>
              <a:rPr kumimoji="1"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2473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E64531E-8429-8C4E-A46D-05849D801525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322563" name="Text Box 3"/>
          <p:cNvSpPr txBox="1">
            <a:spLocks noChangeArrowheads="1"/>
          </p:cNvSpPr>
          <p:nvPr/>
        </p:nvSpPr>
        <p:spPr bwMode="auto">
          <a:xfrm>
            <a:off x="1453446" y="3339163"/>
            <a:ext cx="3345788" cy="4247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 err="1">
                <a:latin typeface="Lucida Sans Typewriter" charset="0"/>
                <a:cs typeface="+mn-cs"/>
              </a:rPr>
              <a:t>fst</a:t>
            </a:r>
            <a:r>
              <a:rPr lang="en-US" sz="2400" dirty="0">
                <a:latin typeface="Lucida Sans Typewriter" charset="0"/>
                <a:cs typeface="+mn-cs"/>
              </a:rPr>
              <a:t> (0, infinity)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918458" y="3688937"/>
            <a:ext cx="4624398" cy="944563"/>
            <a:chOff x="665" y="1841"/>
            <a:chExt cx="2913" cy="595"/>
          </a:xfrm>
        </p:grpSpPr>
        <p:sp>
          <p:nvSpPr>
            <p:cNvPr id="322564" name="Text Box 4"/>
            <p:cNvSpPr txBox="1">
              <a:spLocks noChangeArrowheads="1"/>
            </p:cNvSpPr>
            <p:nvPr/>
          </p:nvSpPr>
          <p:spPr bwMode="auto">
            <a:xfrm>
              <a:off x="1002" y="2168"/>
              <a:ext cx="2576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 err="1">
                  <a:latin typeface="Lucida Sans Typewriter" charset="0"/>
                  <a:cs typeface="+mn-cs"/>
                </a:rPr>
                <a:t>fst</a:t>
              </a:r>
              <a:r>
                <a:rPr lang="en-US" sz="2400" dirty="0">
                  <a:latin typeface="Lucida Sans Typewriter" charset="0"/>
                  <a:cs typeface="+mn-cs"/>
                </a:rPr>
                <a:t> (0, 1 + infinity)</a:t>
              </a:r>
            </a:p>
          </p:txBody>
        </p:sp>
        <p:sp>
          <p:nvSpPr>
            <p:cNvPr id="322568" name="Text Box 8"/>
            <p:cNvSpPr txBox="1">
              <a:spLocks noChangeArrowheads="1"/>
            </p:cNvSpPr>
            <p:nvPr/>
          </p:nvSpPr>
          <p:spPr bwMode="auto">
            <a:xfrm>
              <a:off x="665" y="1841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916072" y="4552984"/>
            <a:ext cx="5743587" cy="944563"/>
            <a:chOff x="665" y="2407"/>
            <a:chExt cx="3618" cy="595"/>
          </a:xfrm>
        </p:grpSpPr>
        <p:sp>
          <p:nvSpPr>
            <p:cNvPr id="322565" name="Text Box 5"/>
            <p:cNvSpPr txBox="1">
              <a:spLocks noChangeArrowheads="1"/>
            </p:cNvSpPr>
            <p:nvPr/>
          </p:nvSpPr>
          <p:spPr bwMode="auto">
            <a:xfrm>
              <a:off x="1004" y="2734"/>
              <a:ext cx="3279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 err="1">
                  <a:latin typeface="Lucida Sans Typewriter" charset="0"/>
                  <a:cs typeface="+mn-cs"/>
                </a:rPr>
                <a:t>fst</a:t>
              </a:r>
              <a:r>
                <a:rPr lang="en-US" sz="2400" dirty="0">
                  <a:latin typeface="Lucida Sans Typewriter" charset="0"/>
                  <a:cs typeface="+mn-cs"/>
                </a:rPr>
                <a:t> (0, 1 + (1 + infinity))</a:t>
              </a:r>
            </a:p>
          </p:txBody>
        </p:sp>
        <p:sp>
          <p:nvSpPr>
            <p:cNvPr id="322569" name="Text Box 9"/>
            <p:cNvSpPr txBox="1">
              <a:spLocks noChangeArrowheads="1"/>
            </p:cNvSpPr>
            <p:nvPr/>
          </p:nvSpPr>
          <p:spPr bwMode="auto">
            <a:xfrm>
              <a:off x="665" y="2407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</p:grpSp>
      <p:sp>
        <p:nvSpPr>
          <p:cNvPr id="20" name="Rectangle 2">
            <a:extLst>
              <a:ext uri="{FF2B5EF4-FFF2-40B4-BE49-F238E27FC236}">
                <a16:creationId xmlns:a16="http://schemas.microsoft.com/office/drawing/2014/main" id="{E4D92B5A-1FF1-DE49-B971-6E15411E1592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381000"/>
            <a:ext cx="851535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9pPr>
          </a:lstStyle>
          <a:p>
            <a:r>
              <a:rPr lang="en-US" kern="0" dirty="0">
                <a:latin typeface="Arial Black" charset="0"/>
              </a:rPr>
              <a:t>Termination</a:t>
            </a:r>
          </a:p>
          <a:p>
            <a:endParaRPr lang="en-US" kern="0" dirty="0">
              <a:latin typeface="Arial Black" charset="0"/>
            </a:endParaRPr>
          </a:p>
        </p:txBody>
      </p:sp>
      <p:sp>
        <p:nvSpPr>
          <p:cNvPr id="22" name="Text Box 4">
            <a:extLst>
              <a:ext uri="{FF2B5EF4-FFF2-40B4-BE49-F238E27FC236}">
                <a16:creationId xmlns:a16="http://schemas.microsoft.com/office/drawing/2014/main" id="{87A82C10-4DC1-C64D-9CDF-9885E85D1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235" y="1552812"/>
            <a:ext cx="4461478" cy="49154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latin typeface="Lucida Sans Typewriter" charset="0"/>
              </a:rPr>
              <a:t>infinity = 1 + infinity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BBB18062-7C40-A645-B2FA-579807299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3" y="2401220"/>
            <a:ext cx="84470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Example:</a:t>
            </a: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64558501-C664-AE4C-B8BE-E8201E4F0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437" y="2678192"/>
            <a:ext cx="2118105" cy="1055608"/>
          </a:xfrm>
          <a:prstGeom prst="wedgeRoundRectCallout">
            <a:avLst>
              <a:gd name="adj1" fmla="val -81675"/>
              <a:gd name="adj2" fmla="val 2264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Innermost evaluation.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000DFC-63DB-1945-98DE-485A784F1A4E}"/>
              </a:ext>
            </a:extLst>
          </p:cNvPr>
          <p:cNvGrpSpPr/>
          <p:nvPr/>
        </p:nvGrpSpPr>
        <p:grpSpPr>
          <a:xfrm>
            <a:off x="916071" y="5384489"/>
            <a:ext cx="709613" cy="971218"/>
            <a:chOff x="916071" y="5384489"/>
            <a:chExt cx="709613" cy="971218"/>
          </a:xfrm>
        </p:grpSpPr>
        <p:sp>
          <p:nvSpPr>
            <p:cNvPr id="322570" name="Text Box 10"/>
            <p:cNvSpPr txBox="1">
              <a:spLocks noChangeArrowheads="1"/>
            </p:cNvSpPr>
            <p:nvPr/>
          </p:nvSpPr>
          <p:spPr bwMode="auto">
            <a:xfrm>
              <a:off x="916071" y="5384489"/>
              <a:ext cx="442913" cy="5191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09D7AB1-D253-7A49-8B58-10070A2F0C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8984" y="5746107"/>
              <a:ext cx="266700" cy="609600"/>
              <a:chOff x="1062" y="3676"/>
              <a:chExt cx="168" cy="384"/>
            </a:xfrm>
          </p:grpSpPr>
          <p:sp>
            <p:nvSpPr>
              <p:cNvPr id="21" name="Text Box 14">
                <a:extLst>
                  <a:ext uri="{FF2B5EF4-FFF2-40B4-BE49-F238E27FC236}">
                    <a16:creationId xmlns:a16="http://schemas.microsoft.com/office/drawing/2014/main" id="{46D0BFE5-6409-FC4E-90BA-E94C47557D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2" y="3676"/>
                <a:ext cx="16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400">
                    <a:sym typeface="Symbol" charset="0"/>
                  </a:rPr>
                  <a:t></a:t>
                </a:r>
                <a:endParaRPr lang="en-US" sz="1400"/>
              </a:p>
            </p:txBody>
          </p:sp>
          <p:sp>
            <p:nvSpPr>
              <p:cNvPr id="24" name="Text Box 15">
                <a:extLst>
                  <a:ext uri="{FF2B5EF4-FFF2-40B4-BE49-F238E27FC236}">
                    <a16:creationId xmlns:a16="http://schemas.microsoft.com/office/drawing/2014/main" id="{3CF6F106-7CD5-9648-ABE9-680D40B090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2" y="3772"/>
                <a:ext cx="16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400">
                    <a:sym typeface="Symbol" charset="0"/>
                  </a:rPr>
                  <a:t></a:t>
                </a:r>
                <a:endParaRPr lang="en-US" sz="1400"/>
              </a:p>
            </p:txBody>
          </p:sp>
          <p:sp>
            <p:nvSpPr>
              <p:cNvPr id="25" name="Text Box 16">
                <a:extLst>
                  <a:ext uri="{FF2B5EF4-FFF2-40B4-BE49-F238E27FC236}">
                    <a16:creationId xmlns:a16="http://schemas.microsoft.com/office/drawing/2014/main" id="{1D896E70-DC16-2149-BD91-4F2BFC1001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2" y="3868"/>
                <a:ext cx="16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400" dirty="0">
                    <a:sym typeface="Symbol" charset="0"/>
                  </a:rPr>
                  <a:t>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022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E64531E-8429-8C4E-A46D-05849D801525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322563" name="Text Box 3"/>
          <p:cNvSpPr txBox="1">
            <a:spLocks noChangeArrowheads="1"/>
          </p:cNvSpPr>
          <p:nvPr/>
        </p:nvSpPr>
        <p:spPr bwMode="auto">
          <a:xfrm>
            <a:off x="1464477" y="746386"/>
            <a:ext cx="3345788" cy="4247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 err="1">
                <a:latin typeface="Lucida Sans Typewriter" charset="0"/>
                <a:cs typeface="+mn-cs"/>
              </a:rPr>
              <a:t>fst</a:t>
            </a:r>
            <a:r>
              <a:rPr lang="en-US" sz="2400" dirty="0">
                <a:latin typeface="Lucida Sans Typewriter" charset="0"/>
                <a:cs typeface="+mn-cs"/>
              </a:rPr>
              <a:t> (0, infinity)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929489" y="1171118"/>
            <a:ext cx="904877" cy="944563"/>
            <a:chOff x="665" y="1841"/>
            <a:chExt cx="570" cy="595"/>
          </a:xfrm>
        </p:grpSpPr>
        <p:sp>
          <p:nvSpPr>
            <p:cNvPr id="322564" name="Text Box 4"/>
            <p:cNvSpPr txBox="1">
              <a:spLocks noChangeArrowheads="1"/>
            </p:cNvSpPr>
            <p:nvPr/>
          </p:nvSpPr>
          <p:spPr bwMode="auto">
            <a:xfrm>
              <a:off x="1002" y="2168"/>
              <a:ext cx="233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0</a:t>
              </a:r>
            </a:p>
          </p:txBody>
        </p:sp>
        <p:sp>
          <p:nvSpPr>
            <p:cNvPr id="322568" name="Text Box 8"/>
            <p:cNvSpPr txBox="1">
              <a:spLocks noChangeArrowheads="1"/>
            </p:cNvSpPr>
            <p:nvPr/>
          </p:nvSpPr>
          <p:spPr bwMode="auto">
            <a:xfrm>
              <a:off x="665" y="1841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</p:grpSp>
      <p:sp>
        <p:nvSpPr>
          <p:cNvPr id="17" name="AutoShape 5">
            <a:extLst>
              <a:ext uri="{FF2B5EF4-FFF2-40B4-BE49-F238E27FC236}">
                <a16:creationId xmlns:a16="http://schemas.microsoft.com/office/drawing/2014/main" id="{64558501-C664-AE4C-B8BE-E8201E4F0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2843" y="744241"/>
            <a:ext cx="2118105" cy="1055608"/>
          </a:xfrm>
          <a:prstGeom prst="wedgeRoundRectCallout">
            <a:avLst>
              <a:gd name="adj1" fmla="val -79982"/>
              <a:gd name="adj2" fmla="val -24065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Outermost evaluation.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B84205-C5B1-4546-9387-8EAFFF70E5A4}"/>
              </a:ext>
            </a:extLst>
          </p:cNvPr>
          <p:cNvGrpSpPr/>
          <p:nvPr/>
        </p:nvGrpSpPr>
        <p:grpSpPr>
          <a:xfrm>
            <a:off x="325572" y="2905780"/>
            <a:ext cx="8056428" cy="3656385"/>
            <a:chOff x="325572" y="2905780"/>
            <a:chExt cx="8056428" cy="3656385"/>
          </a:xfrm>
        </p:grpSpPr>
        <p:sp>
          <p:nvSpPr>
            <p:cNvPr id="19" name="Rectangle 3">
              <a:extLst>
                <a:ext uri="{FF2B5EF4-FFF2-40B4-BE49-F238E27FC236}">
                  <a16:creationId xmlns:a16="http://schemas.microsoft.com/office/drawing/2014/main" id="{F49BDD8B-41C0-2746-A2EA-0C7D466F3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940" y="3879524"/>
              <a:ext cx="7950060" cy="2682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charset="0"/>
                <a:buChar char="z"/>
              </a:pPr>
              <a:r>
                <a:rPr kumimoji="1" lang="en-US" dirty="0"/>
                <a:t>Outermost evaluation may give a result when innermost evaluation </a:t>
              </a:r>
              <a:r>
                <a:rPr kumimoji="1" lang="en-US" u="sng" dirty="0"/>
                <a:t>fails to terminate</a:t>
              </a:r>
              <a:r>
                <a:rPr kumimoji="1" lang="en-US" dirty="0"/>
                <a:t>;</a:t>
              </a:r>
            </a:p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charset="0"/>
                <a:buChar char="z"/>
              </a:pPr>
              <a:endParaRPr kumimoji="1" lang="en-US" dirty="0"/>
            </a:p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charset="0"/>
                <a:buChar char="z"/>
              </a:pPr>
              <a:r>
                <a:rPr kumimoji="1" lang="en-US" dirty="0"/>
                <a:t>If </a:t>
              </a:r>
              <a:r>
                <a:rPr kumimoji="1" lang="en-US" u="sng" dirty="0"/>
                <a:t>any</a:t>
              </a:r>
              <a:r>
                <a:rPr kumimoji="1" lang="en-US" dirty="0"/>
                <a:t> evaluation sequence terminates, then so does outermost, with the same result.</a:t>
              </a:r>
            </a:p>
          </p:txBody>
        </p:sp>
        <p:sp>
          <p:nvSpPr>
            <p:cNvPr id="21" name="Text Box 3">
              <a:extLst>
                <a:ext uri="{FF2B5EF4-FFF2-40B4-BE49-F238E27FC236}">
                  <a16:creationId xmlns:a16="http://schemas.microsoft.com/office/drawing/2014/main" id="{7392BE14-1FE0-5641-900F-BF84433F9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572" y="2905780"/>
              <a:ext cx="110878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dirty="0"/>
                <a:t>Note: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869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E64531E-8429-8C4E-A46D-05849D801525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E4D92B5A-1FF1-DE49-B971-6E15411E1592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381000"/>
            <a:ext cx="851535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9pPr>
          </a:lstStyle>
          <a:p>
            <a:r>
              <a:rPr lang="en-US" kern="0" dirty="0">
                <a:latin typeface="Arial Black" charset="0"/>
              </a:rPr>
              <a:t>Number of Reductions</a:t>
            </a:r>
          </a:p>
          <a:p>
            <a:endParaRPr lang="en-US" kern="0" dirty="0">
              <a:latin typeface="Arial Black" charset="0"/>
            </a:endParaRPr>
          </a:p>
        </p:txBody>
      </p:sp>
      <p:sp>
        <p:nvSpPr>
          <p:cNvPr id="29" name="Text Box 3">
            <a:extLst>
              <a:ext uri="{FF2B5EF4-FFF2-40B4-BE49-F238E27FC236}">
                <a16:creationId xmlns:a16="http://schemas.microsoft.com/office/drawing/2014/main" id="{C7DE39A4-769F-A34D-BDAF-EFEC0D140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480" y="2581180"/>
            <a:ext cx="2416046" cy="4247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square (1+2)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B6CA67-EA50-C749-A140-8FFA1C14B0DA}"/>
              </a:ext>
            </a:extLst>
          </p:cNvPr>
          <p:cNvGrpSpPr/>
          <p:nvPr/>
        </p:nvGrpSpPr>
        <p:grpSpPr>
          <a:xfrm>
            <a:off x="493105" y="2872055"/>
            <a:ext cx="2209016" cy="918394"/>
            <a:chOff x="493105" y="2872055"/>
            <a:chExt cx="2209016" cy="918394"/>
          </a:xfrm>
        </p:grpSpPr>
        <p:sp>
          <p:nvSpPr>
            <p:cNvPr id="31" name="Text Box 4">
              <a:extLst>
                <a:ext uri="{FF2B5EF4-FFF2-40B4-BE49-F238E27FC236}">
                  <a16:creationId xmlns:a16="http://schemas.microsoft.com/office/drawing/2014/main" id="{8EF2E550-7749-6E49-9282-D89965EC8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0480" y="3364999"/>
              <a:ext cx="1671641" cy="4254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square 3</a:t>
              </a:r>
            </a:p>
          </p:txBody>
        </p:sp>
        <p:sp>
          <p:nvSpPr>
            <p:cNvPr id="32" name="Text Box 8">
              <a:extLst>
                <a:ext uri="{FF2B5EF4-FFF2-40B4-BE49-F238E27FC236}">
                  <a16:creationId xmlns:a16="http://schemas.microsoft.com/office/drawing/2014/main" id="{B3EDCBE3-48A3-3046-8391-55F04EF983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105" y="2872055"/>
              <a:ext cx="442914" cy="5191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91D1612-6F5B-714E-A477-B1643A83D633}"/>
              </a:ext>
            </a:extLst>
          </p:cNvPr>
          <p:cNvGrpSpPr/>
          <p:nvPr/>
        </p:nvGrpSpPr>
        <p:grpSpPr>
          <a:xfrm>
            <a:off x="503473" y="3708372"/>
            <a:ext cx="1641434" cy="890132"/>
            <a:chOff x="503473" y="3708372"/>
            <a:chExt cx="1641434" cy="890132"/>
          </a:xfrm>
        </p:grpSpPr>
        <p:sp>
          <p:nvSpPr>
            <p:cNvPr id="34" name="Text Box 5">
              <a:extLst>
                <a:ext uri="{FF2B5EF4-FFF2-40B4-BE49-F238E27FC236}">
                  <a16:creationId xmlns:a16="http://schemas.microsoft.com/office/drawing/2014/main" id="{AB71FEA3-A18E-E040-BBB9-65093534A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0480" y="4173054"/>
              <a:ext cx="1114427" cy="4254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3 * 3</a:t>
              </a:r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9B74FB1E-7C26-5D49-B5D1-CA3449C9A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473" y="3708372"/>
              <a:ext cx="442913" cy="5191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7D7EE30-DA78-704C-905B-65AE4B660B6A}"/>
              </a:ext>
            </a:extLst>
          </p:cNvPr>
          <p:cNvGrpSpPr/>
          <p:nvPr/>
        </p:nvGrpSpPr>
        <p:grpSpPr>
          <a:xfrm>
            <a:off x="493105" y="4485791"/>
            <a:ext cx="907263" cy="902760"/>
            <a:chOff x="493105" y="4485791"/>
            <a:chExt cx="907263" cy="902760"/>
          </a:xfrm>
        </p:grpSpPr>
        <p:sp>
          <p:nvSpPr>
            <p:cNvPr id="37" name="Text Box 6">
              <a:extLst>
                <a:ext uri="{FF2B5EF4-FFF2-40B4-BE49-F238E27FC236}">
                  <a16:creationId xmlns:a16="http://schemas.microsoft.com/office/drawing/2014/main" id="{522359C9-9A66-5449-87CC-F92CFFAE4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0480" y="4963100"/>
              <a:ext cx="369888" cy="4254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9</a:t>
              </a:r>
            </a:p>
          </p:txBody>
        </p:sp>
        <p:sp>
          <p:nvSpPr>
            <p:cNvPr id="38" name="Text Box 10">
              <a:extLst>
                <a:ext uri="{FF2B5EF4-FFF2-40B4-BE49-F238E27FC236}">
                  <a16:creationId xmlns:a16="http://schemas.microsoft.com/office/drawing/2014/main" id="{30CEA40A-A0A4-3D47-93A8-157285CB6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105" y="4485791"/>
              <a:ext cx="442913" cy="5191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</p:grpSp>
      <p:sp>
        <p:nvSpPr>
          <p:cNvPr id="39" name="Text Box 3">
            <a:extLst>
              <a:ext uri="{FF2B5EF4-FFF2-40B4-BE49-F238E27FC236}">
                <a16:creationId xmlns:a16="http://schemas.microsoft.com/office/drawing/2014/main" id="{FF04DBF2-516C-EB4D-9542-21F5F8645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177" y="2581195"/>
            <a:ext cx="2416046" cy="4247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square (1+2)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8209855-813F-1745-AFE1-17B3E4053484}"/>
              </a:ext>
            </a:extLst>
          </p:cNvPr>
          <p:cNvGrpSpPr/>
          <p:nvPr/>
        </p:nvGrpSpPr>
        <p:grpSpPr>
          <a:xfrm>
            <a:off x="5012577" y="2895739"/>
            <a:ext cx="3141669" cy="894725"/>
            <a:chOff x="5012577" y="2895739"/>
            <a:chExt cx="3141669" cy="894725"/>
          </a:xfrm>
        </p:grpSpPr>
        <p:sp>
          <p:nvSpPr>
            <p:cNvPr id="41" name="Text Box 4">
              <a:extLst>
                <a:ext uri="{FF2B5EF4-FFF2-40B4-BE49-F238E27FC236}">
                  <a16:creationId xmlns:a16="http://schemas.microsoft.com/office/drawing/2014/main" id="{0ED65804-6777-7B47-A8B9-33E0034C8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2328" y="3365014"/>
              <a:ext cx="2601918" cy="4254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(1+2) * (1+2)</a:t>
              </a:r>
            </a:p>
          </p:txBody>
        </p:sp>
        <p:sp>
          <p:nvSpPr>
            <p:cNvPr id="42" name="Text Box 8">
              <a:extLst>
                <a:ext uri="{FF2B5EF4-FFF2-40B4-BE49-F238E27FC236}">
                  <a16:creationId xmlns:a16="http://schemas.microsoft.com/office/drawing/2014/main" id="{74956AFB-5D5D-8B4F-ADD3-D8A954146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577" y="2895739"/>
              <a:ext cx="442913" cy="5191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3E8DD27-F519-D74F-A2B7-D5C5A948A253}"/>
              </a:ext>
            </a:extLst>
          </p:cNvPr>
          <p:cNvGrpSpPr/>
          <p:nvPr/>
        </p:nvGrpSpPr>
        <p:grpSpPr>
          <a:xfrm>
            <a:off x="5012577" y="3711106"/>
            <a:ext cx="2398716" cy="887413"/>
            <a:chOff x="5012577" y="3711106"/>
            <a:chExt cx="2398716" cy="887413"/>
          </a:xfrm>
        </p:grpSpPr>
        <p:sp>
          <p:nvSpPr>
            <p:cNvPr id="44" name="Text Box 5">
              <a:extLst>
                <a:ext uri="{FF2B5EF4-FFF2-40B4-BE49-F238E27FC236}">
                  <a16:creationId xmlns:a16="http://schemas.microsoft.com/office/drawing/2014/main" id="{5779175B-FBAD-C04E-ACAB-EE3C4F7ED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2328" y="4173069"/>
              <a:ext cx="1858965" cy="4254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3 * (1+2)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:a16="http://schemas.microsoft.com/office/drawing/2014/main" id="{03655270-256A-4D42-AC4A-311C1CA5B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577" y="3711106"/>
              <a:ext cx="442913" cy="5191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398EB1D-E1D0-D74D-91A8-14390D4D7160}"/>
              </a:ext>
            </a:extLst>
          </p:cNvPr>
          <p:cNvGrpSpPr/>
          <p:nvPr/>
        </p:nvGrpSpPr>
        <p:grpSpPr>
          <a:xfrm>
            <a:off x="5012577" y="4485806"/>
            <a:ext cx="1654178" cy="896939"/>
            <a:chOff x="5012577" y="4485806"/>
            <a:chExt cx="1654178" cy="896939"/>
          </a:xfrm>
        </p:grpSpPr>
        <p:sp>
          <p:nvSpPr>
            <p:cNvPr id="47" name="Text Box 6">
              <a:extLst>
                <a:ext uri="{FF2B5EF4-FFF2-40B4-BE49-F238E27FC236}">
                  <a16:creationId xmlns:a16="http://schemas.microsoft.com/office/drawing/2014/main" id="{EC7F64AD-24AE-D042-8F2C-2467281D3E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2328" y="4957294"/>
              <a:ext cx="1114427" cy="4254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3 * 3</a:t>
              </a:r>
            </a:p>
          </p:txBody>
        </p:sp>
        <p:sp>
          <p:nvSpPr>
            <p:cNvPr id="48" name="Text Box 10">
              <a:extLst>
                <a:ext uri="{FF2B5EF4-FFF2-40B4-BE49-F238E27FC236}">
                  <a16:creationId xmlns:a16="http://schemas.microsoft.com/office/drawing/2014/main" id="{4E6EF5F9-1B77-5F44-8784-E9DA1F8F5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577" y="4485806"/>
              <a:ext cx="442913" cy="5191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F182420-B7C2-0D45-9944-66DCBD15657C}"/>
              </a:ext>
            </a:extLst>
          </p:cNvPr>
          <p:cNvGrpSpPr/>
          <p:nvPr/>
        </p:nvGrpSpPr>
        <p:grpSpPr>
          <a:xfrm>
            <a:off x="5012577" y="5241470"/>
            <a:ext cx="909639" cy="944563"/>
            <a:chOff x="5012577" y="5241470"/>
            <a:chExt cx="909639" cy="944563"/>
          </a:xfrm>
        </p:grpSpPr>
        <p:sp>
          <p:nvSpPr>
            <p:cNvPr id="50" name="Text Box 6">
              <a:extLst>
                <a:ext uri="{FF2B5EF4-FFF2-40B4-BE49-F238E27FC236}">
                  <a16:creationId xmlns:a16="http://schemas.microsoft.com/office/drawing/2014/main" id="{6C0BFB88-79DB-0149-80B0-D71168B1D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2328" y="5760583"/>
              <a:ext cx="369888" cy="4254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9</a:t>
              </a:r>
            </a:p>
          </p:txBody>
        </p:sp>
        <p:sp>
          <p:nvSpPr>
            <p:cNvPr id="51" name="Text Box 10">
              <a:extLst>
                <a:ext uri="{FF2B5EF4-FFF2-40B4-BE49-F238E27FC236}">
                  <a16:creationId xmlns:a16="http://schemas.microsoft.com/office/drawing/2014/main" id="{9BA8C5A6-0BB3-CB44-B9D4-C86C480E6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577" y="5241470"/>
              <a:ext cx="442913" cy="5191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</p:grpSp>
      <p:sp>
        <p:nvSpPr>
          <p:cNvPr id="52" name="Text Box 3">
            <a:extLst>
              <a:ext uri="{FF2B5EF4-FFF2-40B4-BE49-F238E27FC236}">
                <a16:creationId xmlns:a16="http://schemas.microsoft.com/office/drawing/2014/main" id="{520AA44C-99A1-DB4C-8CD5-A8CA61137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105" y="1505397"/>
            <a:ext cx="36249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Innermost:</a:t>
            </a:r>
          </a:p>
        </p:txBody>
      </p:sp>
      <p:sp>
        <p:nvSpPr>
          <p:cNvPr id="53" name="Text Box 3">
            <a:extLst>
              <a:ext uri="{FF2B5EF4-FFF2-40B4-BE49-F238E27FC236}">
                <a16:creationId xmlns:a16="http://schemas.microsoft.com/office/drawing/2014/main" id="{EC0DD36B-03E0-3B4F-8856-BC077EC8B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2577" y="1505397"/>
            <a:ext cx="36249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Outermost:</a:t>
            </a:r>
          </a:p>
        </p:txBody>
      </p:sp>
      <p:sp>
        <p:nvSpPr>
          <p:cNvPr id="30" name="AutoShape 5">
            <a:extLst>
              <a:ext uri="{FF2B5EF4-FFF2-40B4-BE49-F238E27FC236}">
                <a16:creationId xmlns:a16="http://schemas.microsoft.com/office/drawing/2014/main" id="{91B2E85E-F5BF-3D41-930B-ECE594984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385" y="5760583"/>
            <a:ext cx="1491088" cy="578882"/>
          </a:xfrm>
          <a:prstGeom prst="wedgeRoundRectCallout">
            <a:avLst>
              <a:gd name="adj1" fmla="val -35543"/>
              <a:gd name="adj2" fmla="val -86231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3 steps.</a:t>
            </a:r>
          </a:p>
        </p:txBody>
      </p:sp>
      <p:sp>
        <p:nvSpPr>
          <p:cNvPr id="33" name="AutoShape 5">
            <a:extLst>
              <a:ext uri="{FF2B5EF4-FFF2-40B4-BE49-F238E27FC236}">
                <a16:creationId xmlns:a16="http://schemas.microsoft.com/office/drawing/2014/main" id="{B2E5BDCD-73A9-9C4D-BD8D-930AE8086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2336" y="5760583"/>
            <a:ext cx="1491088" cy="578882"/>
          </a:xfrm>
          <a:prstGeom prst="wedgeRoundRectCallout">
            <a:avLst>
              <a:gd name="adj1" fmla="val -35697"/>
              <a:gd name="adj2" fmla="val -8370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4 steps.</a:t>
            </a:r>
          </a:p>
        </p:txBody>
      </p:sp>
    </p:spTree>
    <p:extLst>
      <p:ext uri="{BB962C8B-B14F-4D97-AF65-F5344CB8AC3E}">
        <p14:creationId xmlns:p14="http://schemas.microsoft.com/office/powerpoint/2010/main" val="393859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E64531E-8429-8C4E-A46D-05849D801525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7B0A3BE9-A3A4-C443-A80E-2B91A8EEF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836" y="522929"/>
            <a:ext cx="85153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Note: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4D1A1B13-46D2-6A49-BA8D-2BE0FBA3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40" y="1545724"/>
            <a:ext cx="7950060" cy="462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dirty="0"/>
              <a:t>The outmost version is </a:t>
            </a:r>
            <a:r>
              <a:rPr kumimoji="1" lang="en-US" u="sng" dirty="0"/>
              <a:t>inefficient</a:t>
            </a:r>
            <a:r>
              <a:rPr kumimoji="1" lang="en-US" dirty="0"/>
              <a:t>, because the argument 1+2 is duplicated when square is applied and is hence evaluated twice.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36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dirty="0"/>
              <a:t>Due to such duplication, outermost evaluation may require </a:t>
            </a:r>
            <a:r>
              <a:rPr kumimoji="1" lang="en-US" u="sng" dirty="0"/>
              <a:t>more</a:t>
            </a:r>
            <a:r>
              <a:rPr kumimoji="1" lang="en-US" dirty="0"/>
              <a:t> steps than innermost.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dirty="0"/>
              <a:t>This problem can easily be avoided by using </a:t>
            </a:r>
            <a:r>
              <a:rPr kumimoji="1" lang="en-US" u="sng" dirty="0"/>
              <a:t>pointers</a:t>
            </a:r>
            <a:r>
              <a:rPr kumimoji="1" lang="en-US" dirty="0"/>
              <a:t> to indicate sharing of arguments.</a:t>
            </a:r>
          </a:p>
        </p:txBody>
      </p:sp>
    </p:spTree>
    <p:extLst>
      <p:ext uri="{BB962C8B-B14F-4D97-AF65-F5344CB8AC3E}">
        <p14:creationId xmlns:p14="http://schemas.microsoft.com/office/powerpoint/2010/main" val="380898353"/>
      </p:ext>
    </p:extLst>
  </p:cSld>
  <p:clrMapOvr>
    <a:masterClrMapping/>
  </p:clrMapOvr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8049</TotalTime>
  <Words>1006</Words>
  <Application>Microsoft Macintosh PowerPoint</Application>
  <PresentationFormat>On-screen Show (4:3)</PresentationFormat>
  <Paragraphs>258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 Black</vt:lpstr>
      <vt:lpstr>Lucida Sans Typewriter</vt:lpstr>
      <vt:lpstr>Monotype Sorts</vt:lpstr>
      <vt:lpstr>Tahoma</vt:lpstr>
      <vt:lpstr>Times New Roman</vt:lpstr>
      <vt:lpstr>FUN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Graham Hutton</cp:lastModifiedBy>
  <cp:revision>587</cp:revision>
  <cp:lastPrinted>2020-01-16T08:55:08Z</cp:lastPrinted>
  <dcterms:created xsi:type="dcterms:W3CDTF">2000-11-20T11:40:19Z</dcterms:created>
  <dcterms:modified xsi:type="dcterms:W3CDTF">2021-03-08T10:20:57Z</dcterms:modified>
</cp:coreProperties>
</file>