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317" r:id="rId2"/>
    <p:sldId id="280" r:id="rId3"/>
    <p:sldId id="285" r:id="rId4"/>
    <p:sldId id="286" r:id="rId5"/>
    <p:sldId id="289" r:id="rId6"/>
    <p:sldId id="316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302" r:id="rId16"/>
    <p:sldId id="301" r:id="rId17"/>
    <p:sldId id="304" r:id="rId18"/>
    <p:sldId id="305" r:id="rId19"/>
    <p:sldId id="306" r:id="rId20"/>
    <p:sldId id="309" r:id="rId21"/>
    <p:sldId id="310" r:id="rId22"/>
    <p:sldId id="311" r:id="rId23"/>
    <p:sldId id="312" r:id="rId24"/>
    <p:sldId id="313" r:id="rId25"/>
    <p:sldId id="314" r:id="rId26"/>
    <p:sldId id="308" r:id="rId27"/>
    <p:sldId id="315" r:id="rId28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0D4B1B38-C2BD-2644-B4B8-0DAE65429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06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9FB3C7-FEFC-C94C-8DA6-B42B6D61B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77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4 - Types and Classes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80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2E582-EFA3-7645-90D1-11393015A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B7816-772C-144B-A58E-1BFB89A25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6305-1FDD-5542-AF46-2933EF761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58CEF-EE99-254B-B133-E558257A3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4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E612B-D6AC-C941-80AF-5D8FA327C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A8084-D249-8244-8CC5-89D46E87A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8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1EF50-CD3E-3340-AE4D-C8214C21F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1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2DD7D-614E-2B46-B0E8-80141DB00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94FC9-57CC-6F44-888F-392460C34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1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AD4A2-008C-FC49-81CE-D3BD56FAB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21BF1E6-5610-9D4D-9537-FD8CCCD6F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4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602D5B7-F433-CD47-8221-C8441923C425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3 - Types and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7B8E4-A284-9541-9674-400999C5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23" y="2393375"/>
            <a:ext cx="2603153" cy="2071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8A73370-C99D-404A-8542-B75EFD65B4EA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28638" y="1328738"/>
            <a:ext cx="81899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type of a tuple encodes its size: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98563" y="2352675"/>
            <a:ext cx="718185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(False,True) :: (Bool,Bool)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(False,True,False) :: (Bool,Bool,Bool)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1198563" y="4987925"/>
            <a:ext cx="7418387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,(False,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)) :: (Char,(Bool,Char))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(True,[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]) :: (Bool,[Char])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528638" y="4002088"/>
            <a:ext cx="81899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type of the components is unrestricted: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53238B5-499F-8A4F-9439-DCBAB2545339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Function Types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46175" y="2828925"/>
            <a:ext cx="3641725" cy="1306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not :: Bool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even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74663" y="4446588"/>
            <a:ext cx="8226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general: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74663" y="1571625"/>
            <a:ext cx="79168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function</a:t>
            </a:r>
            <a:r>
              <a:rPr lang="en-US"/>
              <a:t> is a mapping from values of one type to values of another type: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146175" y="5283200"/>
            <a:ext cx="7385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t1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/>
              <a:t> t2 is the type of functions that map values of type t1 to values to type t2.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31CE3AF-B777-E84C-A472-6D3153AF094A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41338" y="1358900"/>
            <a:ext cx="8189912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arrow </a:t>
            </a:r>
            <a:r>
              <a:rPr kumimoji="1" lang="en-US">
                <a:latin typeface="Lucida Sans Typewriter" charset="0"/>
                <a:sym typeface="Symbol" charset="0"/>
              </a:rPr>
              <a:t></a:t>
            </a:r>
            <a:r>
              <a:rPr kumimoji="1" lang="en-US"/>
              <a:t> is typed at the keyboard as -&gt;.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argument and result types are unrestricted.  For example, functions with multiple arguments or results are possible using lists or tuples:</a:t>
            </a:r>
          </a:p>
        </p:txBody>
      </p:sp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6628" name="Text Box 10"/>
          <p:cNvSpPr txBox="1">
            <a:spLocks noChangeArrowheads="1"/>
          </p:cNvSpPr>
          <p:nvPr/>
        </p:nvSpPr>
        <p:spPr bwMode="auto">
          <a:xfrm>
            <a:off x="1593850" y="4205288"/>
            <a:ext cx="4383088" cy="20494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 :: (Int,Int)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 (x,y) = x+y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zeroto :: Int </a:t>
            </a:r>
            <a:r>
              <a:rPr lang="en-US" sz="2400">
                <a:latin typeface="Lucida Sans Typewriter" charset="0"/>
                <a:sym typeface="Symbol" charset="0"/>
              </a:rPr>
              <a:t> </a:t>
            </a:r>
            <a:r>
              <a:rPr lang="en-US" sz="2400">
                <a:latin typeface="Lucida Sans Typewriter" charset="0"/>
              </a:rPr>
              <a:t>[Int]</a:t>
            </a:r>
          </a:p>
          <a:p>
            <a:r>
              <a:rPr lang="en-US" sz="2400">
                <a:latin typeface="Lucida Sans Typewriter" charset="0"/>
              </a:rPr>
              <a:t>zeroto n = [0..n]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58BDC28-C15A-014F-88F9-B781EAE7C46C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474663" y="1573213"/>
            <a:ext cx="8335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Functions with multiple arguments are also possible by returning </a:t>
            </a:r>
            <a:r>
              <a:rPr lang="en-US" u="sng"/>
              <a:t>functions as results</a:t>
            </a:r>
            <a:r>
              <a:rPr lang="en-US"/>
              <a:t>: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460500" y="2978150"/>
            <a:ext cx="5121275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:: 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</a:t>
            </a:r>
            <a:r>
              <a:rPr lang="en-US" altLang="ja-JP" sz="2400">
                <a:latin typeface="Lucida Sans Typewriter" charset="0"/>
              </a:rPr>
              <a:t> (Int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 Int)</a:t>
            </a:r>
            <a:endParaRPr lang="en-US" altLang="ja-JP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x y = x+y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7652" name="AutoShape 5"/>
          <p:cNvSpPr>
            <a:spLocks noChangeArrowheads="1"/>
          </p:cNvSpPr>
          <p:nvPr/>
        </p:nvSpPr>
        <p:spPr bwMode="auto">
          <a:xfrm>
            <a:off x="1038225" y="4867275"/>
            <a:ext cx="7292975" cy="1531938"/>
          </a:xfrm>
          <a:prstGeom prst="wedgeRoundRectCallout">
            <a:avLst>
              <a:gd name="adj1" fmla="val -28583"/>
              <a:gd name="adj2" fmla="val -8906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add</a:t>
            </a:r>
            <a:r>
              <a:rPr lang="ja-JP" altLang="en-US"/>
              <a:t>’</a:t>
            </a:r>
            <a:r>
              <a:rPr lang="en-US" altLang="ja-JP"/>
              <a:t> takes an integer x and returns a function </a:t>
            </a:r>
            <a:r>
              <a:rPr lang="en-US" altLang="ja-JP" u="sng"/>
              <a:t>add</a:t>
            </a:r>
            <a:r>
              <a:rPr lang="ja-JP" altLang="en-US" u="sng"/>
              <a:t>’</a:t>
            </a:r>
            <a:r>
              <a:rPr lang="en-US" altLang="ja-JP" u="sng"/>
              <a:t> x</a:t>
            </a:r>
            <a:r>
              <a:rPr lang="en-US" altLang="ja-JP"/>
              <a:t>.  In turn, this function takes an integer y and returns the result x+y.</a:t>
            </a:r>
            <a:endParaRPr lang="en-US"/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Curried Functions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046B827-ACD7-0940-A94B-A8541ADCE6F1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41338" y="1295400"/>
            <a:ext cx="8239125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add and add</a:t>
            </a:r>
            <a:r>
              <a:rPr kumimoji="1" lang="ja-JP" altLang="en-US"/>
              <a:t>’</a:t>
            </a:r>
            <a:r>
              <a:rPr kumimoji="1" lang="en-US" altLang="ja-JP"/>
              <a:t> produce the same final result, but add takes its two arguments at the same time, whereas add</a:t>
            </a:r>
            <a:r>
              <a:rPr kumimoji="1" lang="ja-JP" altLang="en-US"/>
              <a:t>’</a:t>
            </a:r>
            <a:r>
              <a:rPr kumimoji="1" lang="en-US" altLang="ja-JP"/>
              <a:t> takes them one at a time:</a:t>
            </a:r>
            <a:endParaRPr kumimoji="1"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541338" y="4986338"/>
            <a:ext cx="8012112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Functions that take their arguments one at a time are called </a:t>
            </a:r>
            <a:r>
              <a:rPr kumimoji="1" lang="en-US" u="sng"/>
              <a:t>curried</a:t>
            </a:r>
            <a:r>
              <a:rPr kumimoji="1" lang="en-US"/>
              <a:t> functions, celebrating the work of Haskell Curry on such functions.</a:t>
            </a:r>
          </a:p>
        </p:txBody>
      </p:sp>
      <p:sp>
        <p:nvSpPr>
          <p:cNvPr id="28677" name="Text Box 8"/>
          <p:cNvSpPr txBox="1">
            <a:spLocks noChangeArrowheads="1"/>
          </p:cNvSpPr>
          <p:nvPr/>
        </p:nvSpPr>
        <p:spPr bwMode="auto">
          <a:xfrm>
            <a:off x="1522413" y="3211513"/>
            <a:ext cx="5019675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 :: (Int,Int) </a:t>
            </a:r>
            <a:r>
              <a:rPr lang="en-US" sz="2400">
                <a:latin typeface="Lucida Sans Typewriter" charset="0"/>
                <a:sym typeface="Symbol" charset="0"/>
              </a:rPr>
              <a:t> Int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:: 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</a:t>
            </a:r>
            <a:r>
              <a:rPr lang="en-US" altLang="ja-JP" sz="2400">
                <a:latin typeface="Lucida Sans Typewriter" charset="0"/>
              </a:rPr>
              <a:t> (Int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 Int)</a:t>
            </a:r>
            <a:endParaRPr lang="en-US" sz="2400">
              <a:latin typeface="Lucida Sans Typewriter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5BFE141-CA12-E144-BB4E-DBCBA96CDB26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9698" name="Rectangle 1026"/>
          <p:cNvSpPr>
            <a:spLocks noChangeArrowheads="1"/>
          </p:cNvSpPr>
          <p:nvPr/>
        </p:nvSpPr>
        <p:spPr bwMode="auto">
          <a:xfrm>
            <a:off x="492125" y="554038"/>
            <a:ext cx="823912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Functions with more than two arguments can be curried by returning nested functions:</a:t>
            </a:r>
          </a:p>
        </p:txBody>
      </p:sp>
      <p:sp>
        <p:nvSpPr>
          <p:cNvPr id="29699" name="Text Box 1030"/>
          <p:cNvSpPr txBox="1">
            <a:spLocks noChangeArrowheads="1"/>
          </p:cNvSpPr>
          <p:nvPr/>
        </p:nvSpPr>
        <p:spPr bwMode="auto">
          <a:xfrm>
            <a:off x="917575" y="2185988"/>
            <a:ext cx="6659563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mult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(Int </a:t>
            </a:r>
            <a:r>
              <a:rPr lang="en-US" sz="2400">
                <a:latin typeface="Lucida Sans Typewriter" charset="0"/>
                <a:sym typeface="Symbol" charset="0"/>
              </a:rPr>
              <a:t> (</a:t>
            </a:r>
            <a:r>
              <a:rPr lang="en-US" sz="2400">
                <a:latin typeface="Lucida Sans Typewriter" charset="0"/>
              </a:rPr>
              <a:t>Int </a:t>
            </a:r>
            <a:r>
              <a:rPr lang="en-US" sz="2400">
                <a:latin typeface="Lucida Sans Typewriter" charset="0"/>
                <a:sym typeface="Symbol" charset="0"/>
              </a:rPr>
              <a:t> Int))</a:t>
            </a:r>
            <a:endParaRPr lang="en-US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mult x y z = x*y*z</a:t>
            </a:r>
          </a:p>
        </p:txBody>
      </p:sp>
      <p:sp>
        <p:nvSpPr>
          <p:cNvPr id="29700" name="AutoShape 1040"/>
          <p:cNvSpPr>
            <a:spLocks noChangeArrowheads="1"/>
          </p:cNvSpPr>
          <p:nvPr/>
        </p:nvSpPr>
        <p:spPr bwMode="auto">
          <a:xfrm>
            <a:off x="508000" y="4440238"/>
            <a:ext cx="8077200" cy="1949450"/>
          </a:xfrm>
          <a:prstGeom prst="wedgeRoundRectCallout">
            <a:avLst>
              <a:gd name="adj1" fmla="val -28162"/>
              <a:gd name="adj2" fmla="val -9562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mult takes an integer x and returns a function </a:t>
            </a:r>
            <a:r>
              <a:rPr lang="en-US" u="sng"/>
              <a:t>mult x</a:t>
            </a:r>
            <a:r>
              <a:rPr lang="en-US"/>
              <a:t>, which in turn takes an integer y and returns a function </a:t>
            </a:r>
            <a:r>
              <a:rPr lang="en-US" u="sng"/>
              <a:t>mult x y</a:t>
            </a:r>
            <a:r>
              <a:rPr lang="en-US"/>
              <a:t>, which finally takes an integer z and returns the result x*y*z.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AE6A414-7718-1C4B-87E9-8DEECD0D747E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Why is Currying Useful?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33388" y="1531938"/>
            <a:ext cx="8205787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Curried functions are more flexible than functions on tuples, because useful functions can often be made by </a:t>
            </a:r>
            <a:r>
              <a:rPr lang="en-US" u="sng"/>
              <a:t>partially applying</a:t>
            </a:r>
            <a:r>
              <a:rPr lang="en-US"/>
              <a:t> a curried function.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446213" y="4333875"/>
            <a:ext cx="4575175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1 :: 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</a:t>
            </a:r>
            <a:r>
              <a:rPr lang="en-US" altLang="ja-JP" sz="2400">
                <a:latin typeface="Lucida Sans Typewriter" charset="0"/>
              </a:rPr>
              <a:t> Int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take 5 :: [Int]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drop 5 :: [Int]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BB822C1-4577-6B44-899A-FEB6EE604AE8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Currying Conventions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2943225"/>
            <a:ext cx="7388225" cy="636588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 arrow </a:t>
            </a:r>
            <a:r>
              <a:rPr lang="en-US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associates to the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1590675" y="4130675"/>
            <a:ext cx="458311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 </a:t>
            </a:r>
          </a:p>
        </p:txBody>
      </p:sp>
      <p:sp>
        <p:nvSpPr>
          <p:cNvPr id="31749" name="Text Box 13"/>
          <p:cNvSpPr txBox="1">
            <a:spLocks noChangeArrowheads="1"/>
          </p:cNvSpPr>
          <p:nvPr/>
        </p:nvSpPr>
        <p:spPr bwMode="auto">
          <a:xfrm>
            <a:off x="463550" y="1458913"/>
            <a:ext cx="83867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To avoid excess parentheses when using curried functions, two simple conventions are adopted:</a:t>
            </a:r>
          </a:p>
        </p:txBody>
      </p:sp>
      <p:sp>
        <p:nvSpPr>
          <p:cNvPr id="31750" name="AutoShape 14"/>
          <p:cNvSpPr>
            <a:spLocks noChangeArrowheads="1"/>
          </p:cNvSpPr>
          <p:nvPr/>
        </p:nvSpPr>
        <p:spPr bwMode="auto">
          <a:xfrm>
            <a:off x="1358900" y="5732463"/>
            <a:ext cx="5824538" cy="566737"/>
          </a:xfrm>
          <a:prstGeom prst="wedgeRoundRectCallout">
            <a:avLst>
              <a:gd name="adj1" fmla="val -25634"/>
              <a:gd name="adj2" fmla="val -18361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/>
              <a:t> (Int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/>
              <a:t> (Int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/>
              <a:t> Int)).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CFDE1EA-6B5C-894E-9819-CF5A2D7FC53F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549275" y="519113"/>
            <a:ext cx="8178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As a consequence, it is then natural for function application to associate to the </a:t>
            </a:r>
            <a:r>
              <a:rPr kumimoji="1" lang="en-US" u="sng"/>
              <a:t>left</a:t>
            </a:r>
            <a:r>
              <a:rPr kumimoji="1" lang="en-US"/>
              <a:t>.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681163" y="2179638"/>
            <a:ext cx="20256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mult x y z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1409700" y="3803650"/>
            <a:ext cx="4016375" cy="566738"/>
          </a:xfrm>
          <a:prstGeom prst="wedgeRoundRectCallout">
            <a:avLst>
              <a:gd name="adj1" fmla="val -26009"/>
              <a:gd name="adj2" fmla="val -18137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((mult x) y) z.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95300" y="5324475"/>
            <a:ext cx="8302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Unless </a:t>
            </a:r>
            <a:r>
              <a:rPr lang="en-US" dirty="0" err="1"/>
              <a:t>tupling</a:t>
            </a:r>
            <a:r>
              <a:rPr lang="en-US" dirty="0"/>
              <a:t> is explicitly required, all functions in Haskell are normally defined in curried form.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CAF3C3-3CFA-E840-AA41-DDD18E5E5223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Polymorphic Functions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14338" y="1473200"/>
            <a:ext cx="83613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function is called </a:t>
            </a:r>
            <a:r>
              <a:rPr lang="en-US" u="sng"/>
              <a:t>polymorphic</a:t>
            </a:r>
            <a:r>
              <a:rPr lang="en-US"/>
              <a:t> (</a:t>
            </a:r>
            <a:r>
              <a:rPr lang="ja-JP" altLang="en-US"/>
              <a:t>“</a:t>
            </a:r>
            <a:r>
              <a:rPr lang="en-US" altLang="ja-JP"/>
              <a:t>of many forms</a:t>
            </a:r>
            <a:r>
              <a:rPr lang="ja-JP" altLang="en-US"/>
              <a:t>”</a:t>
            </a:r>
            <a:r>
              <a:rPr lang="en-US" altLang="ja-JP"/>
              <a:t>) if its type contains one or more type variables.</a:t>
            </a:r>
            <a:endParaRPr 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471613" y="3208338"/>
            <a:ext cx="37988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length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</a:t>
            </a: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1103313" y="4922838"/>
            <a:ext cx="6938962" cy="1054100"/>
          </a:xfrm>
          <a:prstGeom prst="wedgeRoundRectCallout">
            <a:avLst>
              <a:gd name="adj1" fmla="val -29912"/>
              <a:gd name="adj2" fmla="val -13922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For any type a, length takes a list of values of type a and returns an integer.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997732F-0D86-B545-BB1A-AD6859A70D31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What is a Type?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68313" y="1587500"/>
            <a:ext cx="8213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type</a:t>
            </a:r>
            <a:r>
              <a:rPr lang="en-US"/>
              <a:t> is a name for a collection of related values.  For example, in Haskell the basic type</a:t>
            </a:r>
          </a:p>
        </p:txBody>
      </p:sp>
      <p:grpSp>
        <p:nvGrpSpPr>
          <p:cNvPr id="16388" name="Group 52"/>
          <p:cNvGrpSpPr>
            <a:grpSpLocks/>
          </p:cNvGrpSpPr>
          <p:nvPr/>
        </p:nvGrpSpPr>
        <p:grpSpPr bwMode="auto">
          <a:xfrm>
            <a:off x="1616075" y="5614988"/>
            <a:ext cx="3195638" cy="457200"/>
            <a:chOff x="1018" y="3537"/>
            <a:chExt cx="2013" cy="288"/>
          </a:xfrm>
        </p:grpSpPr>
        <p:sp>
          <p:nvSpPr>
            <p:cNvPr id="16391" name="Text Box 37"/>
            <p:cNvSpPr txBox="1">
              <a:spLocks noChangeArrowheads="1"/>
            </p:cNvSpPr>
            <p:nvPr/>
          </p:nvSpPr>
          <p:spPr bwMode="auto">
            <a:xfrm>
              <a:off x="2451" y="3537"/>
              <a:ext cx="58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True</a:t>
              </a:r>
            </a:p>
          </p:txBody>
        </p:sp>
        <p:sp>
          <p:nvSpPr>
            <p:cNvPr id="16392" name="Text Box 39"/>
            <p:cNvSpPr txBox="1">
              <a:spLocks noChangeArrowheads="1"/>
            </p:cNvSpPr>
            <p:nvPr/>
          </p:nvSpPr>
          <p:spPr bwMode="auto">
            <a:xfrm>
              <a:off x="1018" y="3537"/>
              <a:ext cx="6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False</a:t>
              </a:r>
            </a:p>
          </p:txBody>
        </p:sp>
      </p:grpSp>
      <p:sp>
        <p:nvSpPr>
          <p:cNvPr id="16389" name="Text Box 44"/>
          <p:cNvSpPr txBox="1">
            <a:spLocks noChangeArrowheads="1"/>
          </p:cNvSpPr>
          <p:nvPr/>
        </p:nvSpPr>
        <p:spPr bwMode="auto">
          <a:xfrm>
            <a:off x="1616075" y="3235325"/>
            <a:ext cx="920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Bool</a:t>
            </a:r>
          </a:p>
        </p:txBody>
      </p:sp>
      <p:sp>
        <p:nvSpPr>
          <p:cNvPr id="16390" name="Text Box 50"/>
          <p:cNvSpPr txBox="1">
            <a:spLocks noChangeArrowheads="1"/>
          </p:cNvSpPr>
          <p:nvPr/>
        </p:nvSpPr>
        <p:spPr bwMode="auto">
          <a:xfrm>
            <a:off x="468313" y="4394200"/>
            <a:ext cx="7780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contains the two logical values: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BA0523C-CDEA-D040-AF54-F54AFCD433FE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541338" y="1336675"/>
            <a:ext cx="82391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Type variables can be instantiated to different types in different circumstances: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69888" y="4222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41338" y="5307013"/>
            <a:ext cx="82391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Type variables must begin with a lower-case letter, and are usually named a, b, c, etc.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671638" y="2771775"/>
            <a:ext cx="4051300" cy="210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length [False,True]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2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length [1,2,3,4]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4</a:t>
            </a:r>
            <a:endParaRPr lang="en-US" sz="2400">
              <a:latin typeface="Lucida Sans Typewriter" charset="0"/>
              <a:sym typeface="Symbol" charset="0"/>
            </a:endParaRP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6632575" y="2879725"/>
            <a:ext cx="1774825" cy="566738"/>
          </a:xfrm>
          <a:prstGeom prst="wedgeRoundRectCallout">
            <a:avLst>
              <a:gd name="adj1" fmla="val -82468"/>
              <a:gd name="adj2" fmla="val 1330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 = Bool</a:t>
            </a:r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6632575" y="4256088"/>
            <a:ext cx="1774825" cy="566737"/>
          </a:xfrm>
          <a:prstGeom prst="wedgeRoundRectCallout">
            <a:avLst>
              <a:gd name="adj1" fmla="val -83454"/>
              <a:gd name="adj2" fmla="val -239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 = Int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BD8636-AFD1-1046-98AD-7D0971554D00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5842" name="Rectangle 2050"/>
          <p:cNvSpPr>
            <a:spLocks noChangeArrowheads="1"/>
          </p:cNvSpPr>
          <p:nvPr/>
        </p:nvSpPr>
        <p:spPr bwMode="auto">
          <a:xfrm>
            <a:off x="430213" y="557213"/>
            <a:ext cx="8239125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Many of the functions defined in the standard prelude are polymorphic.  For example: </a:t>
            </a:r>
          </a:p>
        </p:txBody>
      </p:sp>
      <p:sp>
        <p:nvSpPr>
          <p:cNvPr id="35843" name="Text Box 2051"/>
          <p:cNvSpPr txBox="1">
            <a:spLocks noChangeArrowheads="1"/>
          </p:cNvSpPr>
          <p:nvPr/>
        </p:nvSpPr>
        <p:spPr bwMode="auto">
          <a:xfrm>
            <a:off x="1655763" y="2127250"/>
            <a:ext cx="5470525" cy="3946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 err="1">
                <a:latin typeface="Lucida Sans Typewriter" charset="0"/>
              </a:rPr>
              <a:t>fst</a:t>
            </a:r>
            <a:r>
              <a:rPr lang="en-US" sz="2400" dirty="0">
                <a:latin typeface="Lucida Sans Typewriter" charset="0"/>
              </a:rPr>
              <a:t> :: (</a:t>
            </a:r>
            <a:r>
              <a:rPr lang="en-US" sz="2400" dirty="0" err="1">
                <a:latin typeface="Lucida Sans Typewriter" charset="0"/>
              </a:rPr>
              <a:t>a,b</a:t>
            </a:r>
            <a:r>
              <a:rPr lang="en-US" sz="2400" dirty="0">
                <a:latin typeface="Lucida Sans Typewriter" charset="0"/>
              </a:rPr>
              <a:t>)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a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charset="0"/>
              </a:rPr>
              <a:t>head :: [a]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a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charset="0"/>
              </a:rPr>
              <a:t>take :: Int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[a]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[a]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charset="0"/>
              </a:rPr>
              <a:t>zip :: [a]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[b]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[(</a:t>
            </a:r>
            <a:r>
              <a:rPr lang="en-US" sz="2400" dirty="0" err="1">
                <a:latin typeface="Lucida Sans Typewriter" charset="0"/>
              </a:rPr>
              <a:t>a,b</a:t>
            </a:r>
            <a:r>
              <a:rPr lang="en-US" sz="2400" dirty="0">
                <a:latin typeface="Lucida Sans Typewriter" charset="0"/>
              </a:rPr>
              <a:t>)]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charset="0"/>
              </a:rPr>
              <a:t>id :: a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A710066-EF76-3F4E-8B0A-842759899873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Overloaded Functions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14338" y="1535113"/>
            <a:ext cx="81454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polymorphic function is called </a:t>
            </a:r>
            <a:r>
              <a:rPr lang="en-US" u="sng"/>
              <a:t>overloaded</a:t>
            </a:r>
            <a:r>
              <a:rPr lang="en-US"/>
              <a:t> if its type contains one or more class constraints.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458913" y="3249613"/>
            <a:ext cx="5124450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Lucida Sans Typewriter" charset="0"/>
              </a:rPr>
              <a:t>(+) :: Num a </a:t>
            </a:r>
            <a:r>
              <a:rPr lang="en-US" sz="2400" dirty="0">
                <a:latin typeface="Lucida Sans Typewriter" charset="0"/>
                <a:sym typeface="Symbol" charset="0"/>
              </a:rPr>
              <a:t></a:t>
            </a:r>
            <a:r>
              <a:rPr lang="en-US" sz="2400" dirty="0">
                <a:latin typeface="Lucida Sans Typewriter" charset="0"/>
              </a:rPr>
              <a:t> a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a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a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981075" y="4997450"/>
            <a:ext cx="7478713" cy="1055688"/>
          </a:xfrm>
          <a:prstGeom prst="wedgeRoundRectCallout">
            <a:avLst>
              <a:gd name="adj1" fmla="val -20833"/>
              <a:gd name="adj2" fmla="val -9503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For any numeric type a, (+) takes two values of type a and returns a value of type 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76988E6-ADF5-7E4E-B39E-F8A55BADFD10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541338" y="1387475"/>
            <a:ext cx="82391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Constrained type variables can be instantiated to any types that satisfy the constraints: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69888" y="4222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1685925" y="2897188"/>
            <a:ext cx="2292350" cy="3336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1 + 2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3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1.0 + 2.0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3.0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+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endParaRPr lang="en-US" altLang="ja-JP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ERROR</a:t>
            </a:r>
          </a:p>
        </p:txBody>
      </p:sp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5167313" y="5319713"/>
            <a:ext cx="2530475" cy="1028700"/>
          </a:xfrm>
          <a:prstGeom prst="wedgeRoundRectCallout">
            <a:avLst>
              <a:gd name="adj1" fmla="val -68194"/>
              <a:gd name="adj2" fmla="val 1003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Char is not a numeric type</a:t>
            </a:r>
          </a:p>
        </p:txBody>
      </p:sp>
      <p:sp>
        <p:nvSpPr>
          <p:cNvPr id="37894" name="AutoShape 7"/>
          <p:cNvSpPr>
            <a:spLocks noChangeArrowheads="1"/>
          </p:cNvSpPr>
          <p:nvPr/>
        </p:nvSpPr>
        <p:spPr bwMode="auto">
          <a:xfrm>
            <a:off x="5545138" y="3040063"/>
            <a:ext cx="1774825" cy="566737"/>
          </a:xfrm>
          <a:prstGeom prst="wedgeRoundRectCallout">
            <a:avLst>
              <a:gd name="adj1" fmla="val -101167"/>
              <a:gd name="adj2" fmla="val -2603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 = Int</a:t>
            </a:r>
          </a:p>
        </p:txBody>
      </p:sp>
      <p:sp>
        <p:nvSpPr>
          <p:cNvPr id="37895" name="AutoShape 8"/>
          <p:cNvSpPr>
            <a:spLocks noChangeArrowheads="1"/>
          </p:cNvSpPr>
          <p:nvPr/>
        </p:nvSpPr>
        <p:spPr bwMode="auto">
          <a:xfrm>
            <a:off x="5537200" y="4248150"/>
            <a:ext cx="1774825" cy="566738"/>
          </a:xfrm>
          <a:prstGeom prst="wedgeRoundRectCallout">
            <a:avLst>
              <a:gd name="adj1" fmla="val -100894"/>
              <a:gd name="adj2" fmla="val -3076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 = Float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397CCD1-32F7-5946-82D5-95ED6BB801AB}" type="slidenum">
              <a:rPr lang="en-US" sz="1400"/>
              <a:pPr/>
              <a:t>23</a:t>
            </a:fld>
            <a:endParaRPr lang="en-US" sz="1400"/>
          </a:p>
        </p:txBody>
      </p:sp>
      <p:grpSp>
        <p:nvGrpSpPr>
          <p:cNvPr id="38914" name="Group 21"/>
          <p:cNvGrpSpPr>
            <a:grpSpLocks/>
          </p:cNvGrpSpPr>
          <p:nvPr/>
        </p:nvGrpSpPr>
        <p:grpSpPr bwMode="auto">
          <a:xfrm>
            <a:off x="1503363" y="1541463"/>
            <a:ext cx="3703637" cy="1949450"/>
            <a:chOff x="958" y="1023"/>
            <a:chExt cx="2333" cy="1228"/>
          </a:xfrm>
        </p:grpSpPr>
        <p:grpSp>
          <p:nvGrpSpPr>
            <p:cNvPr id="38918" name="Group 18"/>
            <p:cNvGrpSpPr>
              <a:grpSpLocks/>
            </p:cNvGrpSpPr>
            <p:nvPr/>
          </p:nvGrpSpPr>
          <p:grpSpPr bwMode="auto">
            <a:xfrm>
              <a:off x="958" y="1023"/>
              <a:ext cx="2333" cy="327"/>
              <a:chOff x="958" y="984"/>
              <a:chExt cx="2333" cy="327"/>
            </a:xfrm>
          </p:grpSpPr>
          <p:sp>
            <p:nvSpPr>
              <p:cNvPr id="38925" name="Text Box 8"/>
              <p:cNvSpPr txBox="1">
                <a:spLocks noChangeArrowheads="1"/>
              </p:cNvSpPr>
              <p:nvPr/>
            </p:nvSpPr>
            <p:spPr bwMode="auto">
              <a:xfrm>
                <a:off x="958" y="1007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Num</a:t>
                </a:r>
              </a:p>
            </p:txBody>
          </p:sp>
          <p:sp>
            <p:nvSpPr>
              <p:cNvPr id="38926" name="Text Box 9"/>
              <p:cNvSpPr txBox="1">
                <a:spLocks noChangeArrowheads="1"/>
              </p:cNvSpPr>
              <p:nvPr/>
            </p:nvSpPr>
            <p:spPr bwMode="auto">
              <a:xfrm>
                <a:off x="1539" y="984"/>
                <a:ext cx="17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Numeric types</a:t>
                </a:r>
              </a:p>
            </p:txBody>
          </p:sp>
        </p:grpSp>
        <p:grpSp>
          <p:nvGrpSpPr>
            <p:cNvPr id="38919" name="Group 19"/>
            <p:cNvGrpSpPr>
              <a:grpSpLocks/>
            </p:cNvGrpSpPr>
            <p:nvPr/>
          </p:nvGrpSpPr>
          <p:grpSpPr bwMode="auto">
            <a:xfrm>
              <a:off x="958" y="1473"/>
              <a:ext cx="2299" cy="327"/>
              <a:chOff x="958" y="1489"/>
              <a:chExt cx="2299" cy="327"/>
            </a:xfrm>
          </p:grpSpPr>
          <p:sp>
            <p:nvSpPr>
              <p:cNvPr id="38923" name="Text Box 4"/>
              <p:cNvSpPr txBox="1">
                <a:spLocks noChangeArrowheads="1"/>
              </p:cNvSpPr>
              <p:nvPr/>
            </p:nvSpPr>
            <p:spPr bwMode="auto">
              <a:xfrm>
                <a:off x="958" y="1496"/>
                <a:ext cx="348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Eq</a:t>
                </a:r>
              </a:p>
            </p:txBody>
          </p:sp>
          <p:sp>
            <p:nvSpPr>
              <p:cNvPr id="38924" name="Text Box 10"/>
              <p:cNvSpPr txBox="1">
                <a:spLocks noChangeArrowheads="1"/>
              </p:cNvSpPr>
              <p:nvPr/>
            </p:nvSpPr>
            <p:spPr bwMode="auto">
              <a:xfrm>
                <a:off x="1539" y="1489"/>
                <a:ext cx="17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Equality types</a:t>
                </a:r>
              </a:p>
            </p:txBody>
          </p:sp>
        </p:grpSp>
        <p:grpSp>
          <p:nvGrpSpPr>
            <p:cNvPr id="38920" name="Group 20"/>
            <p:cNvGrpSpPr>
              <a:grpSpLocks/>
            </p:cNvGrpSpPr>
            <p:nvPr/>
          </p:nvGrpSpPr>
          <p:grpSpPr bwMode="auto">
            <a:xfrm>
              <a:off x="958" y="1924"/>
              <a:ext cx="2321" cy="327"/>
              <a:chOff x="958" y="1963"/>
              <a:chExt cx="2321" cy="327"/>
            </a:xfrm>
          </p:grpSpPr>
          <p:sp>
            <p:nvSpPr>
              <p:cNvPr id="38921" name="Text Box 5"/>
              <p:cNvSpPr txBox="1">
                <a:spLocks noChangeArrowheads="1"/>
              </p:cNvSpPr>
              <p:nvPr/>
            </p:nvSpPr>
            <p:spPr bwMode="auto">
              <a:xfrm>
                <a:off x="958" y="1986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Ord</a:t>
                </a:r>
              </a:p>
            </p:txBody>
          </p:sp>
          <p:sp>
            <p:nvSpPr>
              <p:cNvPr id="38922" name="Text Box 11"/>
              <p:cNvSpPr txBox="1">
                <a:spLocks noChangeArrowheads="1"/>
              </p:cNvSpPr>
              <p:nvPr/>
            </p:nvSpPr>
            <p:spPr bwMode="auto">
              <a:xfrm>
                <a:off x="1539" y="1963"/>
                <a:ext cx="17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Ordered types</a:t>
                </a:r>
              </a:p>
            </p:txBody>
          </p:sp>
        </p:grpSp>
      </p:grpSp>
      <p:sp>
        <p:nvSpPr>
          <p:cNvPr id="38915" name="Rectangle 14"/>
          <p:cNvSpPr>
            <a:spLocks noChangeArrowheads="1"/>
          </p:cNvSpPr>
          <p:nvPr/>
        </p:nvSpPr>
        <p:spPr bwMode="auto">
          <a:xfrm>
            <a:off x="430213" y="557213"/>
            <a:ext cx="851058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Haskell has a number of type classes, including:</a:t>
            </a:r>
          </a:p>
        </p:txBody>
      </p:sp>
      <p:sp>
        <p:nvSpPr>
          <p:cNvPr id="38916" name="Rectangle 16"/>
          <p:cNvSpPr>
            <a:spLocks noChangeArrowheads="1"/>
          </p:cNvSpPr>
          <p:nvPr/>
        </p:nvSpPr>
        <p:spPr bwMode="auto">
          <a:xfrm>
            <a:off x="430213" y="3879850"/>
            <a:ext cx="8510587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For example:</a:t>
            </a:r>
          </a:p>
        </p:txBody>
      </p:sp>
      <p:sp>
        <p:nvSpPr>
          <p:cNvPr id="38917" name="Text Box 17"/>
          <p:cNvSpPr txBox="1">
            <a:spLocks noChangeArrowheads="1"/>
          </p:cNvSpPr>
          <p:nvPr/>
        </p:nvSpPr>
        <p:spPr bwMode="auto">
          <a:xfrm>
            <a:off x="1503363" y="4789488"/>
            <a:ext cx="6399212" cy="1552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(+)  :: Num a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(==) :: Eq a 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(&lt;)  :: Ord a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883C27E-A5AA-B040-AFF5-5472CBAACB79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Hints and Tips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78800" cy="4433888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When defining a new function in Haskell, it is useful to begin by writing down its type;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Within a script, it is good practice to state the type of every new function defined;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When stating the types of polymorphic functions that use numbers, equality or orderings, take care to include the necessary class constraints.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EC9600D-F534-2B44-AD14-7B8BE0C03B64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830388" y="2693988"/>
            <a:ext cx="4603750" cy="337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[(False,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0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),(True,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1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([False,True],[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0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1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])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[tail,init,reverse]</a:t>
            </a:r>
          </a:p>
        </p:txBody>
      </p:sp>
      <p:grpSp>
        <p:nvGrpSpPr>
          <p:cNvPr id="40964" name="Group 9"/>
          <p:cNvGrpSpPr>
            <a:grpSpLocks/>
          </p:cNvGrpSpPr>
          <p:nvPr/>
        </p:nvGrpSpPr>
        <p:grpSpPr bwMode="auto">
          <a:xfrm>
            <a:off x="403225" y="1509713"/>
            <a:ext cx="8128000" cy="519112"/>
            <a:chOff x="254" y="858"/>
            <a:chExt cx="5120" cy="327"/>
          </a:xfrm>
        </p:grpSpPr>
        <p:sp>
          <p:nvSpPr>
            <p:cNvPr id="40965" name="Text Box 3"/>
            <p:cNvSpPr txBox="1">
              <a:spLocks noChangeArrowheads="1"/>
            </p:cNvSpPr>
            <p:nvPr/>
          </p:nvSpPr>
          <p:spPr bwMode="auto">
            <a:xfrm>
              <a:off x="675" y="858"/>
              <a:ext cx="46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What are the types of the following values?</a:t>
              </a:r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254" y="858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(1)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E9D8539-1F0C-A248-BC52-B71009B6F202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1768475" y="1539875"/>
            <a:ext cx="6118225" cy="3754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second xs = head (tail xs)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swap (x,y) = (y,x)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pair x y = (x,y)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double x = x*2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palindrome xs = reverse xs == xs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twice f x = f (f x) </a:t>
            </a:r>
          </a:p>
        </p:txBody>
      </p:sp>
      <p:grpSp>
        <p:nvGrpSpPr>
          <p:cNvPr id="41987" name="Group 12"/>
          <p:cNvGrpSpPr>
            <a:grpSpLocks/>
          </p:cNvGrpSpPr>
          <p:nvPr/>
        </p:nvGrpSpPr>
        <p:grpSpPr bwMode="auto">
          <a:xfrm>
            <a:off x="381000" y="546100"/>
            <a:ext cx="8113713" cy="519113"/>
            <a:chOff x="240" y="344"/>
            <a:chExt cx="5111" cy="327"/>
          </a:xfrm>
        </p:grpSpPr>
        <p:sp>
          <p:nvSpPr>
            <p:cNvPr id="41991" name="Text Box 3"/>
            <p:cNvSpPr txBox="1">
              <a:spLocks noChangeArrowheads="1"/>
            </p:cNvSpPr>
            <p:nvPr/>
          </p:nvSpPr>
          <p:spPr bwMode="auto">
            <a:xfrm>
              <a:off x="652" y="344"/>
              <a:ext cx="46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What are the types of the following functions?</a:t>
              </a:r>
            </a:p>
          </p:txBody>
        </p:sp>
        <p:sp>
          <p:nvSpPr>
            <p:cNvPr id="41992" name="Text Box 6"/>
            <p:cNvSpPr txBox="1">
              <a:spLocks noChangeArrowheads="1"/>
            </p:cNvSpPr>
            <p:nvPr/>
          </p:nvSpPr>
          <p:spPr bwMode="auto">
            <a:xfrm>
              <a:off x="240" y="344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(2)</a:t>
              </a:r>
            </a:p>
          </p:txBody>
        </p:sp>
      </p:grpSp>
      <p:grpSp>
        <p:nvGrpSpPr>
          <p:cNvPr id="41988" name="Group 13"/>
          <p:cNvGrpSpPr>
            <a:grpSpLocks/>
          </p:cNvGrpSpPr>
          <p:nvPr/>
        </p:nvGrpSpPr>
        <p:grpSpPr bwMode="auto">
          <a:xfrm>
            <a:off x="381000" y="5770563"/>
            <a:ext cx="8339138" cy="519112"/>
            <a:chOff x="246" y="344"/>
            <a:chExt cx="5105" cy="327"/>
          </a:xfrm>
        </p:grpSpPr>
        <p:sp>
          <p:nvSpPr>
            <p:cNvPr id="41989" name="Text Box 14"/>
            <p:cNvSpPr txBox="1">
              <a:spLocks noChangeArrowheads="1"/>
            </p:cNvSpPr>
            <p:nvPr/>
          </p:nvSpPr>
          <p:spPr bwMode="auto">
            <a:xfrm>
              <a:off x="652" y="344"/>
              <a:ext cx="46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Check your answers using GHCi.</a:t>
              </a:r>
            </a:p>
          </p:txBody>
        </p:sp>
        <p:sp>
          <p:nvSpPr>
            <p:cNvPr id="41990" name="Text Box 15"/>
            <p:cNvSpPr txBox="1">
              <a:spLocks noChangeArrowheads="1"/>
            </p:cNvSpPr>
            <p:nvPr/>
          </p:nvSpPr>
          <p:spPr bwMode="auto">
            <a:xfrm>
              <a:off x="246" y="344"/>
              <a:ext cx="3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(3)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AF3700E-446A-8A4E-BCE6-526D39AF39B6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Type Errors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6725" y="1570038"/>
            <a:ext cx="83788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Applying a function to one or more arguments of the wrong type is called a </a:t>
            </a:r>
            <a:r>
              <a:rPr lang="en-US" u="sng"/>
              <a:t>type error</a:t>
            </a:r>
            <a:r>
              <a:rPr lang="en-US"/>
              <a:t>.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1490663" y="3265488"/>
            <a:ext cx="22098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1 + False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error ...</a:t>
            </a:r>
          </a:p>
        </p:txBody>
      </p:sp>
      <p:sp>
        <p:nvSpPr>
          <p:cNvPr id="17413" name="AutoShape 6"/>
          <p:cNvSpPr>
            <a:spLocks noChangeArrowheads="1"/>
          </p:cNvSpPr>
          <p:nvPr/>
        </p:nvSpPr>
        <p:spPr bwMode="auto">
          <a:xfrm>
            <a:off x="714375" y="5216525"/>
            <a:ext cx="6273800" cy="1028700"/>
          </a:xfrm>
          <a:prstGeom prst="wedgeRoundRectCallout">
            <a:avLst>
              <a:gd name="adj1" fmla="val -19736"/>
              <a:gd name="adj2" fmla="val -11527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1 is a number and False is a logical value, but + requires two numbers.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D056A43-282B-6A42-BE03-2095B56CBF32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Types in Haskell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78800" cy="10668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If evaluating an expression e would produce a value of type t, then e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has type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t, written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1689100" y="3376613"/>
            <a:ext cx="12890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e :: t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533400" y="4621213"/>
            <a:ext cx="81788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Every well formed expression has a type, which can be automatically calculated at compile time using a process called </a:t>
            </a:r>
            <a:r>
              <a:rPr kumimoji="1" lang="en-US" u="sng"/>
              <a:t>type inference</a:t>
            </a:r>
            <a:r>
              <a:rPr kumimoji="1" lang="en-US"/>
              <a:t>.</a:t>
            </a:r>
            <a:endParaRPr kumimoji="1" lang="en-US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05E4F5E-D4E7-4848-9EB9-FA166A3F33DA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47675" y="596900"/>
            <a:ext cx="8178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All type errors are found at compile time, which makes programs </a:t>
            </a:r>
            <a:r>
              <a:rPr kumimoji="1" lang="en-US" u="sng"/>
              <a:t>safer and faster</a:t>
            </a:r>
            <a:r>
              <a:rPr kumimoji="1" lang="en-US"/>
              <a:t> by removing the need for type checks at run time.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In GHCi, the </a:t>
            </a:r>
            <a:r>
              <a:rPr kumimoji="1" lang="en-US" u="sng"/>
              <a:t>:type</a:t>
            </a:r>
            <a:r>
              <a:rPr kumimoji="1" lang="en-US"/>
              <a:t> command calculates the type of an expression, without evaluating it: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600200" y="4076700"/>
            <a:ext cx="3314700" cy="210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not False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True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:type not False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not False :: Bool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D82D053-FEDB-694B-ACE3-757B49BC70AC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Basic Types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42913" y="1558925"/>
            <a:ext cx="837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Haskell has a number of </a:t>
            </a:r>
            <a:r>
              <a:rPr lang="en-US" u="sng"/>
              <a:t>basic types</a:t>
            </a:r>
            <a:r>
              <a:rPr lang="en-US"/>
              <a:t>, including: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04C6CB-17A4-1647-AB39-4096056504D7}"/>
              </a:ext>
            </a:extLst>
          </p:cNvPr>
          <p:cNvGrpSpPr/>
          <p:nvPr/>
        </p:nvGrpSpPr>
        <p:grpSpPr>
          <a:xfrm>
            <a:off x="1226317" y="2570163"/>
            <a:ext cx="5627688" cy="3644607"/>
            <a:chOff x="1194786" y="2428600"/>
            <a:chExt cx="5627688" cy="3644607"/>
          </a:xfrm>
        </p:grpSpPr>
        <p:grpSp>
          <p:nvGrpSpPr>
            <p:cNvPr id="20485" name="Group 19"/>
            <p:cNvGrpSpPr>
              <a:grpSpLocks/>
            </p:cNvGrpSpPr>
            <p:nvPr/>
          </p:nvGrpSpPr>
          <p:grpSpPr bwMode="auto">
            <a:xfrm>
              <a:off x="1197960" y="2428600"/>
              <a:ext cx="4121150" cy="533401"/>
              <a:chOff x="748" y="1628"/>
              <a:chExt cx="2596" cy="336"/>
            </a:xfrm>
          </p:grpSpPr>
          <p:sp>
            <p:nvSpPr>
              <p:cNvPr id="20501" name="Text Box 9"/>
              <p:cNvSpPr txBox="1">
                <a:spLocks noChangeArrowheads="1"/>
              </p:cNvSpPr>
              <p:nvPr/>
            </p:nvSpPr>
            <p:spPr bwMode="auto">
              <a:xfrm>
                <a:off x="748" y="1673"/>
                <a:ext cx="585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Lucida Sans Typewriter" charset="0"/>
                  </a:rPr>
                  <a:t>Bool</a:t>
                </a:r>
              </a:p>
            </p:txBody>
          </p:sp>
          <p:sp>
            <p:nvSpPr>
              <p:cNvPr id="20502" name="Text Box 10"/>
              <p:cNvSpPr txBox="1">
                <a:spLocks noChangeArrowheads="1"/>
              </p:cNvSpPr>
              <p:nvPr/>
            </p:nvSpPr>
            <p:spPr bwMode="auto">
              <a:xfrm>
                <a:off x="1682" y="1628"/>
                <a:ext cx="166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-  logical values</a:t>
                </a:r>
              </a:p>
            </p:txBody>
          </p:sp>
        </p:grpSp>
        <p:grpSp>
          <p:nvGrpSpPr>
            <p:cNvPr id="20486" name="Group 20"/>
            <p:cNvGrpSpPr>
              <a:grpSpLocks/>
            </p:cNvGrpSpPr>
            <p:nvPr/>
          </p:nvGrpSpPr>
          <p:grpSpPr bwMode="auto">
            <a:xfrm>
              <a:off x="1197960" y="3210371"/>
              <a:ext cx="4678363" cy="523876"/>
              <a:chOff x="748" y="2133"/>
              <a:chExt cx="2947" cy="330"/>
            </a:xfrm>
          </p:grpSpPr>
          <p:sp>
            <p:nvSpPr>
              <p:cNvPr id="20499" name="Text Box 5"/>
              <p:cNvSpPr txBox="1">
                <a:spLocks noChangeArrowheads="1"/>
              </p:cNvSpPr>
              <p:nvPr/>
            </p:nvSpPr>
            <p:spPr bwMode="auto">
              <a:xfrm>
                <a:off x="748" y="2162"/>
                <a:ext cx="585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Char</a:t>
                </a:r>
              </a:p>
            </p:txBody>
          </p:sp>
          <p:sp>
            <p:nvSpPr>
              <p:cNvPr id="20500" name="Text Box 11"/>
              <p:cNvSpPr txBox="1">
                <a:spLocks noChangeArrowheads="1"/>
              </p:cNvSpPr>
              <p:nvPr/>
            </p:nvSpPr>
            <p:spPr bwMode="auto">
              <a:xfrm>
                <a:off x="1682" y="2133"/>
                <a:ext cx="201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-  single characters</a:t>
                </a:r>
              </a:p>
            </p:txBody>
          </p:sp>
        </p:grpSp>
        <p:grpSp>
          <p:nvGrpSpPr>
            <p:cNvPr id="20487" name="Group 23"/>
            <p:cNvGrpSpPr>
              <a:grpSpLocks/>
            </p:cNvGrpSpPr>
            <p:nvPr/>
          </p:nvGrpSpPr>
          <p:grpSpPr bwMode="auto">
            <a:xfrm>
              <a:off x="1194786" y="5527107"/>
              <a:ext cx="5627688" cy="546100"/>
              <a:chOff x="744" y="3274"/>
              <a:chExt cx="3545" cy="344"/>
            </a:xfrm>
          </p:grpSpPr>
          <p:sp>
            <p:nvSpPr>
              <p:cNvPr id="20497" name="Text Box 6"/>
              <p:cNvSpPr txBox="1">
                <a:spLocks noChangeArrowheads="1"/>
              </p:cNvSpPr>
              <p:nvPr/>
            </p:nvSpPr>
            <p:spPr bwMode="auto">
              <a:xfrm>
                <a:off x="744" y="3327"/>
                <a:ext cx="702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Lucida Sans Typewriter" charset="0"/>
                  </a:rPr>
                  <a:t>Float</a:t>
                </a:r>
              </a:p>
            </p:txBody>
          </p:sp>
          <p:sp>
            <p:nvSpPr>
              <p:cNvPr id="20498" name="Text Box 12"/>
              <p:cNvSpPr txBox="1">
                <a:spLocks noChangeArrowheads="1"/>
              </p:cNvSpPr>
              <p:nvPr/>
            </p:nvSpPr>
            <p:spPr bwMode="auto">
              <a:xfrm>
                <a:off x="1682" y="3274"/>
                <a:ext cx="260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-  floating-point numbers</a:t>
                </a:r>
              </a:p>
            </p:txBody>
          </p:sp>
        </p:grpSp>
        <p:grpSp>
          <p:nvGrpSpPr>
            <p:cNvPr id="20489" name="Group 21"/>
            <p:cNvGrpSpPr>
              <a:grpSpLocks/>
            </p:cNvGrpSpPr>
            <p:nvPr/>
          </p:nvGrpSpPr>
          <p:grpSpPr bwMode="auto">
            <a:xfrm>
              <a:off x="1194786" y="3982617"/>
              <a:ext cx="5241925" cy="523876"/>
              <a:chOff x="746" y="2472"/>
              <a:chExt cx="3302" cy="330"/>
            </a:xfrm>
          </p:grpSpPr>
          <p:sp>
            <p:nvSpPr>
              <p:cNvPr id="20493" name="Text Box 15"/>
              <p:cNvSpPr txBox="1">
                <a:spLocks noChangeArrowheads="1"/>
              </p:cNvSpPr>
              <p:nvPr/>
            </p:nvSpPr>
            <p:spPr bwMode="auto">
              <a:xfrm>
                <a:off x="746" y="2501"/>
                <a:ext cx="81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Lucida Sans Typewriter" charset="0"/>
                  </a:rPr>
                  <a:t>String</a:t>
                </a:r>
              </a:p>
            </p:txBody>
          </p:sp>
          <p:sp>
            <p:nvSpPr>
              <p:cNvPr id="20494" name="Text Box 16"/>
              <p:cNvSpPr txBox="1">
                <a:spLocks noChangeArrowheads="1"/>
              </p:cNvSpPr>
              <p:nvPr/>
            </p:nvSpPr>
            <p:spPr bwMode="auto">
              <a:xfrm>
                <a:off x="1682" y="2472"/>
                <a:ext cx="236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-  strings of characters</a:t>
                </a:r>
              </a:p>
            </p:txBody>
          </p:sp>
        </p:grpSp>
        <p:grpSp>
          <p:nvGrpSpPr>
            <p:cNvPr id="20490" name="Group 22"/>
            <p:cNvGrpSpPr>
              <a:grpSpLocks/>
            </p:cNvGrpSpPr>
            <p:nvPr/>
          </p:nvGrpSpPr>
          <p:grpSpPr bwMode="auto">
            <a:xfrm>
              <a:off x="1197960" y="4754863"/>
              <a:ext cx="4622803" cy="523875"/>
              <a:chOff x="748" y="2816"/>
              <a:chExt cx="2912" cy="330"/>
            </a:xfrm>
          </p:grpSpPr>
          <p:sp>
            <p:nvSpPr>
              <p:cNvPr id="20491" name="Text Box 17"/>
              <p:cNvSpPr txBox="1">
                <a:spLocks noChangeArrowheads="1"/>
              </p:cNvSpPr>
              <p:nvPr/>
            </p:nvSpPr>
            <p:spPr bwMode="auto">
              <a:xfrm>
                <a:off x="748" y="2845"/>
                <a:ext cx="468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Lucida Sans Typewriter" charset="0"/>
                  </a:rPr>
                  <a:t>Int</a:t>
                </a:r>
              </a:p>
            </p:txBody>
          </p:sp>
          <p:sp>
            <p:nvSpPr>
              <p:cNvPr id="20492" name="Text Box 18"/>
              <p:cNvSpPr txBox="1">
                <a:spLocks noChangeArrowheads="1"/>
              </p:cNvSpPr>
              <p:nvPr/>
            </p:nvSpPr>
            <p:spPr bwMode="auto">
              <a:xfrm>
                <a:off x="1682" y="2816"/>
                <a:ext cx="197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-  integer numbers</a:t>
                </a: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B27E4DB-AA3F-8D4F-90BF-3468A7AA20E0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List Types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146175" y="2624138"/>
            <a:ext cx="5495925" cy="1306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[False,True,False] :: [Bool]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 :: [Char]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474663" y="4451350"/>
            <a:ext cx="8226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general:</a:t>
            </a: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474663" y="1585913"/>
            <a:ext cx="7916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list</a:t>
            </a:r>
            <a:r>
              <a:rPr lang="en-US"/>
              <a:t> is sequence of values of the </a:t>
            </a:r>
            <a:r>
              <a:rPr lang="en-US" u="sng"/>
              <a:t>same</a:t>
            </a:r>
            <a:r>
              <a:rPr lang="en-US"/>
              <a:t> type: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1146175" y="5495925"/>
            <a:ext cx="738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[t] is the type of lists with elements of type 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9CC6F0F-007C-BF44-86B8-560C348ED6E8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528638" y="1357313"/>
            <a:ext cx="81899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type of a list says nothing about its length: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482725" y="2408238"/>
            <a:ext cx="5340350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[False,True] :: [Bool]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[False,True,False] :: [Bool]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701675" y="4054475"/>
            <a:ext cx="81788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GB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1482725" y="5556250"/>
            <a:ext cx="553085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],[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]] :: [[Char]]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2535" name="Rectangle 11"/>
          <p:cNvSpPr>
            <a:spLocks noChangeArrowheads="1"/>
          </p:cNvSpPr>
          <p:nvPr/>
        </p:nvSpPr>
        <p:spPr bwMode="auto">
          <a:xfrm>
            <a:off x="528638" y="4084638"/>
            <a:ext cx="8189912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type of the elements is unrestricted.  For example, we can have lists of lists: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7083D92-DE9A-D345-A6D4-68BF81B7EB0D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Tuple Types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27038" y="1633538"/>
            <a:ext cx="8266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tuple</a:t>
            </a:r>
            <a:r>
              <a:rPr lang="en-US"/>
              <a:t> is a sequence of values of </a:t>
            </a:r>
            <a:r>
              <a:rPr lang="en-US" u="sng"/>
              <a:t>different</a:t>
            </a:r>
            <a:r>
              <a:rPr lang="en-US"/>
              <a:t> types: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146175" y="2590800"/>
            <a:ext cx="681355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(False,True) :: (Bool,Bool)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(False,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,True) :: (Bool,Char,Bool)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427038" y="4325938"/>
            <a:ext cx="8226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general:</a:t>
            </a:r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1146175" y="5283200"/>
            <a:ext cx="7385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(t1,t2,…,tn) is the type of n-tuples whose ith components have type ti for any i in 1…n.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3596</TotalTime>
  <Words>1550</Words>
  <Application>Microsoft Macintosh PowerPoint</Application>
  <PresentationFormat>On-screen Show (4:3)</PresentationFormat>
  <Paragraphs>234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What is a Type?</vt:lpstr>
      <vt:lpstr>Type Errors</vt:lpstr>
      <vt:lpstr>Types in Haskell</vt:lpstr>
      <vt:lpstr>PowerPoint Presentation</vt:lpstr>
      <vt:lpstr>Basic Types</vt:lpstr>
      <vt:lpstr>List Types</vt:lpstr>
      <vt:lpstr>PowerPoint Presentation</vt:lpstr>
      <vt:lpstr>Tuple Types</vt:lpstr>
      <vt:lpstr>PowerPoint Presentation</vt:lpstr>
      <vt:lpstr>Function Types</vt:lpstr>
      <vt:lpstr>PowerPoint Presentation</vt:lpstr>
      <vt:lpstr>Curried Functions</vt:lpstr>
      <vt:lpstr>PowerPoint Presentation</vt:lpstr>
      <vt:lpstr>PowerPoint Presentation</vt:lpstr>
      <vt:lpstr>Why is Currying Useful?</vt:lpstr>
      <vt:lpstr>Currying Conventions</vt:lpstr>
      <vt:lpstr>PowerPoint Presentation</vt:lpstr>
      <vt:lpstr>Polymorphic Functions</vt:lpstr>
      <vt:lpstr>PowerPoint Presentation</vt:lpstr>
      <vt:lpstr>PowerPoint Presentation</vt:lpstr>
      <vt:lpstr>Overloaded Functions</vt:lpstr>
      <vt:lpstr>PowerPoint Presentation</vt:lpstr>
      <vt:lpstr>PowerPoint Presentation</vt:lpstr>
      <vt:lpstr>Hints and Tips</vt:lpstr>
      <vt:lpstr>Exercises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276</cp:revision>
  <cp:lastPrinted>2001-01-11T11:32:24Z</cp:lastPrinted>
  <dcterms:created xsi:type="dcterms:W3CDTF">2000-11-20T11:40:19Z</dcterms:created>
  <dcterms:modified xsi:type="dcterms:W3CDTF">2021-01-21T14:15:32Z</dcterms:modified>
</cp:coreProperties>
</file>