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4"/>
  </p:notesMasterIdLst>
  <p:handoutMasterIdLst>
    <p:handoutMasterId r:id="rId25"/>
  </p:handoutMasterIdLst>
  <p:sldIdLst>
    <p:sldId id="319" r:id="rId2"/>
    <p:sldId id="278" r:id="rId3"/>
    <p:sldId id="307" r:id="rId4"/>
    <p:sldId id="281" r:id="rId5"/>
    <p:sldId id="282" r:id="rId6"/>
    <p:sldId id="288" r:id="rId7"/>
    <p:sldId id="297" r:id="rId8"/>
    <p:sldId id="284" r:id="rId9"/>
    <p:sldId id="285" r:id="rId10"/>
    <p:sldId id="298" r:id="rId11"/>
    <p:sldId id="308" r:id="rId12"/>
    <p:sldId id="300" r:id="rId13"/>
    <p:sldId id="309" r:id="rId14"/>
    <p:sldId id="304" r:id="rId15"/>
    <p:sldId id="314" r:id="rId16"/>
    <p:sldId id="302" r:id="rId17"/>
    <p:sldId id="313" r:id="rId18"/>
    <p:sldId id="316" r:id="rId19"/>
    <p:sldId id="317" r:id="rId20"/>
    <p:sldId id="318" r:id="rId21"/>
    <p:sldId id="294" r:id="rId22"/>
    <p:sldId id="311" r:id="rId23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E739CC59-873E-FF43-BEA1-C0C74234B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92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1348EA3-C290-8148-9528-44C1485A2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44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7 - Recursive Functions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80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BBEC0-C82C-5F41-BED6-03FAE84AE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5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7279E-AD12-3E4F-89E5-A6CAD2980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2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A2AD6-D65D-AC4E-AA17-D4EE36744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1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C18D2-0C4F-1048-8791-EAC4D231C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3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A77CA-13E0-A143-9FB5-3BE16FE49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068B-B1E1-A342-A203-AB047747F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C639F-D5FD-EE49-99EB-E8AA2038B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3C257-A766-F845-8D87-0C6E24FBB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9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E12D2-2E02-2549-8554-5CB9074C3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3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131DF-2DA6-134A-8D48-D9596DDC1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1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AFFCA5D-7261-3E46-BCC0-8D44B9A657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84A282C-62D1-674F-A99D-F0AF13D7C534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361474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1" lang="en-US" sz="3200">
                <a:cs typeface="+mn-cs"/>
              </a:rPr>
              <a:t>Chapter 6 - Recursive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7B8E4-A284-9541-9674-400999C5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23" y="2393375"/>
            <a:ext cx="2603153" cy="2071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23DAEA1-6567-C046-AFF8-4534355A68A3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311298" name="Text Box 2"/>
          <p:cNvSpPr txBox="1">
            <a:spLocks noChangeArrowheads="1"/>
          </p:cNvSpPr>
          <p:nvPr/>
        </p:nvSpPr>
        <p:spPr bwMode="auto">
          <a:xfrm>
            <a:off x="377825" y="569913"/>
            <a:ext cx="8264525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Using the same pattern of recursion as in product we can define the </a:t>
            </a:r>
            <a:r>
              <a:rPr lang="en-US" u="sng">
                <a:cs typeface="+mn-cs"/>
              </a:rPr>
              <a:t>length</a:t>
            </a:r>
            <a:r>
              <a:rPr lang="en-US">
                <a:cs typeface="+mn-cs"/>
              </a:rPr>
              <a:t> function on lists.</a:t>
            </a: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1392238" y="2325688"/>
            <a:ext cx="5524500" cy="1406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length :: [a]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Int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length []     = 0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length (_:xs) = 1 + length xs</a:t>
            </a:r>
          </a:p>
        </p:txBody>
      </p:sp>
      <p:sp>
        <p:nvSpPr>
          <p:cNvPr id="311300" name="AutoShape 4"/>
          <p:cNvSpPr>
            <a:spLocks noChangeArrowheads="1"/>
          </p:cNvSpPr>
          <p:nvPr/>
        </p:nvSpPr>
        <p:spPr bwMode="auto">
          <a:xfrm>
            <a:off x="1262063" y="4603750"/>
            <a:ext cx="5900737" cy="1487488"/>
          </a:xfrm>
          <a:prstGeom prst="wedgeRoundRectCallout">
            <a:avLst>
              <a:gd name="adj1" fmla="val -21134"/>
              <a:gd name="adj2" fmla="val -7870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length maps the empty list to 0, and any non-empty list to the successor of the length of its tail.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363F264-F105-2F4C-B2ED-5B1AA220363B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354013" y="484188"/>
            <a:ext cx="224313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1806575" y="1614488"/>
            <a:ext cx="276225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length [1,2,3]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2063" y="1933575"/>
            <a:ext cx="3675062" cy="858838"/>
            <a:chOff x="795" y="1054"/>
            <a:chExt cx="2315" cy="541"/>
          </a:xfrm>
        </p:grpSpPr>
        <p:sp>
          <p:nvSpPr>
            <p:cNvPr id="325637" name="Text Box 5"/>
            <p:cNvSpPr txBox="1">
              <a:spLocks noChangeArrowheads="1"/>
            </p:cNvSpPr>
            <p:nvPr/>
          </p:nvSpPr>
          <p:spPr bwMode="auto">
            <a:xfrm>
              <a:off x="1138" y="1330"/>
              <a:ext cx="197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 + length [2,3]</a:t>
              </a:r>
            </a:p>
          </p:txBody>
        </p:sp>
        <p:sp>
          <p:nvSpPr>
            <p:cNvPr id="325638" name="Text Box 6"/>
            <p:cNvSpPr txBox="1">
              <a:spLocks noChangeArrowheads="1"/>
            </p:cNvSpPr>
            <p:nvPr/>
          </p:nvSpPr>
          <p:spPr bwMode="auto">
            <a:xfrm>
              <a:off x="795" y="10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62063" y="2689225"/>
            <a:ext cx="4411662" cy="862013"/>
            <a:chOff x="795" y="1530"/>
            <a:chExt cx="2779" cy="543"/>
          </a:xfrm>
        </p:grpSpPr>
        <p:sp>
          <p:nvSpPr>
            <p:cNvPr id="325640" name="Text Box 8"/>
            <p:cNvSpPr txBox="1">
              <a:spLocks noChangeArrowheads="1"/>
            </p:cNvSpPr>
            <p:nvPr/>
          </p:nvSpPr>
          <p:spPr bwMode="auto">
            <a:xfrm>
              <a:off x="1138" y="1808"/>
              <a:ext cx="243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 + (1 + length [3])</a:t>
              </a:r>
            </a:p>
          </p:txBody>
        </p:sp>
        <p:sp>
          <p:nvSpPr>
            <p:cNvPr id="325641" name="Text Box 9"/>
            <p:cNvSpPr txBox="1">
              <a:spLocks noChangeArrowheads="1"/>
            </p:cNvSpPr>
            <p:nvPr/>
          </p:nvSpPr>
          <p:spPr bwMode="auto">
            <a:xfrm>
              <a:off x="795" y="153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62063" y="3444875"/>
            <a:ext cx="5332412" cy="865188"/>
            <a:chOff x="795" y="2006"/>
            <a:chExt cx="3359" cy="545"/>
          </a:xfrm>
        </p:grpSpPr>
        <p:sp>
          <p:nvSpPr>
            <p:cNvPr id="325643" name="Text Box 11"/>
            <p:cNvSpPr txBox="1">
              <a:spLocks noChangeArrowheads="1"/>
            </p:cNvSpPr>
            <p:nvPr/>
          </p:nvSpPr>
          <p:spPr bwMode="auto">
            <a:xfrm>
              <a:off x="1138" y="2286"/>
              <a:ext cx="301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 + (1 + (1 + length []))</a:t>
              </a:r>
            </a:p>
          </p:txBody>
        </p:sp>
        <p:sp>
          <p:nvSpPr>
            <p:cNvPr id="325644" name="Text Box 12"/>
            <p:cNvSpPr txBox="1">
              <a:spLocks noChangeArrowheads="1"/>
            </p:cNvSpPr>
            <p:nvPr/>
          </p:nvSpPr>
          <p:spPr bwMode="auto">
            <a:xfrm>
              <a:off x="795" y="200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262063" y="4200525"/>
            <a:ext cx="3859212" cy="868363"/>
            <a:chOff x="795" y="2482"/>
            <a:chExt cx="2431" cy="547"/>
          </a:xfrm>
        </p:grpSpPr>
        <p:sp>
          <p:nvSpPr>
            <p:cNvPr id="325646" name="Text Box 14"/>
            <p:cNvSpPr txBox="1">
              <a:spLocks noChangeArrowheads="1"/>
            </p:cNvSpPr>
            <p:nvPr/>
          </p:nvSpPr>
          <p:spPr bwMode="auto">
            <a:xfrm>
              <a:off x="1138" y="2764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 + (1 + (1 + 0))</a:t>
              </a:r>
            </a:p>
          </p:txBody>
        </p:sp>
        <p:sp>
          <p:nvSpPr>
            <p:cNvPr id="325647" name="Text Box 15"/>
            <p:cNvSpPr txBox="1">
              <a:spLocks noChangeArrowheads="1"/>
            </p:cNvSpPr>
            <p:nvPr/>
          </p:nvSpPr>
          <p:spPr bwMode="auto">
            <a:xfrm>
              <a:off x="795" y="248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262063" y="4956175"/>
            <a:ext cx="912812" cy="871538"/>
            <a:chOff x="795" y="2958"/>
            <a:chExt cx="575" cy="549"/>
          </a:xfrm>
        </p:grpSpPr>
        <p:sp>
          <p:nvSpPr>
            <p:cNvPr id="325649" name="Text Box 17"/>
            <p:cNvSpPr txBox="1">
              <a:spLocks noChangeArrowheads="1"/>
            </p:cNvSpPr>
            <p:nvPr/>
          </p:nvSpPr>
          <p:spPr bwMode="auto">
            <a:xfrm>
              <a:off x="1138" y="3242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</a:t>
              </a:r>
            </a:p>
          </p:txBody>
        </p:sp>
        <p:sp>
          <p:nvSpPr>
            <p:cNvPr id="325650" name="Text Box 18"/>
            <p:cNvSpPr txBox="1">
              <a:spLocks noChangeArrowheads="1"/>
            </p:cNvSpPr>
            <p:nvPr/>
          </p:nvSpPr>
          <p:spPr bwMode="auto">
            <a:xfrm>
              <a:off x="795" y="295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9E55248-4052-004B-9DAD-6EC7B8E5A1B0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314375" name="Text Box 7"/>
          <p:cNvSpPr txBox="1">
            <a:spLocks noChangeArrowheads="1"/>
          </p:cNvSpPr>
          <p:nvPr/>
        </p:nvSpPr>
        <p:spPr bwMode="auto">
          <a:xfrm>
            <a:off x="377825" y="571500"/>
            <a:ext cx="8264525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Using a similar pattern of recursion we can define the </a:t>
            </a:r>
            <a:r>
              <a:rPr lang="en-US" u="sng">
                <a:cs typeface="+mn-cs"/>
              </a:rPr>
              <a:t>reverse</a:t>
            </a:r>
            <a:r>
              <a:rPr lang="en-US">
                <a:cs typeface="+mn-cs"/>
              </a:rPr>
              <a:t> function on lists.</a:t>
            </a:r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1428750" y="2370138"/>
            <a:ext cx="6445250" cy="1406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reverse :: [a]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reverse []     = []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reverse (x:xs) = reverse xs ++ [x]</a:t>
            </a:r>
          </a:p>
        </p:txBody>
      </p:sp>
      <p:sp>
        <p:nvSpPr>
          <p:cNvPr id="314372" name="AutoShape 4"/>
          <p:cNvSpPr>
            <a:spLocks noChangeArrowheads="1"/>
          </p:cNvSpPr>
          <p:nvPr/>
        </p:nvSpPr>
        <p:spPr bwMode="auto">
          <a:xfrm>
            <a:off x="1027113" y="4729163"/>
            <a:ext cx="7199312" cy="1487487"/>
          </a:xfrm>
          <a:prstGeom prst="wedgeRoundRectCallout">
            <a:avLst>
              <a:gd name="adj1" fmla="val -21708"/>
              <a:gd name="adj2" fmla="val -8020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reverse maps the empty list to the empty list, and any non-empty list to the reverse of its tail appended to its head.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940991F-626D-0B4F-B163-6E7F679C8AD5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354013" y="484188"/>
            <a:ext cx="224313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806575" y="1647825"/>
            <a:ext cx="2946400" cy="4206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reverse [1,2,3]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2063" y="1966913"/>
            <a:ext cx="4411662" cy="858837"/>
            <a:chOff x="795" y="1054"/>
            <a:chExt cx="2779" cy="541"/>
          </a:xfrm>
        </p:grpSpPr>
        <p:sp>
          <p:nvSpPr>
            <p:cNvPr id="326661" name="Text Box 5"/>
            <p:cNvSpPr txBox="1">
              <a:spLocks noChangeArrowheads="1"/>
            </p:cNvSpPr>
            <p:nvPr/>
          </p:nvSpPr>
          <p:spPr bwMode="auto">
            <a:xfrm>
              <a:off x="1138" y="1330"/>
              <a:ext cx="243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reverse [2,3] ++ [1]</a:t>
              </a:r>
            </a:p>
          </p:txBody>
        </p:sp>
        <p:sp>
          <p:nvSpPr>
            <p:cNvPr id="326662" name="Text Box 6"/>
            <p:cNvSpPr txBox="1">
              <a:spLocks noChangeArrowheads="1"/>
            </p:cNvSpPr>
            <p:nvPr/>
          </p:nvSpPr>
          <p:spPr bwMode="auto">
            <a:xfrm>
              <a:off x="795" y="10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62063" y="2722563"/>
            <a:ext cx="5700712" cy="862012"/>
            <a:chOff x="795" y="1530"/>
            <a:chExt cx="3591" cy="543"/>
          </a:xfrm>
        </p:grpSpPr>
        <p:sp>
          <p:nvSpPr>
            <p:cNvPr id="326664" name="Text Box 8"/>
            <p:cNvSpPr txBox="1">
              <a:spLocks noChangeArrowheads="1"/>
            </p:cNvSpPr>
            <p:nvPr/>
          </p:nvSpPr>
          <p:spPr bwMode="auto">
            <a:xfrm>
              <a:off x="1138" y="1808"/>
              <a:ext cx="32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(reverse [3] ++ [2]) ++ [1]</a:t>
              </a:r>
            </a:p>
          </p:txBody>
        </p:sp>
        <p:sp>
          <p:nvSpPr>
            <p:cNvPr id="326665" name="Text Box 9"/>
            <p:cNvSpPr txBox="1">
              <a:spLocks noChangeArrowheads="1"/>
            </p:cNvSpPr>
            <p:nvPr/>
          </p:nvSpPr>
          <p:spPr bwMode="auto">
            <a:xfrm>
              <a:off x="795" y="153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62063" y="3478213"/>
            <a:ext cx="7173912" cy="865187"/>
            <a:chOff x="795" y="2006"/>
            <a:chExt cx="4519" cy="545"/>
          </a:xfrm>
        </p:grpSpPr>
        <p:sp>
          <p:nvSpPr>
            <p:cNvPr id="326667" name="Text Box 11"/>
            <p:cNvSpPr txBox="1">
              <a:spLocks noChangeArrowheads="1"/>
            </p:cNvSpPr>
            <p:nvPr/>
          </p:nvSpPr>
          <p:spPr bwMode="auto">
            <a:xfrm>
              <a:off x="1138" y="2286"/>
              <a:ext cx="417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((reverse [] ++ [3]) ++ [2]) ++ [1]</a:t>
              </a:r>
            </a:p>
          </p:txBody>
        </p:sp>
        <p:sp>
          <p:nvSpPr>
            <p:cNvPr id="326668" name="Text Box 12"/>
            <p:cNvSpPr txBox="1">
              <a:spLocks noChangeArrowheads="1"/>
            </p:cNvSpPr>
            <p:nvPr/>
          </p:nvSpPr>
          <p:spPr bwMode="auto">
            <a:xfrm>
              <a:off x="795" y="200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262063" y="4233863"/>
            <a:ext cx="5700712" cy="868362"/>
            <a:chOff x="795" y="2482"/>
            <a:chExt cx="3591" cy="547"/>
          </a:xfrm>
        </p:grpSpPr>
        <p:sp>
          <p:nvSpPr>
            <p:cNvPr id="326670" name="Text Box 14"/>
            <p:cNvSpPr txBox="1">
              <a:spLocks noChangeArrowheads="1"/>
            </p:cNvSpPr>
            <p:nvPr/>
          </p:nvSpPr>
          <p:spPr bwMode="auto">
            <a:xfrm>
              <a:off x="1138" y="2764"/>
              <a:ext cx="32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(([] ++ [3]) ++ [2]) ++ [1]</a:t>
              </a:r>
            </a:p>
          </p:txBody>
        </p:sp>
        <p:sp>
          <p:nvSpPr>
            <p:cNvPr id="326671" name="Text Box 15"/>
            <p:cNvSpPr txBox="1">
              <a:spLocks noChangeArrowheads="1"/>
            </p:cNvSpPr>
            <p:nvPr/>
          </p:nvSpPr>
          <p:spPr bwMode="auto">
            <a:xfrm>
              <a:off x="795" y="248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262063" y="4989513"/>
            <a:ext cx="2017712" cy="871537"/>
            <a:chOff x="795" y="2958"/>
            <a:chExt cx="1271" cy="549"/>
          </a:xfrm>
        </p:grpSpPr>
        <p:sp>
          <p:nvSpPr>
            <p:cNvPr id="326673" name="Text Box 17"/>
            <p:cNvSpPr txBox="1">
              <a:spLocks noChangeArrowheads="1"/>
            </p:cNvSpPr>
            <p:nvPr/>
          </p:nvSpPr>
          <p:spPr bwMode="auto">
            <a:xfrm>
              <a:off x="1138" y="3242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[3,2,1]</a:t>
              </a:r>
            </a:p>
          </p:txBody>
        </p:sp>
        <p:sp>
          <p:nvSpPr>
            <p:cNvPr id="326674" name="Text Box 18"/>
            <p:cNvSpPr txBox="1">
              <a:spLocks noChangeArrowheads="1"/>
            </p:cNvSpPr>
            <p:nvPr/>
          </p:nvSpPr>
          <p:spPr bwMode="auto">
            <a:xfrm>
              <a:off x="795" y="295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64141E7-2612-E54E-A7EA-F527BEA1F246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Multiple Arguments</a:t>
            </a: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438150" y="1633538"/>
            <a:ext cx="8015288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Functions with more than one argument can also be defined using recursion.  For example:</a:t>
            </a:r>
          </a:p>
        </p:txBody>
      </p:sp>
      <p:sp>
        <p:nvSpPr>
          <p:cNvPr id="28676" name="Rectangle 17"/>
          <p:cNvSpPr>
            <a:spLocks noChangeArrowheads="1"/>
          </p:cNvSpPr>
          <p:nvPr/>
        </p:nvSpPr>
        <p:spPr bwMode="auto">
          <a:xfrm>
            <a:off x="520700" y="3138488"/>
            <a:ext cx="805497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Zipping the elements of two lists:</a:t>
            </a:r>
          </a:p>
        </p:txBody>
      </p:sp>
      <p:sp>
        <p:nvSpPr>
          <p:cNvPr id="318482" name="Text Box 18"/>
          <p:cNvSpPr txBox="1">
            <a:spLocks noChangeArrowheads="1"/>
          </p:cNvSpPr>
          <p:nvPr/>
        </p:nvSpPr>
        <p:spPr bwMode="auto">
          <a:xfrm>
            <a:off x="984250" y="4254500"/>
            <a:ext cx="7046913" cy="185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zip :: [a]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[b]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[(a,b)]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zip []     _      = []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zip _      []     = []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zip (x:xs) (y:ys) = (x,y) : zip xs ys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1AE4A03-5943-774D-9D6F-590E3D985DEF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1525588" y="1495425"/>
            <a:ext cx="5562600" cy="185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drop ::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[a]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drop 0 </a:t>
            </a:r>
            <a:r>
              <a:rPr lang="en-US" sz="2400" dirty="0" err="1">
                <a:latin typeface="Lucida Sans Typewriter" charset="0"/>
                <a:cs typeface="+mn-cs"/>
              </a:rPr>
              <a:t>xs</a:t>
            </a:r>
            <a:r>
              <a:rPr lang="en-US" sz="2400" dirty="0">
                <a:latin typeface="Lucida Sans Typewriter" charset="0"/>
                <a:cs typeface="+mn-cs"/>
              </a:rPr>
              <a:t>     = </a:t>
            </a:r>
            <a:r>
              <a:rPr lang="en-US" sz="2400" dirty="0" err="1">
                <a:latin typeface="Lucida Sans Typewriter" charset="0"/>
                <a:cs typeface="+mn-cs"/>
              </a:rPr>
              <a:t>xs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drop _ []     = []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drop n (_:</a:t>
            </a:r>
            <a:r>
              <a:rPr lang="en-US" sz="2400" dirty="0" err="1">
                <a:latin typeface="Lucida Sans Typewriter" charset="0"/>
                <a:cs typeface="+mn-cs"/>
              </a:rPr>
              <a:t>xs</a:t>
            </a:r>
            <a:r>
              <a:rPr lang="en-US" sz="2400" dirty="0">
                <a:latin typeface="Lucida Sans Typewriter" charset="0"/>
                <a:cs typeface="+mn-cs"/>
              </a:rPr>
              <a:t>) = drop (n-1) </a:t>
            </a:r>
            <a:r>
              <a:rPr lang="en-US" sz="2400" dirty="0" err="1">
                <a:latin typeface="Lucida Sans Typewriter" charset="0"/>
                <a:cs typeface="+mn-cs"/>
              </a:rPr>
              <a:t>xs</a:t>
            </a:r>
            <a:endParaRPr lang="en-US" sz="2400" dirty="0">
              <a:latin typeface="Lucida Sans Typewriter" charset="0"/>
              <a:cs typeface="+mn-cs"/>
            </a:endParaRPr>
          </a:p>
        </p:txBody>
      </p:sp>
      <p:sp>
        <p:nvSpPr>
          <p:cNvPr id="29699" name="Rectangle 9"/>
          <p:cNvSpPr>
            <a:spLocks noChangeArrowheads="1"/>
          </p:cNvSpPr>
          <p:nvPr/>
        </p:nvSpPr>
        <p:spPr bwMode="auto">
          <a:xfrm>
            <a:off x="347663" y="477838"/>
            <a:ext cx="825182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Remove the first n elements from a list:</a:t>
            </a:r>
          </a:p>
        </p:txBody>
      </p:sp>
      <p:sp>
        <p:nvSpPr>
          <p:cNvPr id="344074" name="Text Box 10"/>
          <p:cNvSpPr txBox="1">
            <a:spLocks noChangeArrowheads="1"/>
          </p:cNvSpPr>
          <p:nvPr/>
        </p:nvSpPr>
        <p:spPr bwMode="auto">
          <a:xfrm>
            <a:off x="1525588" y="4851400"/>
            <a:ext cx="5562600" cy="151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(++) :: [a]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[a]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[]     ++ ys = ys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(x:xs) ++ ys = x : (xs ++ ys)</a:t>
            </a:r>
          </a:p>
        </p:txBody>
      </p:sp>
      <p:sp>
        <p:nvSpPr>
          <p:cNvPr id="29701" name="Rectangle 11"/>
          <p:cNvSpPr>
            <a:spLocks noChangeArrowheads="1"/>
          </p:cNvSpPr>
          <p:nvPr/>
        </p:nvSpPr>
        <p:spPr bwMode="auto">
          <a:xfrm>
            <a:off x="347663" y="3806825"/>
            <a:ext cx="7993062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Appending two lists: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A7F05BD-1F34-B04E-8C88-39F5B54933E4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Quicksort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423863" y="1639888"/>
            <a:ext cx="828675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</a:t>
            </a:r>
            <a:r>
              <a:rPr lang="en-US" u="sng">
                <a:cs typeface="+mn-cs"/>
              </a:rPr>
              <a:t>quicksort</a:t>
            </a:r>
            <a:r>
              <a:rPr lang="en-US">
                <a:cs typeface="+mn-cs"/>
              </a:rPr>
              <a:t> algorithm for sorting a list of values can be specified by the following two rules: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63563" y="3135313"/>
            <a:ext cx="8045450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empty list is already sorted;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Non-empty lists can be sorted by sorting the tail values </a:t>
            </a:r>
            <a:r>
              <a:rPr kumimoji="1" lang="en-US">
                <a:sym typeface="Symbol" charset="0"/>
              </a:rPr>
              <a:t></a:t>
            </a:r>
            <a:r>
              <a:rPr kumimoji="1" lang="en-US"/>
              <a:t> the head, sorting the tail values </a:t>
            </a:r>
            <a:r>
              <a:rPr kumimoji="1" lang="en-US">
                <a:sym typeface="Symbol" charset="0"/>
              </a:rPr>
              <a:t> the head, and then appending the resulting lists on either side of the head value.</a:t>
            </a:r>
            <a:endParaRPr kumimoji="1"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1ED91F8-87C7-2149-8010-5C86312072F3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33826" name="Text Box 2"/>
          <p:cNvSpPr txBox="1">
            <a:spLocks noChangeArrowheads="1"/>
          </p:cNvSpPr>
          <p:nvPr/>
        </p:nvSpPr>
        <p:spPr bwMode="auto">
          <a:xfrm>
            <a:off x="338138" y="476250"/>
            <a:ext cx="8264525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Using recursion, this specification can be translated directly into an implementation:</a:t>
            </a: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1270000" y="1684338"/>
            <a:ext cx="6815138" cy="2727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200">
                <a:latin typeface="Lucida Sans Typewriter" charset="0"/>
                <a:cs typeface="+mn-cs"/>
              </a:rPr>
              <a:t>qsort :: Ord a </a:t>
            </a:r>
            <a:r>
              <a:rPr lang="en-US" sz="2000">
                <a:latin typeface="Lucida Sans Typewriter" pitchFamily="-1" charset="0"/>
                <a:ea typeface="ＭＳ Ｐゴシック" pitchFamily="-1" charset="-128"/>
                <a:cs typeface="ＭＳ Ｐゴシック" pitchFamily="-1" charset="-128"/>
                <a:sym typeface="Symbol" pitchFamily="-1" charset="2"/>
              </a:rPr>
              <a:t> </a:t>
            </a:r>
            <a:r>
              <a:rPr lang="en-US" sz="2200">
                <a:latin typeface="Lucida Sans Typewriter" charset="0"/>
                <a:cs typeface="+mn-cs"/>
              </a:rPr>
              <a:t>[a] </a:t>
            </a:r>
            <a:r>
              <a:rPr lang="en-US" sz="22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200"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10000"/>
              </a:lnSpc>
              <a:defRPr/>
            </a:pPr>
            <a:r>
              <a:rPr lang="en-US" sz="2200">
                <a:latin typeface="Lucida Sans Typewriter" charset="0"/>
                <a:cs typeface="+mn-cs"/>
              </a:rPr>
              <a:t>qsort []     = []</a:t>
            </a:r>
          </a:p>
          <a:p>
            <a:pPr>
              <a:lnSpc>
                <a:spcPct val="110000"/>
              </a:lnSpc>
              <a:defRPr/>
            </a:pPr>
            <a:r>
              <a:rPr lang="en-US" sz="2200">
                <a:latin typeface="Lucida Sans Typewriter" charset="0"/>
                <a:cs typeface="+mn-cs"/>
              </a:rPr>
              <a:t>qsort (x:xs) =</a:t>
            </a:r>
          </a:p>
          <a:p>
            <a:pPr>
              <a:lnSpc>
                <a:spcPct val="110000"/>
              </a:lnSpc>
              <a:defRPr/>
            </a:pPr>
            <a:r>
              <a:rPr lang="en-US" sz="2200">
                <a:latin typeface="Lucida Sans Typewriter" charset="0"/>
                <a:cs typeface="+mn-cs"/>
              </a:rPr>
              <a:t>   qsort smaller ++ [x] ++ qsort larger</a:t>
            </a:r>
          </a:p>
          <a:p>
            <a:pPr>
              <a:lnSpc>
                <a:spcPct val="110000"/>
              </a:lnSpc>
              <a:defRPr/>
            </a:pPr>
            <a:r>
              <a:rPr lang="en-US" sz="2200">
                <a:latin typeface="Lucida Sans Typewriter" charset="0"/>
                <a:cs typeface="+mn-cs"/>
              </a:rPr>
              <a:t>   where</a:t>
            </a:r>
          </a:p>
          <a:p>
            <a:pPr>
              <a:lnSpc>
                <a:spcPct val="110000"/>
              </a:lnSpc>
              <a:defRPr/>
            </a:pPr>
            <a:r>
              <a:rPr lang="en-US" sz="2200">
                <a:latin typeface="Lucida Sans Typewriter" charset="0"/>
                <a:cs typeface="+mn-cs"/>
              </a:rPr>
              <a:t>      smaller = [a | a </a:t>
            </a:r>
            <a:r>
              <a:rPr lang="en-US" sz="2200"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200">
                <a:latin typeface="Lucida Sans Typewriter" charset="0"/>
                <a:cs typeface="+mn-cs"/>
              </a:rPr>
              <a:t> xs, a </a:t>
            </a:r>
            <a:r>
              <a:rPr lang="en-US" sz="2200">
                <a:latin typeface="Times New Roman" charset="0"/>
                <a:cs typeface="+mn-cs"/>
                <a:sym typeface="Symbol" charset="0"/>
              </a:rPr>
              <a:t></a:t>
            </a:r>
            <a:r>
              <a:rPr lang="en-US" sz="2200">
                <a:latin typeface="Lucida Sans Typewriter" charset="0"/>
                <a:cs typeface="+mn-cs"/>
              </a:rPr>
              <a:t> x]</a:t>
            </a:r>
          </a:p>
          <a:p>
            <a:pPr>
              <a:lnSpc>
                <a:spcPct val="110000"/>
              </a:lnSpc>
              <a:defRPr/>
            </a:pPr>
            <a:r>
              <a:rPr lang="en-US" sz="2200">
                <a:latin typeface="Lucida Sans Typewriter" charset="0"/>
                <a:cs typeface="+mn-cs"/>
              </a:rPr>
              <a:t>      larger  = [b | b </a:t>
            </a:r>
            <a:r>
              <a:rPr lang="en-US" sz="2200"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200">
                <a:latin typeface="Lucida Sans Typewriter" charset="0"/>
                <a:cs typeface="+mn-cs"/>
              </a:rPr>
              <a:t> xs, b </a:t>
            </a:r>
            <a:r>
              <a:rPr lang="en-US" sz="2200">
                <a:latin typeface="Times New Roman" charset="0"/>
                <a:cs typeface="+mn-cs"/>
                <a:sym typeface="Symbol" charset="0"/>
              </a:rPr>
              <a:t></a:t>
            </a:r>
            <a:r>
              <a:rPr lang="en-US" sz="2200">
                <a:latin typeface="Lucida Sans Typewriter" charset="0"/>
                <a:cs typeface="+mn-cs"/>
              </a:rPr>
              <a:t> x]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95300" y="5483225"/>
            <a:ext cx="7993063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This is probably the </a:t>
            </a:r>
            <a:r>
              <a:rPr kumimoji="1" lang="en-US" u="sng"/>
              <a:t>simplest</a:t>
            </a:r>
            <a:r>
              <a:rPr kumimoji="1" lang="en-US"/>
              <a:t> implementation of quicksort in any programming language!</a:t>
            </a:r>
          </a:p>
        </p:txBody>
      </p:sp>
      <p:sp>
        <p:nvSpPr>
          <p:cNvPr id="333829" name="Text Box 5"/>
          <p:cNvSpPr txBox="1">
            <a:spLocks noChangeArrowheads="1"/>
          </p:cNvSpPr>
          <p:nvPr/>
        </p:nvSpPr>
        <p:spPr bwMode="auto">
          <a:xfrm>
            <a:off x="414338" y="4673600"/>
            <a:ext cx="10477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9968D6B-8E9F-B04F-A3A7-19087C7A8AB4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48162" name="Text Box 2"/>
          <p:cNvSpPr txBox="1">
            <a:spLocks noChangeArrowheads="1"/>
          </p:cNvSpPr>
          <p:nvPr/>
        </p:nvSpPr>
        <p:spPr bwMode="auto">
          <a:xfrm>
            <a:off x="339725" y="495300"/>
            <a:ext cx="83153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 (abbreviating qsort as q):</a:t>
            </a:r>
          </a:p>
        </p:txBody>
      </p:sp>
      <p:sp>
        <p:nvSpPr>
          <p:cNvPr id="348163" name="Text Box 3"/>
          <p:cNvSpPr txBox="1">
            <a:spLocks noChangeArrowheads="1"/>
          </p:cNvSpPr>
          <p:nvPr/>
        </p:nvSpPr>
        <p:spPr bwMode="auto">
          <a:xfrm>
            <a:off x="3281363" y="1552575"/>
            <a:ext cx="2578100" cy="4206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q [3,2,4,1,5]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2136775" y="2176463"/>
            <a:ext cx="4870450" cy="1149350"/>
            <a:chOff x="1346" y="1371"/>
            <a:chExt cx="3068" cy="724"/>
          </a:xfrm>
        </p:grpSpPr>
        <p:sp>
          <p:nvSpPr>
            <p:cNvPr id="348165" name="Text Box 5"/>
            <p:cNvSpPr txBox="1">
              <a:spLocks noChangeArrowheads="1"/>
            </p:cNvSpPr>
            <p:nvPr/>
          </p:nvSpPr>
          <p:spPr bwMode="auto">
            <a:xfrm>
              <a:off x="1346" y="1830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q [2,1]</a:t>
              </a:r>
            </a:p>
          </p:txBody>
        </p:sp>
        <p:sp>
          <p:nvSpPr>
            <p:cNvPr id="348189" name="Text Box 29"/>
            <p:cNvSpPr txBox="1">
              <a:spLocks noChangeArrowheads="1"/>
            </p:cNvSpPr>
            <p:nvPr/>
          </p:nvSpPr>
          <p:spPr bwMode="auto">
            <a:xfrm>
              <a:off x="2300" y="1830"/>
              <a:ext cx="116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++ [3] ++</a:t>
              </a:r>
            </a:p>
          </p:txBody>
        </p:sp>
        <p:sp>
          <p:nvSpPr>
            <p:cNvPr id="348190" name="Text Box 30"/>
            <p:cNvSpPr txBox="1">
              <a:spLocks noChangeArrowheads="1"/>
            </p:cNvSpPr>
            <p:nvPr/>
          </p:nvSpPr>
          <p:spPr bwMode="auto">
            <a:xfrm>
              <a:off x="3486" y="1830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q [4,5]</a:t>
              </a:r>
            </a:p>
          </p:txBody>
        </p:sp>
        <p:sp>
          <p:nvSpPr>
            <p:cNvPr id="348200" name="AutoShape 40"/>
            <p:cNvSpPr>
              <a:spLocks noChangeArrowheads="1"/>
            </p:cNvSpPr>
            <p:nvPr/>
          </p:nvSpPr>
          <p:spPr bwMode="auto">
            <a:xfrm>
              <a:off x="2778" y="1371"/>
              <a:ext cx="202" cy="328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420688" y="3546475"/>
            <a:ext cx="3944937" cy="1158875"/>
            <a:chOff x="265" y="2234"/>
            <a:chExt cx="2485" cy="730"/>
          </a:xfrm>
        </p:grpSpPr>
        <p:sp>
          <p:nvSpPr>
            <p:cNvPr id="348168" name="Text Box 8"/>
            <p:cNvSpPr txBox="1">
              <a:spLocks noChangeArrowheads="1"/>
            </p:cNvSpPr>
            <p:nvPr/>
          </p:nvSpPr>
          <p:spPr bwMode="auto">
            <a:xfrm>
              <a:off x="265" y="2699"/>
              <a:ext cx="69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q [1]</a:t>
              </a:r>
            </a:p>
          </p:txBody>
        </p:sp>
        <p:sp>
          <p:nvSpPr>
            <p:cNvPr id="348192" name="Text Box 32"/>
            <p:cNvSpPr txBox="1">
              <a:spLocks noChangeArrowheads="1"/>
            </p:cNvSpPr>
            <p:nvPr/>
          </p:nvSpPr>
          <p:spPr bwMode="auto">
            <a:xfrm>
              <a:off x="2170" y="2699"/>
              <a:ext cx="58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q []</a:t>
              </a:r>
            </a:p>
          </p:txBody>
        </p:sp>
        <p:sp>
          <p:nvSpPr>
            <p:cNvPr id="348193" name="Text Box 33"/>
            <p:cNvSpPr txBox="1">
              <a:spLocks noChangeArrowheads="1"/>
            </p:cNvSpPr>
            <p:nvPr/>
          </p:nvSpPr>
          <p:spPr bwMode="auto">
            <a:xfrm>
              <a:off x="981" y="2699"/>
              <a:ext cx="116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++ [2] ++</a:t>
              </a:r>
            </a:p>
          </p:txBody>
        </p:sp>
        <p:sp>
          <p:nvSpPr>
            <p:cNvPr id="348214" name="AutoShape 54"/>
            <p:cNvSpPr>
              <a:spLocks noChangeArrowheads="1"/>
            </p:cNvSpPr>
            <p:nvPr/>
          </p:nvSpPr>
          <p:spPr bwMode="auto">
            <a:xfrm>
              <a:off x="1695" y="2234"/>
              <a:ext cx="202" cy="328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4851400" y="3546475"/>
            <a:ext cx="3946525" cy="1158875"/>
            <a:chOff x="3056" y="2234"/>
            <a:chExt cx="2486" cy="730"/>
          </a:xfrm>
        </p:grpSpPr>
        <p:sp>
          <p:nvSpPr>
            <p:cNvPr id="348194" name="Text Box 34"/>
            <p:cNvSpPr txBox="1">
              <a:spLocks noChangeArrowheads="1"/>
            </p:cNvSpPr>
            <p:nvPr/>
          </p:nvSpPr>
          <p:spPr bwMode="auto">
            <a:xfrm>
              <a:off x="3056" y="2699"/>
              <a:ext cx="58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q []</a:t>
              </a:r>
            </a:p>
          </p:txBody>
        </p:sp>
        <p:sp>
          <p:nvSpPr>
            <p:cNvPr id="348195" name="Text Box 35"/>
            <p:cNvSpPr txBox="1">
              <a:spLocks noChangeArrowheads="1"/>
            </p:cNvSpPr>
            <p:nvPr/>
          </p:nvSpPr>
          <p:spPr bwMode="auto">
            <a:xfrm>
              <a:off x="4846" y="2699"/>
              <a:ext cx="69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q [5]</a:t>
              </a:r>
            </a:p>
          </p:txBody>
        </p:sp>
        <p:sp>
          <p:nvSpPr>
            <p:cNvPr id="348196" name="Text Box 36"/>
            <p:cNvSpPr txBox="1">
              <a:spLocks noChangeArrowheads="1"/>
            </p:cNvSpPr>
            <p:nvPr/>
          </p:nvSpPr>
          <p:spPr bwMode="auto">
            <a:xfrm>
              <a:off x="3661" y="2699"/>
              <a:ext cx="116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++ [4] ++</a:t>
              </a:r>
            </a:p>
          </p:txBody>
        </p:sp>
        <p:sp>
          <p:nvSpPr>
            <p:cNvPr id="348215" name="AutoShape 55"/>
            <p:cNvSpPr>
              <a:spLocks noChangeArrowheads="1"/>
            </p:cNvSpPr>
            <p:nvPr/>
          </p:nvSpPr>
          <p:spPr bwMode="auto">
            <a:xfrm>
              <a:off x="3849" y="2234"/>
              <a:ext cx="202" cy="328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604838" y="4960938"/>
            <a:ext cx="736600" cy="1135062"/>
            <a:chOff x="381" y="3125"/>
            <a:chExt cx="464" cy="715"/>
          </a:xfrm>
        </p:grpSpPr>
        <p:sp>
          <p:nvSpPr>
            <p:cNvPr id="348171" name="Text Box 11"/>
            <p:cNvSpPr txBox="1">
              <a:spLocks noChangeArrowheads="1"/>
            </p:cNvSpPr>
            <p:nvPr/>
          </p:nvSpPr>
          <p:spPr bwMode="auto">
            <a:xfrm>
              <a:off x="381" y="3575"/>
              <a:ext cx="464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[1]</a:t>
              </a:r>
            </a:p>
          </p:txBody>
        </p:sp>
        <p:sp>
          <p:nvSpPr>
            <p:cNvPr id="348216" name="AutoShape 56"/>
            <p:cNvSpPr>
              <a:spLocks noChangeArrowheads="1"/>
            </p:cNvSpPr>
            <p:nvPr/>
          </p:nvSpPr>
          <p:spPr bwMode="auto">
            <a:xfrm>
              <a:off x="512" y="3125"/>
              <a:ext cx="202" cy="328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3629025" y="4954588"/>
            <a:ext cx="552450" cy="1128712"/>
            <a:chOff x="2286" y="3121"/>
            <a:chExt cx="348" cy="711"/>
          </a:xfrm>
        </p:grpSpPr>
        <p:sp>
          <p:nvSpPr>
            <p:cNvPr id="348180" name="Text Box 20"/>
            <p:cNvSpPr txBox="1">
              <a:spLocks noChangeArrowheads="1"/>
            </p:cNvSpPr>
            <p:nvPr/>
          </p:nvSpPr>
          <p:spPr bwMode="auto">
            <a:xfrm>
              <a:off x="2286" y="3567"/>
              <a:ext cx="3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[]</a:t>
              </a:r>
            </a:p>
          </p:txBody>
        </p:sp>
        <p:sp>
          <p:nvSpPr>
            <p:cNvPr id="348217" name="AutoShape 57"/>
            <p:cNvSpPr>
              <a:spLocks noChangeArrowheads="1"/>
            </p:cNvSpPr>
            <p:nvPr/>
          </p:nvSpPr>
          <p:spPr bwMode="auto">
            <a:xfrm>
              <a:off x="2359" y="3121"/>
              <a:ext cx="202" cy="328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5035550" y="4933950"/>
            <a:ext cx="552450" cy="1162050"/>
            <a:chOff x="3172" y="3108"/>
            <a:chExt cx="348" cy="732"/>
          </a:xfrm>
        </p:grpSpPr>
        <p:sp>
          <p:nvSpPr>
            <p:cNvPr id="348183" name="Text Box 23"/>
            <p:cNvSpPr txBox="1">
              <a:spLocks noChangeArrowheads="1"/>
            </p:cNvSpPr>
            <p:nvPr/>
          </p:nvSpPr>
          <p:spPr bwMode="auto">
            <a:xfrm>
              <a:off x="3172" y="3575"/>
              <a:ext cx="3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[]</a:t>
              </a:r>
            </a:p>
          </p:txBody>
        </p:sp>
        <p:sp>
          <p:nvSpPr>
            <p:cNvPr id="348218" name="AutoShape 58"/>
            <p:cNvSpPr>
              <a:spLocks noChangeArrowheads="1"/>
            </p:cNvSpPr>
            <p:nvPr/>
          </p:nvSpPr>
          <p:spPr bwMode="auto">
            <a:xfrm>
              <a:off x="3245" y="3108"/>
              <a:ext cx="202" cy="328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7877175" y="4949825"/>
            <a:ext cx="736600" cy="1146175"/>
            <a:chOff x="4962" y="3118"/>
            <a:chExt cx="464" cy="722"/>
          </a:xfrm>
        </p:grpSpPr>
        <p:sp>
          <p:nvSpPr>
            <p:cNvPr id="348177" name="Text Box 17"/>
            <p:cNvSpPr txBox="1">
              <a:spLocks noChangeArrowheads="1"/>
            </p:cNvSpPr>
            <p:nvPr/>
          </p:nvSpPr>
          <p:spPr bwMode="auto">
            <a:xfrm>
              <a:off x="4962" y="3575"/>
              <a:ext cx="464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[5]</a:t>
              </a:r>
            </a:p>
          </p:txBody>
        </p:sp>
        <p:sp>
          <p:nvSpPr>
            <p:cNvPr id="348219" name="AutoShape 59"/>
            <p:cNvSpPr>
              <a:spLocks noChangeArrowheads="1"/>
            </p:cNvSpPr>
            <p:nvPr/>
          </p:nvSpPr>
          <p:spPr bwMode="auto">
            <a:xfrm>
              <a:off x="5093" y="3118"/>
              <a:ext cx="202" cy="328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CF4E9B1-E6E2-1246-995C-5DDD1DAC93D8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Exercises</a:t>
            </a: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366713" y="1479550"/>
            <a:ext cx="6508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accent2"/>
                </a:solidFill>
                <a:cs typeface="+mn-cs"/>
              </a:rPr>
              <a:t>(1)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1058863" y="1479550"/>
            <a:ext cx="7716837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Without looking at the standard prelude, define the following library functions using recursion:</a:t>
            </a: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1981200" y="3851275"/>
            <a:ext cx="398303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and :: [Bool]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Bool</a:t>
            </a:r>
          </a:p>
        </p:txBody>
      </p:sp>
      <p:sp>
        <p:nvSpPr>
          <p:cNvPr id="33798" name="Rectangle 17"/>
          <p:cNvSpPr>
            <a:spLocks noChangeArrowheads="1"/>
          </p:cNvSpPr>
          <p:nvPr/>
        </p:nvSpPr>
        <p:spPr bwMode="auto">
          <a:xfrm>
            <a:off x="1058863" y="2857500"/>
            <a:ext cx="741362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Decide if all logical values in a list are true:</a:t>
            </a:r>
          </a:p>
        </p:txBody>
      </p:sp>
      <p:sp>
        <p:nvSpPr>
          <p:cNvPr id="357394" name="Text Box 18"/>
          <p:cNvSpPr txBox="1">
            <a:spLocks noChangeArrowheads="1"/>
          </p:cNvSpPr>
          <p:nvPr/>
        </p:nvSpPr>
        <p:spPr bwMode="auto">
          <a:xfrm>
            <a:off x="1973263" y="5734050"/>
            <a:ext cx="41671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concat :: [[a]]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[a]</a:t>
            </a:r>
          </a:p>
        </p:txBody>
      </p:sp>
      <p:sp>
        <p:nvSpPr>
          <p:cNvPr id="33800" name="Rectangle 19"/>
          <p:cNvSpPr>
            <a:spLocks noChangeArrowheads="1"/>
          </p:cNvSpPr>
          <p:nvPr/>
        </p:nvSpPr>
        <p:spPr bwMode="auto">
          <a:xfrm>
            <a:off x="1058863" y="4740275"/>
            <a:ext cx="7993062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Concatenate a list of lists: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73A6B6-49ED-C641-8D95-0A84FA800C15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Introduction</a:t>
            </a: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387350" y="1601788"/>
            <a:ext cx="8370888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As we have seen, many functions can naturally be defined in terms of other functions.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1581150" y="3219450"/>
            <a:ext cx="4264025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fac :: Int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Int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fac n = product [1..n]</a:t>
            </a:r>
          </a:p>
        </p:txBody>
      </p:sp>
      <p:sp>
        <p:nvSpPr>
          <p:cNvPr id="281621" name="AutoShape 21"/>
          <p:cNvSpPr>
            <a:spLocks noChangeArrowheads="1"/>
          </p:cNvSpPr>
          <p:nvPr/>
        </p:nvSpPr>
        <p:spPr bwMode="auto">
          <a:xfrm>
            <a:off x="1141413" y="5184775"/>
            <a:ext cx="6470650" cy="1055688"/>
          </a:xfrm>
          <a:prstGeom prst="wedgeRoundRectCallout">
            <a:avLst>
              <a:gd name="adj1" fmla="val -22597"/>
              <a:gd name="adj2" fmla="val -9332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fac maps any integer n to the product of the integers between 1 and 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C0CB44A-FDCE-F742-BE2B-F5C6F0331369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1973263" y="3722688"/>
            <a:ext cx="42830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(!!) :: [a]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Int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a</a:t>
            </a:r>
          </a:p>
        </p:txBody>
      </p:sp>
      <p:sp>
        <p:nvSpPr>
          <p:cNvPr id="34819" name="Rectangle 6"/>
          <p:cNvSpPr>
            <a:spLocks noChangeArrowheads="1"/>
          </p:cNvSpPr>
          <p:nvPr/>
        </p:nvSpPr>
        <p:spPr bwMode="auto">
          <a:xfrm>
            <a:off x="1017588" y="2724150"/>
            <a:ext cx="7993062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nth element of a list: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1973263" y="5616575"/>
            <a:ext cx="587216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elem :: Eq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  <a:cs typeface="+mn-cs"/>
              </a:rPr>
              <a:t>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[a]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Bool</a:t>
            </a:r>
          </a:p>
        </p:txBody>
      </p:sp>
      <p:sp>
        <p:nvSpPr>
          <p:cNvPr id="34821" name="Rectangle 8"/>
          <p:cNvSpPr>
            <a:spLocks noChangeArrowheads="1"/>
          </p:cNvSpPr>
          <p:nvPr/>
        </p:nvSpPr>
        <p:spPr bwMode="auto">
          <a:xfrm>
            <a:off x="1017588" y="4618038"/>
            <a:ext cx="7993062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Decide if a value is an element of a list:</a:t>
            </a:r>
          </a:p>
        </p:txBody>
      </p:sp>
      <p:sp>
        <p:nvSpPr>
          <p:cNvPr id="359434" name="Text Box 10"/>
          <p:cNvSpPr txBox="1">
            <a:spLocks noChangeArrowheads="1"/>
          </p:cNvSpPr>
          <p:nvPr/>
        </p:nvSpPr>
        <p:spPr bwMode="auto">
          <a:xfrm>
            <a:off x="1973263" y="1828800"/>
            <a:ext cx="52038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replicate :: Int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[a]</a:t>
            </a:r>
          </a:p>
        </p:txBody>
      </p:sp>
      <p:sp>
        <p:nvSpPr>
          <p:cNvPr id="34823" name="Rectangle 11"/>
          <p:cNvSpPr>
            <a:spLocks noChangeArrowheads="1"/>
          </p:cNvSpPr>
          <p:nvPr/>
        </p:nvSpPr>
        <p:spPr bwMode="auto">
          <a:xfrm>
            <a:off x="1017588" y="830263"/>
            <a:ext cx="7993062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Produce a list with n identical elements: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85D8EAE-E876-F445-988E-7A96A2543D96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04130" name="Text Box 2"/>
          <p:cNvSpPr txBox="1">
            <a:spLocks noChangeArrowheads="1"/>
          </p:cNvSpPr>
          <p:nvPr/>
        </p:nvSpPr>
        <p:spPr bwMode="auto">
          <a:xfrm>
            <a:off x="354013" y="446088"/>
            <a:ext cx="6508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accent2"/>
                </a:solidFill>
                <a:cs typeface="+mn-cs"/>
              </a:rPr>
              <a:t>(2)</a:t>
            </a:r>
          </a:p>
        </p:txBody>
      </p:sp>
      <p:sp>
        <p:nvSpPr>
          <p:cNvPr id="304135" name="Text Box 7"/>
          <p:cNvSpPr txBox="1">
            <a:spLocks noChangeArrowheads="1"/>
          </p:cNvSpPr>
          <p:nvPr/>
        </p:nvSpPr>
        <p:spPr bwMode="auto">
          <a:xfrm>
            <a:off x="1057275" y="446088"/>
            <a:ext cx="43894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Define a recursive function</a:t>
            </a:r>
          </a:p>
        </p:txBody>
      </p:sp>
      <p:sp>
        <p:nvSpPr>
          <p:cNvPr id="304136" name="Text Box 8"/>
          <p:cNvSpPr txBox="1">
            <a:spLocks noChangeArrowheads="1"/>
          </p:cNvSpPr>
          <p:nvPr/>
        </p:nvSpPr>
        <p:spPr bwMode="auto">
          <a:xfrm>
            <a:off x="1652588" y="1657350"/>
            <a:ext cx="6473825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merge :: Ord a </a:t>
            </a:r>
            <a:r>
              <a:rPr lang="en-US" sz="2400">
                <a:latin typeface="Lucida Sans Typewriter" pitchFamily="-1" charset="0"/>
                <a:ea typeface="ＭＳ Ｐゴシック" pitchFamily="-1" charset="-128"/>
                <a:cs typeface="ＭＳ Ｐゴシック" pitchFamily="-1" charset="-128"/>
                <a:sym typeface="Symbol" pitchFamily="-1" charset="2"/>
              </a:rPr>
              <a:t></a:t>
            </a:r>
            <a:r>
              <a:rPr lang="en-US" sz="2400">
                <a:latin typeface="Lucida Sans Typewriter" charset="0"/>
                <a:cs typeface="+mn-cs"/>
              </a:rPr>
              <a:t> [a]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[a]</a:t>
            </a:r>
            <a:r>
              <a:rPr lang="en-US" sz="2400">
                <a:latin typeface="Lucida Sans Typewriter" charset="0"/>
                <a:cs typeface="ＭＳ Ｐゴシック" pitchFamily="-1" charset="-128"/>
                <a:sym typeface="Symbol" charset="0"/>
              </a:rPr>
              <a:t> </a:t>
            </a:r>
            <a:r>
              <a:rPr lang="en-US" sz="2400">
                <a:latin typeface="Lucida Sans Typewriter" charset="0"/>
                <a:cs typeface="ＭＳ Ｐゴシック" pitchFamily="-1" charset="-128"/>
              </a:rPr>
              <a:t> [a]</a:t>
            </a:r>
            <a:endParaRPr lang="en-US" sz="2400">
              <a:latin typeface="Lucida Sans Typewriter" charset="0"/>
              <a:cs typeface="+mn-cs"/>
            </a:endParaRPr>
          </a:p>
        </p:txBody>
      </p:sp>
      <p:sp>
        <p:nvSpPr>
          <p:cNvPr id="304137" name="Text Box 9"/>
          <p:cNvSpPr txBox="1">
            <a:spLocks noChangeArrowheads="1"/>
          </p:cNvSpPr>
          <p:nvPr/>
        </p:nvSpPr>
        <p:spPr bwMode="auto">
          <a:xfrm>
            <a:off x="1057275" y="2809875"/>
            <a:ext cx="744220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that merges two sorted lists of values to give a single sorted list.  For example:</a:t>
            </a:r>
          </a:p>
        </p:txBody>
      </p:sp>
      <p:sp>
        <p:nvSpPr>
          <p:cNvPr id="304138" name="Text Box 10"/>
          <p:cNvSpPr txBox="1">
            <a:spLocks noChangeArrowheads="1"/>
          </p:cNvSpPr>
          <p:nvPr/>
        </p:nvSpPr>
        <p:spPr bwMode="auto">
          <a:xfrm>
            <a:off x="1616075" y="4449763"/>
            <a:ext cx="4419600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&gt; merge [2,5,6] [1,3,4]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[1,2,3,4,5,6]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3442E71-27CB-1A41-8639-9DAE87FE512C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31778" name="Text Box 2"/>
          <p:cNvSpPr txBox="1">
            <a:spLocks noChangeArrowheads="1"/>
          </p:cNvSpPr>
          <p:nvPr/>
        </p:nvSpPr>
        <p:spPr bwMode="auto">
          <a:xfrm>
            <a:off x="354013" y="441325"/>
            <a:ext cx="6508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accent2"/>
                </a:solidFill>
                <a:cs typeface="+mn-cs"/>
              </a:rPr>
              <a:t>(3)</a:t>
            </a:r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1071563" y="441325"/>
            <a:ext cx="7558087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Define a recursive function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182688" y="4156075"/>
            <a:ext cx="7523162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Lists of length </a:t>
            </a:r>
            <a:r>
              <a:rPr kumimoji="1" lang="en-US">
                <a:sym typeface="Symbol" charset="0"/>
              </a:rPr>
              <a:t></a:t>
            </a:r>
            <a:r>
              <a:rPr kumimoji="1" lang="en-US"/>
              <a:t> 1 are already sorted;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Other lists can be sorted by sorting the two halves and merging the resulting lists. 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1839913" y="1555750"/>
            <a:ext cx="5243512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msort :: </a:t>
            </a:r>
            <a:r>
              <a:rPr lang="en-US" sz="2400">
                <a:latin typeface="Lucida Sans Typewriter" charset="0"/>
                <a:cs typeface="ＭＳ Ｐゴシック" pitchFamily="-1" charset="-128"/>
              </a:rPr>
              <a:t>Ord a </a:t>
            </a:r>
            <a:r>
              <a:rPr lang="en-US" sz="2400">
                <a:latin typeface="Lucida Sans Typewriter" pitchFamily="-1" charset="0"/>
                <a:ea typeface="ＭＳ Ｐゴシック" pitchFamily="-1" charset="-128"/>
                <a:cs typeface="ＭＳ Ｐゴシック" pitchFamily="-1" charset="-128"/>
                <a:sym typeface="Symbol" pitchFamily="-1" charset="2"/>
              </a:rPr>
              <a:t></a:t>
            </a:r>
            <a:r>
              <a:rPr lang="en-US" sz="2400">
                <a:latin typeface="Lucida Sans Typewriter" charset="0"/>
                <a:cs typeface="ＭＳ Ｐゴシック" pitchFamily="-1" charset="-128"/>
              </a:rPr>
              <a:t> [a] </a:t>
            </a:r>
            <a:r>
              <a:rPr lang="en-US" sz="2400">
                <a:latin typeface="Lucida Sans Typewriter" charset="0"/>
                <a:cs typeface="ＭＳ Ｐゴシック" pitchFamily="-1" charset="-128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ＭＳ Ｐゴシック" pitchFamily="-1" charset="-128"/>
              </a:rPr>
              <a:t> [a]</a:t>
            </a:r>
            <a:endParaRPr lang="en-US" sz="2400">
              <a:latin typeface="Lucida Sans Typewriter" charset="0"/>
              <a:cs typeface="+mn-cs"/>
            </a:endParaRPr>
          </a:p>
        </p:txBody>
      </p:sp>
      <p:sp>
        <p:nvSpPr>
          <p:cNvPr id="331782" name="Text Box 6"/>
          <p:cNvSpPr txBox="1">
            <a:spLocks noChangeArrowheads="1"/>
          </p:cNvSpPr>
          <p:nvPr/>
        </p:nvSpPr>
        <p:spPr bwMode="auto">
          <a:xfrm>
            <a:off x="1071563" y="2611438"/>
            <a:ext cx="7477125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that implements </a:t>
            </a:r>
            <a:r>
              <a:rPr lang="en-US" u="sng">
                <a:cs typeface="+mn-cs"/>
              </a:rPr>
              <a:t>merge sort</a:t>
            </a:r>
            <a:r>
              <a:rPr lang="en-US">
                <a:cs typeface="+mn-cs"/>
              </a:rPr>
              <a:t>, which can be specified by the following two rules: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330200" y="481013"/>
            <a:ext cx="8391525" cy="18002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Expressions are </a:t>
            </a:r>
            <a:r>
              <a:rPr lang="en-US" u="sng">
                <a:cs typeface="+mn-cs"/>
              </a:rPr>
              <a:t>evaluated</a:t>
            </a:r>
            <a:r>
              <a:rPr lang="en-US">
                <a:cs typeface="+mn-cs"/>
              </a:rPr>
              <a:t> by a stepwise process of applying functions to their arguments.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1595438" y="2768600"/>
            <a:ext cx="1111250" cy="4302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fac 4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055688" y="3094038"/>
            <a:ext cx="3302000" cy="898525"/>
            <a:chOff x="665" y="1949"/>
            <a:chExt cx="2080" cy="566"/>
          </a:xfrm>
        </p:grpSpPr>
        <p:sp>
          <p:nvSpPr>
            <p:cNvPr id="322564" name="Text Box 4"/>
            <p:cNvSpPr txBox="1">
              <a:spLocks noChangeArrowheads="1"/>
            </p:cNvSpPr>
            <p:nvPr/>
          </p:nvSpPr>
          <p:spPr bwMode="auto">
            <a:xfrm>
              <a:off x="1005" y="2250"/>
              <a:ext cx="174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product [1..4]</a:t>
              </a:r>
            </a:p>
          </p:txBody>
        </p:sp>
        <p:sp>
          <p:nvSpPr>
            <p:cNvPr id="322568" name="Text Box 8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055688" y="3895725"/>
            <a:ext cx="3854450" cy="896938"/>
            <a:chOff x="665" y="2454"/>
            <a:chExt cx="2428" cy="565"/>
          </a:xfrm>
        </p:grpSpPr>
        <p:sp>
          <p:nvSpPr>
            <p:cNvPr id="322565" name="Text Box 5"/>
            <p:cNvSpPr txBox="1">
              <a:spLocks noChangeArrowheads="1"/>
            </p:cNvSpPr>
            <p:nvPr/>
          </p:nvSpPr>
          <p:spPr bwMode="auto">
            <a:xfrm>
              <a:off x="1005" y="2754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product [1,2,3,4]</a:t>
              </a:r>
            </a:p>
          </p:txBody>
        </p:sp>
        <p:sp>
          <p:nvSpPr>
            <p:cNvPr id="322569" name="Text Box 9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055688" y="4699000"/>
            <a:ext cx="2012950" cy="892175"/>
            <a:chOff x="665" y="2960"/>
            <a:chExt cx="1268" cy="562"/>
          </a:xfrm>
        </p:grpSpPr>
        <p:sp>
          <p:nvSpPr>
            <p:cNvPr id="322566" name="Text Box 6"/>
            <p:cNvSpPr txBox="1">
              <a:spLocks noChangeArrowheads="1"/>
            </p:cNvSpPr>
            <p:nvPr/>
          </p:nvSpPr>
          <p:spPr bwMode="auto">
            <a:xfrm>
              <a:off x="1005" y="3257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1*2*3*4</a:t>
              </a:r>
            </a:p>
          </p:txBody>
        </p:sp>
        <p:sp>
          <p:nvSpPr>
            <p:cNvPr id="322570" name="Text Box 10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055688" y="5502275"/>
            <a:ext cx="1092200" cy="889000"/>
            <a:chOff x="665" y="3466"/>
            <a:chExt cx="688" cy="560"/>
          </a:xfrm>
        </p:grpSpPr>
        <p:sp>
          <p:nvSpPr>
            <p:cNvPr id="322567" name="Text Box 7"/>
            <p:cNvSpPr txBox="1">
              <a:spLocks noChangeArrowheads="1"/>
            </p:cNvSpPr>
            <p:nvPr/>
          </p:nvSpPr>
          <p:spPr bwMode="auto">
            <a:xfrm>
              <a:off x="1005" y="3761"/>
              <a:ext cx="3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24</a:t>
              </a:r>
            </a:p>
          </p:txBody>
        </p:sp>
        <p:sp>
          <p:nvSpPr>
            <p:cNvPr id="322571" name="Text Box 11"/>
            <p:cNvSpPr txBox="1">
              <a:spLocks noChangeArrowheads="1"/>
            </p:cNvSpPr>
            <p:nvPr/>
          </p:nvSpPr>
          <p:spPr bwMode="auto">
            <a:xfrm>
              <a:off x="665" y="346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1207523-48C9-8C42-A928-0D916FBB234B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Recursive Functions</a:t>
            </a:r>
          </a:p>
        </p:txBody>
      </p:sp>
      <p:sp>
        <p:nvSpPr>
          <p:cNvPr id="284675" name="Text Box 3"/>
          <p:cNvSpPr txBox="1">
            <a:spLocks noChangeArrowheads="1"/>
          </p:cNvSpPr>
          <p:nvPr/>
        </p:nvSpPr>
        <p:spPr bwMode="auto">
          <a:xfrm>
            <a:off x="401638" y="1631950"/>
            <a:ext cx="845185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In Haskell, functions can also be defined in terms of themselves.  Such functions are called </a:t>
            </a:r>
            <a:r>
              <a:rPr lang="en-US" u="sng">
                <a:cs typeface="+mn-cs"/>
              </a:rPr>
              <a:t>recursive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1096963" y="3109913"/>
            <a:ext cx="4078287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fac 0 = 1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fac n = n * fac (n-1)</a:t>
            </a:r>
          </a:p>
        </p:txBody>
      </p:sp>
      <p:sp>
        <p:nvSpPr>
          <p:cNvPr id="284677" name="AutoShape 5"/>
          <p:cNvSpPr>
            <a:spLocks noChangeArrowheads="1"/>
          </p:cNvSpPr>
          <p:nvPr/>
        </p:nvSpPr>
        <p:spPr bwMode="auto">
          <a:xfrm>
            <a:off x="844550" y="4859338"/>
            <a:ext cx="6032500" cy="1531937"/>
          </a:xfrm>
          <a:prstGeom prst="wedgeRoundRectCallout">
            <a:avLst>
              <a:gd name="adj1" fmla="val -23731"/>
              <a:gd name="adj2" fmla="val -7581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dirty="0">
                <a:cs typeface="+mn-cs"/>
              </a:rPr>
              <a:t>fac maps 0 to 1, and any other integer to the product of itself and the factorial of its predecessor.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DA7DF93-FD3E-9844-80F9-C96F7CA47FE4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285698" name="Text Box 2"/>
          <p:cNvSpPr txBox="1">
            <a:spLocks noChangeArrowheads="1"/>
          </p:cNvSpPr>
          <p:nvPr/>
        </p:nvSpPr>
        <p:spPr bwMode="auto">
          <a:xfrm>
            <a:off x="339725" y="458788"/>
            <a:ext cx="2243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1806575" y="1287463"/>
            <a:ext cx="1111250" cy="4302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fac 3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236663" y="1562100"/>
            <a:ext cx="2424112" cy="819150"/>
            <a:chOff x="779" y="984"/>
            <a:chExt cx="1527" cy="516"/>
          </a:xfrm>
        </p:grpSpPr>
        <p:sp>
          <p:nvSpPr>
            <p:cNvPr id="285701" name="Text Box 5"/>
            <p:cNvSpPr txBox="1">
              <a:spLocks noChangeArrowheads="1"/>
            </p:cNvSpPr>
            <p:nvPr/>
          </p:nvSpPr>
          <p:spPr bwMode="auto">
            <a:xfrm>
              <a:off x="1138" y="1229"/>
              <a:ext cx="1168" cy="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fac 2</a:t>
              </a:r>
            </a:p>
          </p:txBody>
        </p:sp>
        <p:sp>
          <p:nvSpPr>
            <p:cNvPr id="285705" name="Text Box 9"/>
            <p:cNvSpPr txBox="1">
              <a:spLocks noChangeArrowheads="1"/>
            </p:cNvSpPr>
            <p:nvPr/>
          </p:nvSpPr>
          <p:spPr bwMode="auto">
            <a:xfrm>
              <a:off x="779" y="98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236663" y="2225675"/>
            <a:ext cx="3536950" cy="820738"/>
            <a:chOff x="779" y="1402"/>
            <a:chExt cx="2228" cy="517"/>
          </a:xfrm>
        </p:grpSpPr>
        <p:sp>
          <p:nvSpPr>
            <p:cNvPr id="285702" name="Text Box 6"/>
            <p:cNvSpPr txBox="1">
              <a:spLocks noChangeArrowheads="1"/>
            </p:cNvSpPr>
            <p:nvPr/>
          </p:nvSpPr>
          <p:spPr bwMode="auto">
            <a:xfrm>
              <a:off x="1138" y="1648"/>
              <a:ext cx="1869" cy="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(2 * fac 1)</a:t>
              </a:r>
            </a:p>
          </p:txBody>
        </p:sp>
        <p:sp>
          <p:nvSpPr>
            <p:cNvPr id="285706" name="Text Box 10"/>
            <p:cNvSpPr txBox="1">
              <a:spLocks noChangeArrowheads="1"/>
            </p:cNvSpPr>
            <p:nvPr/>
          </p:nvSpPr>
          <p:spPr bwMode="auto">
            <a:xfrm>
              <a:off x="779" y="140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236663" y="2889250"/>
            <a:ext cx="4648200" cy="820738"/>
            <a:chOff x="779" y="1820"/>
            <a:chExt cx="2928" cy="517"/>
          </a:xfrm>
        </p:grpSpPr>
        <p:sp>
          <p:nvSpPr>
            <p:cNvPr id="285703" name="Text Box 7"/>
            <p:cNvSpPr txBox="1">
              <a:spLocks noChangeArrowheads="1"/>
            </p:cNvSpPr>
            <p:nvPr/>
          </p:nvSpPr>
          <p:spPr bwMode="auto">
            <a:xfrm>
              <a:off x="1138" y="2066"/>
              <a:ext cx="2569" cy="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(2 * (1 * fac 0))</a:t>
              </a:r>
            </a:p>
          </p:txBody>
        </p:sp>
        <p:sp>
          <p:nvSpPr>
            <p:cNvPr id="285707" name="Text Box 11"/>
            <p:cNvSpPr txBox="1">
              <a:spLocks noChangeArrowheads="1"/>
            </p:cNvSpPr>
            <p:nvPr/>
          </p:nvSpPr>
          <p:spPr bwMode="auto">
            <a:xfrm>
              <a:off x="779" y="182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236663" y="3552825"/>
            <a:ext cx="3884612" cy="817563"/>
            <a:chOff x="779" y="2238"/>
            <a:chExt cx="2447" cy="515"/>
          </a:xfrm>
        </p:grpSpPr>
        <p:sp>
          <p:nvSpPr>
            <p:cNvPr id="285704" name="Text Box 8"/>
            <p:cNvSpPr txBox="1">
              <a:spLocks noChangeArrowheads="1"/>
            </p:cNvSpPr>
            <p:nvPr/>
          </p:nvSpPr>
          <p:spPr bwMode="auto">
            <a:xfrm>
              <a:off x="1138" y="2488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(2 * (1 * 1))</a:t>
              </a:r>
            </a:p>
          </p:txBody>
        </p:sp>
        <p:sp>
          <p:nvSpPr>
            <p:cNvPr id="285708" name="Text Box 12"/>
            <p:cNvSpPr txBox="1">
              <a:spLocks noChangeArrowheads="1"/>
            </p:cNvSpPr>
            <p:nvPr/>
          </p:nvSpPr>
          <p:spPr bwMode="auto">
            <a:xfrm>
              <a:off x="779" y="223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236663" y="4216400"/>
            <a:ext cx="2779712" cy="817563"/>
            <a:chOff x="779" y="2656"/>
            <a:chExt cx="1751" cy="515"/>
          </a:xfrm>
        </p:grpSpPr>
        <p:sp>
          <p:nvSpPr>
            <p:cNvPr id="285709" name="Text Box 13"/>
            <p:cNvSpPr txBox="1">
              <a:spLocks noChangeArrowheads="1"/>
            </p:cNvSpPr>
            <p:nvPr/>
          </p:nvSpPr>
          <p:spPr bwMode="auto">
            <a:xfrm>
              <a:off x="1138" y="2906"/>
              <a:ext cx="139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(2 * 1)</a:t>
              </a:r>
            </a:p>
          </p:txBody>
        </p:sp>
        <p:sp>
          <p:nvSpPr>
            <p:cNvPr id="285711" name="Text Box 15"/>
            <p:cNvSpPr txBox="1">
              <a:spLocks noChangeArrowheads="1"/>
            </p:cNvSpPr>
            <p:nvPr/>
          </p:nvSpPr>
          <p:spPr bwMode="auto">
            <a:xfrm>
              <a:off x="779" y="265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236663" y="5543550"/>
            <a:ext cx="938212" cy="820738"/>
            <a:chOff x="779" y="3492"/>
            <a:chExt cx="591" cy="517"/>
          </a:xfrm>
        </p:grpSpPr>
        <p:sp>
          <p:nvSpPr>
            <p:cNvPr id="285712" name="Text Box 16"/>
            <p:cNvSpPr txBox="1">
              <a:spLocks noChangeArrowheads="1"/>
            </p:cNvSpPr>
            <p:nvPr/>
          </p:nvSpPr>
          <p:spPr bwMode="auto">
            <a:xfrm>
              <a:off x="779" y="349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  <p:sp>
          <p:nvSpPr>
            <p:cNvPr id="285713" name="Text Box 17"/>
            <p:cNvSpPr txBox="1">
              <a:spLocks noChangeArrowheads="1"/>
            </p:cNvSpPr>
            <p:nvPr/>
          </p:nvSpPr>
          <p:spPr bwMode="auto">
            <a:xfrm>
              <a:off x="1138" y="3744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6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1236663" y="4879975"/>
            <a:ext cx="1674812" cy="819150"/>
            <a:chOff x="779" y="3074"/>
            <a:chExt cx="1055" cy="516"/>
          </a:xfrm>
        </p:grpSpPr>
        <p:sp>
          <p:nvSpPr>
            <p:cNvPr id="285710" name="Text Box 14"/>
            <p:cNvSpPr txBox="1">
              <a:spLocks noChangeArrowheads="1"/>
            </p:cNvSpPr>
            <p:nvPr/>
          </p:nvSpPr>
          <p:spPr bwMode="auto">
            <a:xfrm>
              <a:off x="1138" y="3325"/>
              <a:ext cx="69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2</a:t>
              </a:r>
            </a:p>
          </p:txBody>
        </p:sp>
        <p:sp>
          <p:nvSpPr>
            <p:cNvPr id="285714" name="Text Box 18"/>
            <p:cNvSpPr txBox="1">
              <a:spLocks noChangeArrowheads="1"/>
            </p:cNvSpPr>
            <p:nvPr/>
          </p:nvSpPr>
          <p:spPr bwMode="auto">
            <a:xfrm>
              <a:off x="779" y="307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5AE03FC-75E5-FE41-983A-E09A83040FE7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314325" y="485775"/>
            <a:ext cx="10477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39738" y="1290638"/>
            <a:ext cx="8178800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fac 0 = 1 is appropriate because 1 is the identity for multiplication: 1</a:t>
            </a:r>
            <a:r>
              <a:rPr lang="en-US" sz="2400">
                <a:latin typeface="Lucida Sans Typewriter" charset="0"/>
              </a:rPr>
              <a:t>*</a:t>
            </a:r>
            <a:r>
              <a:rPr kumimoji="1" lang="en-US"/>
              <a:t>x = x = x</a:t>
            </a:r>
            <a:r>
              <a:rPr lang="en-US" sz="2400">
                <a:latin typeface="Lucida Sans Typewriter" charset="0"/>
              </a:rPr>
              <a:t>*</a:t>
            </a:r>
            <a:r>
              <a:rPr kumimoji="1" lang="en-US"/>
              <a:t>1.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recursive definition </a:t>
            </a:r>
            <a:r>
              <a:rPr kumimoji="1" lang="en-US" u="sng"/>
              <a:t>diverges</a:t>
            </a:r>
            <a:r>
              <a:rPr kumimoji="1" lang="en-US"/>
              <a:t> on integers </a:t>
            </a:r>
            <a:r>
              <a:rPr kumimoji="1" lang="en-US">
                <a:sym typeface="Symbol" charset="0"/>
              </a:rPr>
              <a:t></a:t>
            </a:r>
            <a:r>
              <a:rPr kumimoji="1" lang="en-US"/>
              <a:t> 0 because the base case is never reached:</a:t>
            </a:r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1558925" y="4471988"/>
            <a:ext cx="5562600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Lucida Sans Typewriter" charset="0"/>
                <a:cs typeface="+mn-cs"/>
              </a:rPr>
              <a:t>&gt; fac (-1)</a:t>
            </a:r>
          </a:p>
          <a:p>
            <a:pPr>
              <a:defRPr/>
            </a:pPr>
            <a:endParaRPr lang="en-US" sz="2400" dirty="0">
              <a:latin typeface="Lucida Sans Typewriter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Lucida Sans Typewriter" charset="0"/>
                <a:cs typeface="+mn-cs"/>
              </a:rPr>
              <a:t>*** Exception: stack overflow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F2964F5-1747-7B49-84C4-9E8320BF56B6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Why is Recursion Useful?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609725"/>
            <a:ext cx="8178800" cy="428625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</a:rPr>
              <a:t>Some functions, such as factorial, are </a:t>
            </a:r>
            <a:r>
              <a:rPr lang="en-US" u="sng">
                <a:latin typeface="Tahoma" charset="0"/>
                <a:ea typeface="ＭＳ Ｐゴシック" charset="0"/>
              </a:rPr>
              <a:t>simpler</a:t>
            </a:r>
            <a:r>
              <a:rPr lang="en-US">
                <a:latin typeface="Tahoma" charset="0"/>
                <a:ea typeface="ＭＳ Ｐゴシック" charset="0"/>
              </a:rPr>
              <a:t> to define in terms of other functions.</a:t>
            </a:r>
          </a:p>
          <a:p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</a:rPr>
              <a:t>As we shall see, however, many functions can </a:t>
            </a:r>
            <a:r>
              <a:rPr lang="en-US" u="sng">
                <a:latin typeface="Tahoma" charset="0"/>
                <a:ea typeface="ＭＳ Ｐゴシック" charset="0"/>
              </a:rPr>
              <a:t>naturally</a:t>
            </a:r>
            <a:r>
              <a:rPr lang="en-US">
                <a:latin typeface="Tahoma" charset="0"/>
                <a:ea typeface="ＭＳ Ｐゴシック" charset="0"/>
              </a:rPr>
              <a:t> be defined in terms of themselves.</a:t>
            </a:r>
          </a:p>
          <a:p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</a:rPr>
              <a:t>Properties of functions defined using recursion can be proved using the simple but powerful mathematical technique of </a:t>
            </a:r>
            <a:r>
              <a:rPr lang="en-US" u="sng">
                <a:latin typeface="Tahoma" charset="0"/>
                <a:ea typeface="ＭＳ Ｐゴシック" charset="0"/>
              </a:rPr>
              <a:t>induction</a:t>
            </a:r>
            <a:r>
              <a:rPr lang="en-US">
                <a:latin typeface="Tahoma" charset="0"/>
                <a:ea typeface="ＭＳ Ｐゴシック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6A2EB82-3177-934B-9DBE-0C527C118B18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530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Recursion on Lists</a:t>
            </a:r>
          </a:p>
        </p:txBody>
      </p:sp>
      <p:sp>
        <p:nvSpPr>
          <p:cNvPr id="287751" name="Text Box 7"/>
          <p:cNvSpPr txBox="1">
            <a:spLocks noChangeArrowheads="1"/>
          </p:cNvSpPr>
          <p:nvPr/>
        </p:nvSpPr>
        <p:spPr bwMode="auto">
          <a:xfrm>
            <a:off x="420688" y="1624013"/>
            <a:ext cx="8296275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Recursion is not restricted to numbers, but can also be used to define functions on </a:t>
            </a:r>
            <a:r>
              <a:rPr lang="en-US" u="sng">
                <a:cs typeface="+mn-cs"/>
              </a:rPr>
              <a:t>lists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1355725" y="3079750"/>
            <a:ext cx="5934075" cy="1306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product :: Num a </a:t>
            </a:r>
            <a:r>
              <a:rPr lang="en-US" sz="2400">
                <a:latin typeface="Lucida Sans Typewriter" pitchFamily="-1" charset="0"/>
                <a:ea typeface="ＭＳ Ｐゴシック" pitchFamily="-1" charset="-128"/>
                <a:cs typeface="ＭＳ Ｐゴシック" pitchFamily="-1" charset="-128"/>
                <a:sym typeface="Symbol" pitchFamily="-1" charset="2"/>
              </a:rPr>
              <a:t></a:t>
            </a:r>
            <a:r>
              <a:rPr lang="en-US" sz="2400">
                <a:latin typeface="Lucida Sans Typewriter" charset="0"/>
                <a:cs typeface="+mn-cs"/>
              </a:rPr>
              <a:t> [a] </a:t>
            </a:r>
            <a:r>
              <a:rPr lang="en-US" sz="2400">
                <a:latin typeface="Lucida Sans Typewriter" charset="0"/>
                <a:cs typeface="ＭＳ Ｐゴシック" pitchFamily="-1" charset="-128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a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product []     = 1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product (n:ns) = n * product ns</a:t>
            </a:r>
          </a:p>
        </p:txBody>
      </p:sp>
      <p:sp>
        <p:nvSpPr>
          <p:cNvPr id="287753" name="AutoShape 9"/>
          <p:cNvSpPr>
            <a:spLocks noChangeArrowheads="1"/>
          </p:cNvSpPr>
          <p:nvPr/>
        </p:nvSpPr>
        <p:spPr bwMode="auto">
          <a:xfrm>
            <a:off x="1176338" y="4921250"/>
            <a:ext cx="6210300" cy="1487488"/>
          </a:xfrm>
          <a:prstGeom prst="wedgeRoundRectCallout">
            <a:avLst>
              <a:gd name="adj1" fmla="val -22213"/>
              <a:gd name="adj2" fmla="val -6600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product maps the empty list to 1, and any non-empty list to its head multiplied by the product of its tail.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954E7AD-6A91-F742-9EB4-37CB2602D64F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89794" name="Text Box 2"/>
          <p:cNvSpPr txBox="1">
            <a:spLocks noChangeArrowheads="1"/>
          </p:cNvSpPr>
          <p:nvPr/>
        </p:nvSpPr>
        <p:spPr bwMode="auto">
          <a:xfrm>
            <a:off x="354013" y="484188"/>
            <a:ext cx="224313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1806575" y="1597025"/>
            <a:ext cx="2946400" cy="4206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product [2,3,4]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262063" y="1916113"/>
            <a:ext cx="3859212" cy="858837"/>
            <a:chOff x="795" y="1054"/>
            <a:chExt cx="2431" cy="541"/>
          </a:xfrm>
        </p:grpSpPr>
        <p:sp>
          <p:nvSpPr>
            <p:cNvPr id="289797" name="Text Box 5"/>
            <p:cNvSpPr txBox="1">
              <a:spLocks noChangeArrowheads="1"/>
            </p:cNvSpPr>
            <p:nvPr/>
          </p:nvSpPr>
          <p:spPr bwMode="auto">
            <a:xfrm>
              <a:off x="1138" y="1330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 * product [3,4]</a:t>
              </a:r>
            </a:p>
          </p:txBody>
        </p:sp>
        <p:sp>
          <p:nvSpPr>
            <p:cNvPr id="289801" name="Text Box 9"/>
            <p:cNvSpPr txBox="1">
              <a:spLocks noChangeArrowheads="1"/>
            </p:cNvSpPr>
            <p:nvPr/>
          </p:nvSpPr>
          <p:spPr bwMode="auto">
            <a:xfrm>
              <a:off x="795" y="10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262063" y="2671763"/>
            <a:ext cx="4595812" cy="862012"/>
            <a:chOff x="795" y="1530"/>
            <a:chExt cx="2895" cy="543"/>
          </a:xfrm>
        </p:grpSpPr>
        <p:sp>
          <p:nvSpPr>
            <p:cNvPr id="289798" name="Text Box 6"/>
            <p:cNvSpPr txBox="1">
              <a:spLocks noChangeArrowheads="1"/>
            </p:cNvSpPr>
            <p:nvPr/>
          </p:nvSpPr>
          <p:spPr bwMode="auto">
            <a:xfrm>
              <a:off x="1138" y="1808"/>
              <a:ext cx="255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 * (3 * product [4])</a:t>
              </a:r>
            </a:p>
          </p:txBody>
        </p:sp>
        <p:sp>
          <p:nvSpPr>
            <p:cNvPr id="289802" name="Text Box 10"/>
            <p:cNvSpPr txBox="1">
              <a:spLocks noChangeArrowheads="1"/>
            </p:cNvSpPr>
            <p:nvPr/>
          </p:nvSpPr>
          <p:spPr bwMode="auto">
            <a:xfrm>
              <a:off x="795" y="153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262063" y="3427413"/>
            <a:ext cx="5516562" cy="865187"/>
            <a:chOff x="795" y="2006"/>
            <a:chExt cx="3475" cy="545"/>
          </a:xfrm>
        </p:grpSpPr>
        <p:sp>
          <p:nvSpPr>
            <p:cNvPr id="289799" name="Text Box 7"/>
            <p:cNvSpPr txBox="1">
              <a:spLocks noChangeArrowheads="1"/>
            </p:cNvSpPr>
            <p:nvPr/>
          </p:nvSpPr>
          <p:spPr bwMode="auto">
            <a:xfrm>
              <a:off x="1138" y="2286"/>
              <a:ext cx="31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 * (3 * (4 * product []))</a:t>
              </a:r>
            </a:p>
          </p:txBody>
        </p:sp>
        <p:sp>
          <p:nvSpPr>
            <p:cNvPr id="289803" name="Text Box 11"/>
            <p:cNvSpPr txBox="1">
              <a:spLocks noChangeArrowheads="1"/>
            </p:cNvSpPr>
            <p:nvPr/>
          </p:nvSpPr>
          <p:spPr bwMode="auto">
            <a:xfrm>
              <a:off x="795" y="200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262063" y="4183063"/>
            <a:ext cx="3859212" cy="868362"/>
            <a:chOff x="795" y="2482"/>
            <a:chExt cx="2431" cy="547"/>
          </a:xfrm>
        </p:grpSpPr>
        <p:sp>
          <p:nvSpPr>
            <p:cNvPr id="289800" name="Text Box 8"/>
            <p:cNvSpPr txBox="1">
              <a:spLocks noChangeArrowheads="1"/>
            </p:cNvSpPr>
            <p:nvPr/>
          </p:nvSpPr>
          <p:spPr bwMode="auto">
            <a:xfrm>
              <a:off x="1138" y="2764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 * (3 * (4 * 1))</a:t>
              </a:r>
            </a:p>
          </p:txBody>
        </p:sp>
        <p:sp>
          <p:nvSpPr>
            <p:cNvPr id="289804" name="Text Box 12"/>
            <p:cNvSpPr txBox="1">
              <a:spLocks noChangeArrowheads="1"/>
            </p:cNvSpPr>
            <p:nvPr/>
          </p:nvSpPr>
          <p:spPr bwMode="auto">
            <a:xfrm>
              <a:off x="795" y="248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262063" y="4938713"/>
            <a:ext cx="1096962" cy="871537"/>
            <a:chOff x="795" y="2958"/>
            <a:chExt cx="691" cy="549"/>
          </a:xfrm>
        </p:grpSpPr>
        <p:sp>
          <p:nvSpPr>
            <p:cNvPr id="289805" name="Text Box 13"/>
            <p:cNvSpPr txBox="1">
              <a:spLocks noChangeArrowheads="1"/>
            </p:cNvSpPr>
            <p:nvPr/>
          </p:nvSpPr>
          <p:spPr bwMode="auto">
            <a:xfrm>
              <a:off x="1138" y="3242"/>
              <a:ext cx="3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24</a:t>
              </a:r>
            </a:p>
          </p:txBody>
        </p:sp>
        <p:sp>
          <p:nvSpPr>
            <p:cNvPr id="289807" name="Text Box 15"/>
            <p:cNvSpPr txBox="1">
              <a:spLocks noChangeArrowheads="1"/>
            </p:cNvSpPr>
            <p:nvPr/>
          </p:nvSpPr>
          <p:spPr bwMode="auto">
            <a:xfrm>
              <a:off x="795" y="295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6569</TotalTime>
  <Words>1267</Words>
  <Application>Microsoft Macintosh PowerPoint</Application>
  <PresentationFormat>On-screen Show (4:3)</PresentationFormat>
  <Paragraphs>200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Introduction</vt:lpstr>
      <vt:lpstr>PowerPoint Presentation</vt:lpstr>
      <vt:lpstr>Recursive Functions</vt:lpstr>
      <vt:lpstr>PowerPoint Presentation</vt:lpstr>
      <vt:lpstr>PowerPoint Presentation</vt:lpstr>
      <vt:lpstr>Why is Recursion Useful?</vt:lpstr>
      <vt:lpstr>Recursion on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Arguments</vt:lpstr>
      <vt:lpstr>PowerPoint Presentation</vt:lpstr>
      <vt:lpstr>Quicksort</vt:lpstr>
      <vt:lpstr>PowerPoint Presentation</vt:lpstr>
      <vt:lpstr>PowerPoint Presentation</vt:lpstr>
      <vt:lpstr>Exercises</vt:lpstr>
      <vt:lpstr>PowerPoint Presentation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399</cp:revision>
  <cp:lastPrinted>2001-01-23T09:38:59Z</cp:lastPrinted>
  <dcterms:created xsi:type="dcterms:W3CDTF">2000-11-20T11:40:19Z</dcterms:created>
  <dcterms:modified xsi:type="dcterms:W3CDTF">2020-01-13T13:33:42Z</dcterms:modified>
</cp:coreProperties>
</file>