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56" r:id="rId2"/>
    <p:sldId id="317" r:id="rId3"/>
    <p:sldId id="318" r:id="rId4"/>
    <p:sldId id="323" r:id="rId5"/>
    <p:sldId id="322" r:id="rId6"/>
    <p:sldId id="324" r:id="rId7"/>
    <p:sldId id="330" r:id="rId8"/>
    <p:sldId id="325" r:id="rId9"/>
    <p:sldId id="327" r:id="rId10"/>
    <p:sldId id="334" r:id="rId11"/>
    <p:sldId id="326" r:id="rId12"/>
    <p:sldId id="332" r:id="rId13"/>
    <p:sldId id="335" r:id="rId14"/>
    <p:sldId id="337" r:id="rId15"/>
    <p:sldId id="338" r:id="rId16"/>
    <p:sldId id="339" r:id="rId17"/>
    <p:sldId id="341" r:id="rId18"/>
    <p:sldId id="350" r:id="rId19"/>
    <p:sldId id="351" r:id="rId20"/>
    <p:sldId id="347" r:id="rId21"/>
    <p:sldId id="348" r:id="rId22"/>
    <p:sldId id="355" r:id="rId23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312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99D39CF-52F9-4346-9FE1-C943FC43D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739775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32338"/>
            <a:ext cx="5038725" cy="443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pPr>
              <a:defRPr/>
            </a:pPr>
            <a:fld id="{1ECE8E26-272F-7449-95A5-E00843D8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60425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D7A43F-7D82-1444-95D4-B18F58A940D0}" type="slidenum">
              <a:rPr lang="en-US" sz="1100"/>
              <a:pPr/>
              <a:t>18</a:t>
            </a:fld>
            <a:endParaRPr lang="en-US" sz="11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2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11 - Declaring Types and Classes</a:t>
            </a:r>
          </a:p>
        </p:txBody>
      </p:sp>
      <p:pic>
        <p:nvPicPr>
          <p:cNvPr id="4" name="Picture 13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9B6E-F9F1-7548-BD0A-5B3C06893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F307-2DFD-1744-819C-E39F11E1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7066-0571-0447-8D03-53F13454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6ABC-C2F2-6A41-A47C-E005777CF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8437-CEAD-3B48-8F49-76FEB0075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47B1-762D-9845-9A2A-BEBF4BB1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839C-9BB7-BB4D-96E1-589D0E7BC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36D0-0ED6-684D-8A07-95B77A62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779D-38C7-9346-8D49-DBC00D12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89CE-8BCC-3F47-AE37-99D728153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400F20-5860-D94E-940C-99F6A6B2B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C1B8B5-F999-0749-AE86-1FB479D6F14F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8 - </a:t>
            </a:r>
            <a:r>
              <a:rPr kumimoji="1" lang="en-US" sz="3200" dirty="0">
                <a:cs typeface="+mn-cs"/>
              </a:rPr>
              <a:t>Declaring Types and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3CF9C6C-9498-8D40-848C-7D55CABB03A7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482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9900" y="1587500"/>
            <a:ext cx="805656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Shape has values of the form Circle r where r is a float, and Rect x y where x and y are floats.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Circle and Rect can be viewed as </a:t>
            </a:r>
            <a:r>
              <a:rPr kumimoji="1" lang="en-US" u="sng"/>
              <a:t>functions</a:t>
            </a:r>
            <a:r>
              <a:rPr kumimoji="1" lang="en-US"/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3" y="4697413"/>
            <a:ext cx="5799137" cy="1306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Circle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Rect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40B0C72-AAC3-C847-9B52-11E2A66FFB1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492125"/>
            <a:ext cx="83375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806575"/>
            <a:ext cx="58928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3546475"/>
            <a:ext cx="6099175" cy="2811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:: Int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Int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Maybe Int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safediv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:: [a] </a:t>
            </a:r>
            <a:r>
              <a:rPr lang="en-US" sz="23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>
                <a:latin typeface="Lucida Sans Typewriter" charset="0"/>
                <a:cs typeface="+mn-cs"/>
              </a:rPr>
              <a:t> Maybe a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[]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>
                <a:latin typeface="Lucida Sans Typewriter" charset="0"/>
                <a:cs typeface="+mn-cs"/>
              </a:rPr>
              <a:t>safehead xs = Just (head xs)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2668588"/>
            <a:ext cx="83375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3E3EFC6-490A-9444-B2FA-1F4C579B6E05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Recursive Types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679575"/>
            <a:ext cx="82677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new types can be declared in terms of themselves.  That is, types can be </a:t>
            </a:r>
            <a:r>
              <a:rPr lang="en-US" u="sng">
                <a:cs typeface="+mn-cs"/>
              </a:rPr>
              <a:t>recursive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1597025" y="3657600"/>
            <a:ext cx="49720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Nat = Zero | Succ Nat</a:t>
            </a:r>
          </a:p>
        </p:txBody>
      </p:sp>
      <p:sp>
        <p:nvSpPr>
          <p:cNvPr id="676869" name="AutoShape 5"/>
          <p:cNvSpPr>
            <a:spLocks noChangeArrowheads="1"/>
          </p:cNvSpPr>
          <p:nvPr/>
        </p:nvSpPr>
        <p:spPr bwMode="auto">
          <a:xfrm>
            <a:off x="942975" y="5183188"/>
            <a:ext cx="6437313" cy="1028700"/>
          </a:xfrm>
          <a:prstGeom prst="wedgeRoundRectCallout">
            <a:avLst>
              <a:gd name="adj1" fmla="val -21898"/>
              <a:gd name="adj2" fmla="val -9845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Nat is a new type, with constructors Zero :: Nat and Succ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>
                <a:cs typeface="+mn-cs"/>
              </a:rPr>
              <a:t> Nat.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FD84852-0A27-3D40-835F-1C73E3A2D96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8613" y="482600"/>
            <a:ext cx="1047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9900" y="1504950"/>
            <a:ext cx="8216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 value of type Nat is either Zero, or of the form Succ n where n :: Nat.  That is, Nat contains the following infinite sequence of values: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677988" y="3382963"/>
            <a:ext cx="920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Zero</a:t>
            </a: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1677988" y="4195763"/>
            <a:ext cx="18415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Zero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1677988" y="5008563"/>
            <a:ext cx="31305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Zero)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17663" y="5746750"/>
            <a:ext cx="266700" cy="609600"/>
            <a:chOff x="1062" y="3676"/>
            <a:chExt cx="168" cy="384"/>
          </a:xfrm>
        </p:grpSpPr>
        <p:sp>
          <p:nvSpPr>
            <p:cNvPr id="27656" name="Text Box 14"/>
            <p:cNvSpPr txBox="1">
              <a:spLocks noChangeArrowheads="1"/>
            </p:cNvSpPr>
            <p:nvPr/>
          </p:nvSpPr>
          <p:spPr bwMode="auto">
            <a:xfrm>
              <a:off x="1062" y="3676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7" name="Text Box 15"/>
            <p:cNvSpPr txBox="1">
              <a:spLocks noChangeArrowheads="1"/>
            </p:cNvSpPr>
            <p:nvPr/>
          </p:nvSpPr>
          <p:spPr bwMode="auto">
            <a:xfrm>
              <a:off x="1062" y="3772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  <p:sp>
          <p:nvSpPr>
            <p:cNvPr id="27658" name="Text Box 16"/>
            <p:cNvSpPr txBox="1">
              <a:spLocks noChangeArrowheads="1"/>
            </p:cNvSpPr>
            <p:nvPr/>
          </p:nvSpPr>
          <p:spPr bwMode="auto">
            <a:xfrm>
              <a:off x="1062" y="3868"/>
              <a:ext cx="1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ym typeface="Symbol" charset="0"/>
                </a:rPr>
                <a:t>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 autoUpdateAnimBg="0"/>
      <p:bldP spid="685061" grpId="0" animBg="1" autoUpdateAnimBg="0"/>
      <p:bldP spid="6850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8350EE5-47E0-9148-97C1-D60853518B83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7988" y="527050"/>
            <a:ext cx="8156575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We can think of values of type Nat as </a:t>
            </a:r>
            <a:r>
              <a:rPr kumimoji="1" lang="en-US" u="sng"/>
              <a:t>natural numbers</a:t>
            </a:r>
            <a:r>
              <a:rPr kumimoji="1" lang="en-US"/>
              <a:t>, where Zero represents 0, and Succ represents the successor function 1+.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example, the value</a:t>
            </a:r>
          </a:p>
        </p:txBody>
      </p:sp>
      <p:sp>
        <p:nvSpPr>
          <p:cNvPr id="687129" name="Text Box 25"/>
          <p:cNvSpPr txBox="1">
            <a:spLocks noChangeArrowheads="1"/>
          </p:cNvSpPr>
          <p:nvPr/>
        </p:nvSpPr>
        <p:spPr bwMode="auto">
          <a:xfrm>
            <a:off x="1666875" y="3524250"/>
            <a:ext cx="44196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Succ (Succ (Succ Zero))</a:t>
            </a:r>
          </a:p>
        </p:txBody>
      </p:sp>
      <p:sp>
        <p:nvSpPr>
          <p:cNvPr id="687132" name="Text Box 28"/>
          <p:cNvSpPr txBox="1">
            <a:spLocks noChangeArrowheads="1"/>
          </p:cNvSpPr>
          <p:nvPr/>
        </p:nvSpPr>
        <p:spPr bwMode="auto">
          <a:xfrm>
            <a:off x="777875" y="4564063"/>
            <a:ext cx="4981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represents the natural number</a:t>
            </a:r>
          </a:p>
        </p:txBody>
      </p:sp>
      <p:grpSp>
        <p:nvGrpSpPr>
          <p:cNvPr id="28677" name="Group 33"/>
          <p:cNvGrpSpPr>
            <a:grpSpLocks/>
          </p:cNvGrpSpPr>
          <p:nvPr/>
        </p:nvGrpSpPr>
        <p:grpSpPr bwMode="auto">
          <a:xfrm>
            <a:off x="1666875" y="5629275"/>
            <a:ext cx="4405313" cy="519113"/>
            <a:chOff x="1086" y="3508"/>
            <a:chExt cx="2775" cy="327"/>
          </a:xfrm>
        </p:grpSpPr>
        <p:sp>
          <p:nvSpPr>
            <p:cNvPr id="687133" name="Text Box 29"/>
            <p:cNvSpPr txBox="1">
              <a:spLocks noChangeArrowheads="1"/>
            </p:cNvSpPr>
            <p:nvPr/>
          </p:nvSpPr>
          <p:spPr bwMode="auto">
            <a:xfrm>
              <a:off x="1086" y="3516"/>
              <a:ext cx="2088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 + (1 + (1 + 0))</a:t>
              </a:r>
            </a:p>
          </p:txBody>
        </p:sp>
        <p:sp>
          <p:nvSpPr>
            <p:cNvPr id="687134" name="Text Box 30"/>
            <p:cNvSpPr txBox="1">
              <a:spLocks noChangeArrowheads="1"/>
            </p:cNvSpPr>
            <p:nvPr/>
          </p:nvSpPr>
          <p:spPr bwMode="auto">
            <a:xfrm>
              <a:off x="3629" y="3516"/>
              <a:ext cx="232" cy="3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687136" name="Text Box 32"/>
            <p:cNvSpPr txBox="1">
              <a:spLocks noChangeArrowheads="1"/>
            </p:cNvSpPr>
            <p:nvPr/>
          </p:nvSpPr>
          <p:spPr bwMode="auto">
            <a:xfrm>
              <a:off x="3251" y="3508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096EA7B-C6C2-FB43-990A-7B935FB6FDC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15913" y="519113"/>
            <a:ext cx="811847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easy to define functions that convert between values of type Nat and Int: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1284288" y="2276475"/>
            <a:ext cx="6303962" cy="3686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:: Nat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Zero     = 0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nat2int (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n) = 1 + nat2int n</a:t>
            </a:r>
          </a:p>
          <a:p>
            <a:pPr>
              <a:lnSpc>
                <a:spcPct val="140000"/>
              </a:lnSpc>
              <a:defRPr/>
            </a:pPr>
            <a:endParaRPr lang="en-US" sz="2400" dirty="0">
              <a:latin typeface="Lucida Sans Typewriter" charset="0"/>
              <a:cs typeface="+mn-cs"/>
            </a:endParaRP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:: </a:t>
            </a:r>
            <a:r>
              <a:rPr lang="en-US" sz="2400" dirty="0" err="1"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latin typeface="Lucida Sans Typewriter" charset="0"/>
                <a:cs typeface="+mn-cs"/>
              </a:rPr>
              <a:t> </a:t>
            </a:r>
            <a:r>
              <a:rPr lang="en-US" sz="2400" dirty="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0 = Zero</a:t>
            </a:r>
          </a:p>
          <a:p>
            <a:pPr>
              <a:lnSpc>
                <a:spcPct val="140000"/>
              </a:lnSpc>
              <a:defRPr/>
            </a:pPr>
            <a:r>
              <a:rPr lang="en-US" sz="2400" dirty="0">
                <a:latin typeface="Lucida Sans Typewriter" charset="0"/>
                <a:cs typeface="+mn-cs"/>
              </a:rPr>
              <a:t>int2nat n = </a:t>
            </a:r>
            <a:r>
              <a:rPr lang="en-US" sz="2400" dirty="0" err="1">
                <a:latin typeface="Lucida Sans Typewriter" charset="0"/>
                <a:cs typeface="+mn-cs"/>
              </a:rPr>
              <a:t>Succ</a:t>
            </a:r>
            <a:r>
              <a:rPr lang="en-US" sz="2400" dirty="0">
                <a:latin typeface="Lucida Sans Typewriter" charset="0"/>
                <a:cs typeface="+mn-cs"/>
              </a:rPr>
              <a:t> (int2nat (n-1))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A3EE6C-3F16-944B-9B92-785C8D51319D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365125" y="49530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Two naturals can be added by converting them to integers, adding, and then converting back: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365125" y="3717925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using recursion the function add can be defined without the need for conversions: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865188" y="2058988"/>
            <a:ext cx="773430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Nat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m n = int2nat (nat2int m + nat2int n)</a:t>
            </a:r>
          </a:p>
        </p:txBody>
      </p:sp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865188" y="5281613"/>
            <a:ext cx="6076950" cy="104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Zero     n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(Succ m) n = Succ (add m n)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CE88F8D-C056-224D-BAF1-55FB2FCC5CA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52425" y="458788"/>
            <a:ext cx="80851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example: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1708150" y="1427163"/>
            <a:ext cx="6445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(Succ (Succ Zero)) (Succ Zero)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3638" y="1746250"/>
            <a:ext cx="6989762" cy="858838"/>
            <a:chOff x="795" y="1054"/>
            <a:chExt cx="4403" cy="541"/>
          </a:xfrm>
        </p:grpSpPr>
        <p:sp>
          <p:nvSpPr>
            <p:cNvPr id="692229" name="Text Box 5"/>
            <p:cNvSpPr txBox="1">
              <a:spLocks noChangeArrowheads="1"/>
            </p:cNvSpPr>
            <p:nvPr/>
          </p:nvSpPr>
          <p:spPr bwMode="auto">
            <a:xfrm>
              <a:off x="1138" y="1330"/>
              <a:ext cx="406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(add (Succ Zero) (Succ Zero))</a:t>
              </a:r>
            </a:p>
          </p:txBody>
        </p:sp>
        <p:sp>
          <p:nvSpPr>
            <p:cNvPr id="692230" name="Text Box 6"/>
            <p:cNvSpPr txBox="1">
              <a:spLocks noChangeArrowheads="1"/>
            </p:cNvSpPr>
            <p:nvPr/>
          </p:nvSpPr>
          <p:spPr bwMode="auto">
            <a:xfrm>
              <a:off x="795" y="105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63638" y="2501900"/>
            <a:ext cx="6805612" cy="862013"/>
            <a:chOff x="795" y="1530"/>
            <a:chExt cx="4287" cy="543"/>
          </a:xfrm>
        </p:grpSpPr>
        <p:sp>
          <p:nvSpPr>
            <p:cNvPr id="692232" name="Text Box 8"/>
            <p:cNvSpPr txBox="1">
              <a:spLocks noChangeArrowheads="1"/>
            </p:cNvSpPr>
            <p:nvPr/>
          </p:nvSpPr>
          <p:spPr bwMode="auto">
            <a:xfrm>
              <a:off x="1138" y="1808"/>
              <a:ext cx="394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(add Zero (Succ Zero))</a:t>
              </a:r>
            </a:p>
          </p:txBody>
        </p:sp>
        <p:sp>
          <p:nvSpPr>
            <p:cNvPr id="692233" name="Text Box 9"/>
            <p:cNvSpPr txBox="1">
              <a:spLocks noChangeArrowheads="1"/>
            </p:cNvSpPr>
            <p:nvPr/>
          </p:nvSpPr>
          <p:spPr bwMode="auto">
            <a:xfrm>
              <a:off x="795" y="153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63638" y="3257550"/>
            <a:ext cx="4964112" cy="865188"/>
            <a:chOff x="795" y="2006"/>
            <a:chExt cx="3127" cy="545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1138" y="2286"/>
              <a:ext cx="2784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Succ (Succ (Succ Zero))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795" y="200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cs typeface="+mn-cs"/>
                </a:rPr>
                <a:t>=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2425" y="4492625"/>
            <a:ext cx="8359775" cy="2030413"/>
            <a:chOff x="222" y="2830"/>
            <a:chExt cx="5266" cy="1279"/>
          </a:xfrm>
        </p:grpSpPr>
        <p:sp>
          <p:nvSpPr>
            <p:cNvPr id="692240" name="Text Box 16"/>
            <p:cNvSpPr txBox="1">
              <a:spLocks noChangeArrowheads="1"/>
            </p:cNvSpPr>
            <p:nvPr/>
          </p:nvSpPr>
          <p:spPr bwMode="auto">
            <a:xfrm>
              <a:off x="222" y="283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Note:</a:t>
              </a:r>
            </a:p>
          </p:txBody>
        </p:sp>
        <p:sp>
          <p:nvSpPr>
            <p:cNvPr id="31753" name="Rectangle 17"/>
            <p:cNvSpPr>
              <a:spLocks noChangeArrowheads="1"/>
            </p:cNvSpPr>
            <p:nvPr/>
          </p:nvSpPr>
          <p:spPr bwMode="auto">
            <a:xfrm>
              <a:off x="312" y="3443"/>
              <a:ext cx="517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charset="0"/>
                <a:buChar char="z"/>
              </a:pPr>
              <a:r>
                <a:rPr kumimoji="1" lang="en-US"/>
                <a:t>The recursive definition for add corresponds to the laws 0+n = n and (1+m)+n = 1+(m+n).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75B824E-CE6F-B04A-90AB-30538109D0A9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Arithmetic Expressions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671638"/>
            <a:ext cx="83185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Consider a simple form of </a:t>
            </a:r>
            <a:r>
              <a:rPr lang="en-US" u="sng">
                <a:cs typeface="+mn-cs"/>
              </a:rPr>
              <a:t>expressions</a:t>
            </a:r>
            <a:r>
              <a:rPr lang="en-US">
                <a:cs typeface="+mn-cs"/>
              </a:rPr>
              <a:t> built up from integers using addition and multiplication.</a:t>
            </a:r>
          </a:p>
        </p:txBody>
      </p: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3119438" y="3478213"/>
            <a:ext cx="2905125" cy="2441575"/>
            <a:chOff x="3649" y="2160"/>
            <a:chExt cx="1830" cy="15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9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5" y="216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+</a:t>
              </a:r>
            </a:p>
          </p:txBody>
        </p:sp>
        <p:sp>
          <p:nvSpPr>
            <p:cNvPr id="32775" name="Text Box 28"/>
            <p:cNvSpPr txBox="1">
              <a:spLocks noChangeArrowheads="1"/>
            </p:cNvSpPr>
            <p:nvPr/>
          </p:nvSpPr>
          <p:spPr bwMode="auto">
            <a:xfrm>
              <a:off x="4713" y="2786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>
                  <a:latin typeface="Lucida Sans Typewriter" charset="0"/>
                  <a:sym typeface="Symbol" charset="0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7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5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latin typeface="Lucida Sans Typewriter" charset="0"/>
                  <a:cs typeface="+mn-cs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CA9CE5F-6AB2-B348-BFBC-273D81A2AECE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48260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3994150"/>
            <a:ext cx="80851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20621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Expr = Val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| Add Expr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| Mul Expr Expr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5575300"/>
            <a:ext cx="62611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(Val 1) (Mul (Val 2) (Val 3))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EE633E-1D6D-CB4B-A30D-5EE721A82DD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Type Declarations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633538"/>
            <a:ext cx="822483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In Haskell, a new name for an existing type can be defined using a </a:t>
            </a:r>
            <a:r>
              <a:rPr lang="en-US" u="sng">
                <a:cs typeface="+mn-cs"/>
              </a:rPr>
              <a:t>type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364648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0" y="5292725"/>
            <a:ext cx="6988175" cy="56673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String is a synonym for the type [Char].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CBE779D-DF0D-A24B-8AFD-FB74A91EFC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3" y="481013"/>
            <a:ext cx="80851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881188"/>
            <a:ext cx="6629400" cy="436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(Val n)   = 1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(Add x y) = size x + size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size (Mul x y) = size x + size y </a:t>
            </a:r>
          </a:p>
          <a:p>
            <a:pPr>
              <a:lnSpc>
                <a:spcPct val="13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(Val n)   = n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(Add x y) = eval x + eval y</a:t>
            </a:r>
          </a:p>
          <a:p>
            <a:pPr>
              <a:lnSpc>
                <a:spcPct val="13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(Mul x y) = eval x * eval 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E938D7-C042-284D-BA4C-C23E61132D7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292100" y="4079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5288" y="1306513"/>
            <a:ext cx="8056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three constructors have types: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1693863" y="2335213"/>
            <a:ext cx="50196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Val ::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Add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 ::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Expr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4013200"/>
            <a:ext cx="8043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Many functions on expressions can be defined by replacing the constructors by other functions using a suitable </a:t>
            </a:r>
            <a:r>
              <a:rPr kumimoji="1" lang="en-US" u="sng"/>
              <a:t>fold</a:t>
            </a:r>
            <a:r>
              <a:rPr kumimoji="1" lang="en-US"/>
              <a:t> function.  For example:</a:t>
            </a:r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1693863" y="5848350"/>
            <a:ext cx="4449762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eval = folde id (+) (*)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1D002BB-24A8-B546-83CE-33AD9E6F4BAC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93700" y="1771650"/>
            <a:ext cx="8521700" cy="946150"/>
            <a:chOff x="275" y="1928"/>
            <a:chExt cx="5314" cy="596"/>
          </a:xfrm>
        </p:grpSpPr>
        <p:sp>
          <p:nvSpPr>
            <p:cNvPr id="717828" name="Text Box 4"/>
            <p:cNvSpPr txBox="1">
              <a:spLocks noChangeArrowheads="1"/>
            </p:cNvSpPr>
            <p:nvPr/>
          </p:nvSpPr>
          <p:spPr bwMode="auto">
            <a:xfrm>
              <a:off x="275" y="1928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(1)</a:t>
              </a:r>
            </a:p>
          </p:txBody>
        </p:sp>
        <p:sp>
          <p:nvSpPr>
            <p:cNvPr id="717829" name="Text Box 5"/>
            <p:cNvSpPr txBox="1">
              <a:spLocks noChangeArrowheads="1"/>
            </p:cNvSpPr>
            <p:nvPr/>
          </p:nvSpPr>
          <p:spPr bwMode="auto">
            <a:xfrm>
              <a:off x="702" y="1928"/>
              <a:ext cx="4887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Using recursion and the function add, define a function that </a:t>
              </a:r>
              <a:r>
                <a:rPr lang="en-US" u="sng">
                  <a:cs typeface="+mn-cs"/>
                </a:rPr>
                <a:t>multiplies</a:t>
              </a:r>
              <a:r>
                <a:rPr lang="en-US">
                  <a:cs typeface="+mn-cs"/>
                </a:rPr>
                <a:t> two natural numbers.</a:t>
              </a:r>
            </a:p>
          </p:txBody>
        </p:sp>
      </p:grp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396875" y="3338513"/>
            <a:ext cx="8510588" cy="946150"/>
            <a:chOff x="316" y="3045"/>
            <a:chExt cx="5314" cy="596"/>
          </a:xfrm>
        </p:grpSpPr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316" y="3045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(2)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744" y="3045"/>
              <a:ext cx="4886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Define a suitable function </a:t>
              </a:r>
              <a:r>
                <a:rPr lang="en-US" u="sng" dirty="0" err="1">
                  <a:cs typeface="+mn-cs"/>
                </a:rPr>
                <a:t>folde</a:t>
              </a:r>
              <a:r>
                <a:rPr lang="en-US" dirty="0">
                  <a:cs typeface="+mn-cs"/>
                </a:rPr>
                <a:t> for expressions and give a few examples of its use.</a:t>
              </a:r>
            </a:p>
          </p:txBody>
        </p:sp>
      </p:grpSp>
      <p:grpSp>
        <p:nvGrpSpPr>
          <p:cNvPr id="43013" name="Group 9"/>
          <p:cNvGrpSpPr>
            <a:grpSpLocks/>
          </p:cNvGrpSpPr>
          <p:nvPr/>
        </p:nvGrpSpPr>
        <p:grpSpPr bwMode="auto">
          <a:xfrm>
            <a:off x="393700" y="4905377"/>
            <a:ext cx="8356600" cy="1384301"/>
            <a:chOff x="314" y="3520"/>
            <a:chExt cx="5264" cy="872"/>
          </a:xfrm>
        </p:grpSpPr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314" y="3520"/>
              <a:ext cx="410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chemeClr val="accent2"/>
                  </a:solidFill>
                  <a:cs typeface="+mn-cs"/>
                </a:rPr>
                <a:t>(3)</a:t>
              </a:r>
            </a:p>
          </p:txBody>
        </p: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743" y="3520"/>
              <a:ext cx="4835" cy="8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cs typeface="+mn-cs"/>
                </a:rPr>
                <a:t>Define a type </a:t>
              </a:r>
              <a:r>
                <a:rPr lang="en-US" u="sng" dirty="0">
                  <a:cs typeface="+mn-cs"/>
                </a:rPr>
                <a:t>Tree a</a:t>
              </a:r>
              <a:r>
                <a:rPr lang="en-US" dirty="0">
                  <a:cs typeface="+mn-cs"/>
                </a:rPr>
                <a:t> of binary trees built from </a:t>
              </a:r>
              <a:r>
                <a:rPr lang="en-US" u="sng" dirty="0">
                  <a:cs typeface="+mn-cs"/>
                </a:rPr>
                <a:t>Leaf</a:t>
              </a:r>
              <a:r>
                <a:rPr lang="en-US" dirty="0">
                  <a:cs typeface="+mn-cs"/>
                </a:rPr>
                <a:t> values of type a using a </a:t>
              </a:r>
              <a:r>
                <a:rPr lang="en-US" u="sng" dirty="0">
                  <a:cs typeface="+mn-cs"/>
                </a:rPr>
                <a:t>Node</a:t>
              </a:r>
              <a:r>
                <a:rPr lang="en-US" dirty="0">
                  <a:cs typeface="+mn-cs"/>
                </a:rPr>
                <a:t> constructor that takes two binary trees as parameters.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468313"/>
            <a:ext cx="83375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8" y="4219575"/>
            <a:ext cx="389413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::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origin = (0,0)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::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2014538"/>
            <a:ext cx="38671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3108325"/>
            <a:ext cx="25098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E4CB377-CE66-B440-AD32-8636275B84A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Like function definitions, type declarations can also have </a:t>
            </a:r>
            <a:r>
              <a:rPr lang="en-US" u="sng">
                <a:cs typeface="+mn-cs"/>
              </a:rPr>
              <a:t>parameters</a:t>
            </a:r>
            <a:r>
              <a:rPr lang="en-US">
                <a:cs typeface="+mn-cs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2001838"/>
            <a:ext cx="36830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0" y="3095625"/>
            <a:ext cx="25114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8" y="4206875"/>
            <a:ext cx="4383087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:: Pair Int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::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copy x = (x,x)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7B88A0-5034-C74C-A83D-033A77BD570C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890713"/>
            <a:ext cx="4575175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Pos = (Int,Int)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Trans = Pos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4027488"/>
            <a:ext cx="59372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5386388"/>
            <a:ext cx="460375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type Tree = (Int,[Tree])</a:t>
            </a:r>
          </a:p>
        </p:txBody>
      </p:sp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7019925" y="5378450"/>
            <a:ext cx="455613" cy="457200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6911975" y="2322513"/>
            <a:ext cx="671513" cy="446087"/>
            <a:chOff x="958" y="3028"/>
            <a:chExt cx="604" cy="406"/>
          </a:xfrm>
        </p:grpSpPr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H="1">
              <a:off x="1156" y="3028"/>
              <a:ext cx="406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8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436BD3-CAD0-A14C-A6C5-4CCEE7A8E22C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Data Declarations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8" y="1677988"/>
            <a:ext cx="838993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completely new type can be defined by specifying its values using a </a:t>
            </a:r>
            <a:r>
              <a:rPr lang="en-US" u="sng">
                <a:cs typeface="+mn-cs"/>
              </a:rPr>
              <a:t>data declaration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3654425"/>
            <a:ext cx="46037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5165725"/>
            <a:ext cx="5002212" cy="1028700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cs typeface="+mn-cs"/>
              </a:rPr>
              <a:t>Bool is a new type, with two new values False and True.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602F82-848D-A544-9854-1594C72893BB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471488"/>
            <a:ext cx="10477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Note: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9900" y="1554163"/>
            <a:ext cx="8047038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two values False and True are called the </a:t>
            </a:r>
            <a:r>
              <a:rPr kumimoji="1" lang="en-US" u="sng"/>
              <a:t>constructors</a:t>
            </a:r>
            <a:r>
              <a:rPr kumimoji="1" lang="en-US"/>
              <a:t> for the type Bool.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Type and constructor names must always begin with an upper-case letter.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Data declarations are similar to context free grammars.  The former specifies the values of a type, the latter the sentences of a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0EFE60D-686C-4C47-B206-291B77FD13E4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3571875"/>
            <a:ext cx="5006975" cy="29289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answers = [Yes,No,Unknown]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:: Answer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771650"/>
            <a:ext cx="60769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8" y="2665413"/>
            <a:ext cx="25098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427038"/>
            <a:ext cx="85471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Values of new types can be used in the same ways as those of built in types.  For example, given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676489E-6C6E-D64F-BDE5-E90BCDB54AB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5" y="493713"/>
            <a:ext cx="84502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806575"/>
            <a:ext cx="5524500" cy="895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data Shape = Circle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| Rect Float Float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8" y="3944938"/>
            <a:ext cx="5006975" cy="2524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:: Float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square n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:: Shape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  <a:cs typeface="+mn-cs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5" y="3068638"/>
            <a:ext cx="25241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we can define: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10377</TotalTime>
  <Words>1211</Words>
  <Application>Microsoft Macintosh PowerPoint</Application>
  <PresentationFormat>On-screen Show (4:3)</PresentationFormat>
  <Paragraphs>179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Type Declarations</vt:lpstr>
      <vt:lpstr>PowerPoint Presentation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Expressions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874</cp:revision>
  <cp:lastPrinted>2001-04-20T11:35:54Z</cp:lastPrinted>
  <dcterms:created xsi:type="dcterms:W3CDTF">2000-11-20T11:40:19Z</dcterms:created>
  <dcterms:modified xsi:type="dcterms:W3CDTF">2020-01-14T09:44:55Z</dcterms:modified>
</cp:coreProperties>
</file>