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Josefin Sans"/>
      <p:regular r:id="rId16"/>
      <p:bold r:id="rId17"/>
      <p:italic r:id="rId18"/>
      <p:boldItalic r:id="rId19"/>
    </p:embeddedFont>
    <p:embeddedFont>
      <p:font typeface="Josefin Sans Thin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ansThin-regular.fntdata"/><Relationship Id="rId22" Type="http://schemas.openxmlformats.org/officeDocument/2006/relationships/font" Target="fonts/JosefinSansThin-italic.fntdata"/><Relationship Id="rId21" Type="http://schemas.openxmlformats.org/officeDocument/2006/relationships/font" Target="fonts/JosefinSansThin-bold.fntdata"/><Relationship Id="rId24" Type="http://schemas.openxmlformats.org/officeDocument/2006/relationships/font" Target="fonts/Oswald-regular.fntdata"/><Relationship Id="rId23" Type="http://schemas.openxmlformats.org/officeDocument/2006/relationships/font" Target="fonts/JosefinSansThin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JosefinSans-bold.fntdata"/><Relationship Id="rId16" Type="http://schemas.openxmlformats.org/officeDocument/2006/relationships/font" Target="fonts/JosefinSans-regular.fntdata"/><Relationship Id="rId19" Type="http://schemas.openxmlformats.org/officeDocument/2006/relationships/font" Target="fonts/JosefinSans-boldItalic.fntdata"/><Relationship Id="rId18" Type="http://schemas.openxmlformats.org/officeDocument/2006/relationships/font" Target="fonts/Josefin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0910e4c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0910e4c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0910e4cb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0910e4cb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0910e4cb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0910e4cb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0910e4cb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0910e4cb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0910e4cb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0910e4cb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725" y="1864975"/>
            <a:ext cx="4647274" cy="32785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0"/>
            <a:ext cx="1832700" cy="22947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186775" y="1139725"/>
            <a:ext cx="7130100" cy="22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Montserrat"/>
                <a:ea typeface="Montserrat"/>
                <a:cs typeface="Montserrat"/>
                <a:sym typeface="Montserrat"/>
              </a:rPr>
              <a:t>Projeto      uvido Amigo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5475" y="1139725"/>
            <a:ext cx="631250" cy="6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1832700" cy="22947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2847050" y="832625"/>
            <a:ext cx="48882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Montserrat"/>
                <a:ea typeface="Montserrat"/>
                <a:cs typeface="Montserrat"/>
                <a:sym typeface="Montserrat"/>
              </a:rPr>
              <a:t>Desenvolvedores 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68225" y="2433300"/>
            <a:ext cx="54657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latin typeface="Josefin Sans"/>
                <a:ea typeface="Josefin Sans"/>
                <a:cs typeface="Josefin Sans"/>
                <a:sym typeface="Josefin Sans"/>
              </a:rPr>
              <a:t>Alexsandro Cavalcanti</a:t>
            </a:r>
            <a:endParaRPr b="1" sz="2500"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latin typeface="Josefin Sans"/>
                <a:ea typeface="Josefin Sans"/>
                <a:cs typeface="Josefin Sans"/>
                <a:sym typeface="Josefin Sans"/>
              </a:rPr>
              <a:t>Camila Nogueira</a:t>
            </a:r>
            <a:endParaRPr b="1" sz="2500"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latin typeface="Josefin Sans"/>
                <a:ea typeface="Josefin Sans"/>
                <a:cs typeface="Josefin Sans"/>
                <a:sym typeface="Josefin Sans"/>
              </a:rPr>
              <a:t>Mateus Marcelino</a:t>
            </a:r>
            <a:endParaRPr b="1" sz="2500"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latin typeface="Josefin Sans"/>
                <a:ea typeface="Josefin Sans"/>
                <a:cs typeface="Josefin Sans"/>
                <a:sym typeface="Josefin Sans"/>
              </a:rPr>
              <a:t>Nicolas Tavares</a:t>
            </a:r>
            <a:endParaRPr b="1" sz="2500"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latin typeface="Josefin Sans"/>
                <a:ea typeface="Josefin Sans"/>
                <a:cs typeface="Josefin Sans"/>
                <a:sym typeface="Josefin Sans"/>
              </a:rPr>
              <a:t>Pedro Otaviano</a:t>
            </a:r>
            <a:endParaRPr b="1" sz="25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7050" y="1645500"/>
            <a:ext cx="59626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0"/>
            <a:ext cx="1832700" cy="22947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6575" y="2140550"/>
            <a:ext cx="3002950" cy="300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2648750" y="492800"/>
            <a:ext cx="6237000" cy="4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200"/>
              <a:buFont typeface="Josefin Sans Thin"/>
              <a:buChar char="●"/>
            </a:pPr>
            <a:r>
              <a:rPr lang="pt-BR" sz="2200">
                <a:latin typeface="Josefin Sans Thin"/>
                <a:ea typeface="Josefin Sans Thin"/>
                <a:cs typeface="Josefin Sans Thin"/>
                <a:sym typeface="Josefin Sans Thin"/>
              </a:rPr>
              <a:t>Já sentiu uma sensação de solidão, tristeza profunda, isolamento? E no fim, sem ter com quem conversar ou desabafar?</a:t>
            </a:r>
            <a:endParaRPr sz="2200">
              <a:latin typeface="Josefin Sans Thin"/>
              <a:ea typeface="Josefin Sans Thin"/>
              <a:cs typeface="Josefin Sans Thin"/>
              <a:sym typeface="Josefin Sans Th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Josefin Sans Thin"/>
              <a:ea typeface="Josefin Sans Thin"/>
              <a:cs typeface="Josefin Sans Thin"/>
              <a:sym typeface="Josefin Sans Thi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200"/>
              <a:buFont typeface="Josefin Sans Thin"/>
              <a:buChar char="●"/>
            </a:pPr>
            <a:r>
              <a:rPr lang="pt-BR" sz="2200">
                <a:latin typeface="Josefin Sans Thin"/>
                <a:ea typeface="Josefin Sans Thin"/>
                <a:cs typeface="Josefin Sans Thin"/>
                <a:sym typeface="Josefin Sans Thin"/>
              </a:rPr>
              <a:t>Se sentiria mais confortável desabafando anonimamente para alguém do que com alguém próximo?</a:t>
            </a:r>
            <a:endParaRPr sz="2200">
              <a:latin typeface="Josefin Sans Thin"/>
              <a:ea typeface="Josefin Sans Thin"/>
              <a:cs typeface="Josefin Sans Thin"/>
              <a:sym typeface="Josefin Sans Th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Josefin Sans Thin"/>
              <a:ea typeface="Josefin Sans Thin"/>
              <a:cs typeface="Josefin Sans Thin"/>
              <a:sym typeface="Josefin Sans Thi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200"/>
              <a:buFont typeface="Josefin Sans Thin"/>
              <a:buChar char="●"/>
            </a:pPr>
            <a:r>
              <a:rPr lang="pt-BR" sz="2200">
                <a:latin typeface="Josefin Sans Thin"/>
                <a:ea typeface="Josefin Sans Thin"/>
                <a:cs typeface="Josefin Sans Thin"/>
                <a:sym typeface="Josefin Sans Thin"/>
              </a:rPr>
              <a:t>Quis desbloquear a tela do seu smartphone e ter uns minutos autoterapeutico?</a:t>
            </a:r>
            <a:endParaRPr sz="2200">
              <a:latin typeface="Josefin Sans Thin"/>
              <a:ea typeface="Josefin Sans Thin"/>
              <a:cs typeface="Josefin Sans Thin"/>
              <a:sym typeface="Josefin Sans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Josefin Sans Thin"/>
              <a:ea typeface="Josefin Sans Thin"/>
              <a:cs typeface="Josefin Sans Thin"/>
              <a:sym typeface="Josefin Sans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Josefin Sans Thin"/>
              <a:ea typeface="Josefin Sans Thin"/>
              <a:cs typeface="Josefin Sans Thin"/>
              <a:sym typeface="Josefin Sans Th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0" y="0"/>
            <a:ext cx="1832700" cy="22947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1031775" y="955200"/>
            <a:ext cx="1370700" cy="13395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latin typeface="Montserrat"/>
                <a:ea typeface="Montserrat"/>
                <a:cs typeface="Montserrat"/>
                <a:sym typeface="Montserrat"/>
              </a:rPr>
              <a:t>33%</a:t>
            </a:r>
            <a:endParaRPr b="1"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2710450" y="878100"/>
            <a:ext cx="4140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Entre 2011 e 2018, foram</a:t>
            </a:r>
            <a:r>
              <a:rPr b="1" lang="pt-BR" sz="13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pt-BR" sz="1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notificados 339.730 casos de violência autoprovocada</a:t>
            </a:r>
            <a:r>
              <a:rPr b="1"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pt-BR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33% deles classificados como tentativa de suicídio.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616000" y="2679550"/>
            <a:ext cx="55437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pt-BR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pt-BR" sz="1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Jovens entre 15 e 29 anos</a:t>
            </a:r>
            <a:r>
              <a:rPr b="1" i="1" lang="pt-BR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pt-BR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representam 45% do total. 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6437075" y="2402350"/>
            <a:ext cx="1278300" cy="12474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latin typeface="Montserrat"/>
                <a:ea typeface="Montserrat"/>
                <a:cs typeface="Montserrat"/>
                <a:sym typeface="Montserrat"/>
              </a:rPr>
              <a:t>45%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92800" y="3634350"/>
            <a:ext cx="51435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latin typeface="Montserrat"/>
                <a:ea typeface="Montserrat"/>
                <a:cs typeface="Montserrat"/>
                <a:sym typeface="Montserrat"/>
              </a:rPr>
              <a:t>Desde de 2009 existe a especulação que a </a:t>
            </a:r>
            <a:r>
              <a:rPr b="1" lang="pt-BR" sz="1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depressão </a:t>
            </a:r>
            <a:r>
              <a:rPr b="1" lang="pt-BR" sz="1300">
                <a:latin typeface="Montserrat"/>
                <a:ea typeface="Montserrat"/>
                <a:cs typeface="Montserrat"/>
                <a:sym typeface="Montserrat"/>
              </a:rPr>
              <a:t>será a</a:t>
            </a: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pt-BR" sz="20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doença mais comum do mundo até 2030.</a:t>
            </a:r>
            <a:endParaRPr b="1" sz="20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1000" y="3495724"/>
            <a:ext cx="2725801" cy="18172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5928875" y="4589050"/>
            <a:ext cx="1370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100">
                <a:latin typeface="Josefin Sans"/>
                <a:ea typeface="Josefin Sans"/>
                <a:cs typeface="Josefin Sans"/>
                <a:sym typeface="Josefin Sans"/>
              </a:rPr>
              <a:t>Fonte de dados: </a:t>
            </a:r>
            <a:r>
              <a:rPr b="1" i="1" lang="pt-BR" sz="1100">
                <a:solidFill>
                  <a:srgbClr val="980000"/>
                </a:solidFill>
                <a:latin typeface="Josefin Sans"/>
                <a:ea typeface="Josefin Sans"/>
                <a:cs typeface="Josefin Sans"/>
                <a:sym typeface="Josefin Sans"/>
              </a:rPr>
              <a:t>G1</a:t>
            </a:r>
            <a:endParaRPr b="1" i="1" sz="1100">
              <a:solidFill>
                <a:srgbClr val="980000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0" y="0"/>
            <a:ext cx="1832700" cy="22947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3449550" y="462000"/>
            <a:ext cx="6360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</a:t>
            </a:r>
            <a:r>
              <a:rPr b="1" lang="pt-BR" sz="3000">
                <a:latin typeface="Montserrat"/>
                <a:ea typeface="Montserrat"/>
                <a:cs typeface="Montserrat"/>
                <a:sym typeface="Montserrat"/>
              </a:rPr>
              <a:t>Intuito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278175" y="1438200"/>
            <a:ext cx="54345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Josefin Sans"/>
              <a:buChar char="●"/>
            </a:pPr>
            <a:r>
              <a:rPr b="1" lang="pt-BR" sz="1600">
                <a:latin typeface="Josefin Sans"/>
                <a:ea typeface="Josefin Sans"/>
                <a:cs typeface="Josefin Sans"/>
                <a:sym typeface="Josefin Sans"/>
              </a:rPr>
              <a:t>O objetivo do nosso aplicativo se baseia em um dos 30 objetivos da ONU. </a:t>
            </a:r>
            <a:endParaRPr b="1" sz="16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800" y="1318500"/>
            <a:ext cx="1054191" cy="9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1278175" y="2227075"/>
            <a:ext cx="49434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Josefin Sans"/>
              <a:buChar char="●"/>
            </a:pPr>
            <a:r>
              <a:rPr b="1" lang="pt-BR" sz="1600">
                <a:latin typeface="Josefin Sans"/>
                <a:ea typeface="Josefin Sans"/>
                <a:cs typeface="Josefin Sans"/>
                <a:sym typeface="Josefin Sans"/>
              </a:rPr>
              <a:t>Nosso aplicativo funcionará como uma forma de bate-papo. Auxílios, conversas, dicas, conselhos de forma </a:t>
            </a:r>
            <a:r>
              <a:rPr b="1" lang="pt-BR" sz="1600">
                <a:latin typeface="Josefin Sans"/>
                <a:ea typeface="Josefin Sans"/>
                <a:cs typeface="Josefin Sans"/>
                <a:sym typeface="Josefin Sans"/>
              </a:rPr>
              <a:t>anônima </a:t>
            </a:r>
            <a:r>
              <a:rPr b="1" lang="pt-BR" sz="1600">
                <a:latin typeface="Josefin Sans"/>
                <a:ea typeface="Josefin Sans"/>
                <a:cs typeface="Josefin Sans"/>
                <a:sym typeface="Josefin Sans"/>
              </a:rPr>
              <a:t>e gratuita. </a:t>
            </a:r>
            <a:endParaRPr b="1" sz="16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278175" y="3310950"/>
            <a:ext cx="54345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Josefin Sans"/>
              <a:buChar char="●"/>
            </a:pPr>
            <a:r>
              <a:rPr b="1" lang="pt-BR" sz="1600">
                <a:latin typeface="Josefin Sans"/>
                <a:ea typeface="Josefin Sans"/>
                <a:cs typeface="Josefin Sans"/>
                <a:sym typeface="Josefin Sans"/>
              </a:rPr>
              <a:t>A saúde mental precária é algo que vem crescendo constantemente, principalmente por pessoas que não buscam ajuda e não desabafa. </a:t>
            </a:r>
            <a:endParaRPr b="1" sz="1600"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Josefin Sans"/>
              <a:buChar char="●"/>
            </a:pPr>
            <a:r>
              <a:rPr b="1" lang="pt-BR" sz="1600">
                <a:latin typeface="Josefin Sans"/>
                <a:ea typeface="Josefin Sans"/>
                <a:cs typeface="Josefin Sans"/>
                <a:sym typeface="Josefin Sans"/>
              </a:rPr>
              <a:t>Nosso intuito é promover a saúde mental para o bem-estar de todos. </a:t>
            </a:r>
            <a:endParaRPr b="1" sz="16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1000" y="3310950"/>
            <a:ext cx="2914600" cy="194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0" y="0"/>
            <a:ext cx="1832700" cy="22947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2433150" y="723775"/>
            <a:ext cx="39732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575" y="582025"/>
            <a:ext cx="2790500" cy="27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4250325" y="723775"/>
            <a:ext cx="4573800" cy="11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highlight>
                  <a:srgbClr val="C9DAF8"/>
                </a:highlight>
                <a:latin typeface="Montserrat"/>
                <a:ea typeface="Montserrat"/>
                <a:cs typeface="Montserrat"/>
                <a:sym typeface="Montserrat"/>
              </a:rPr>
              <a:t>Obrigada por ter visto nosso material. </a:t>
            </a:r>
            <a:endParaRPr b="1" sz="3000">
              <a:highlight>
                <a:srgbClr val="C9DAF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4327450" y="1848175"/>
            <a:ext cx="4573800" cy="11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latin typeface="Josefin Sans"/>
                <a:ea typeface="Josefin Sans"/>
                <a:cs typeface="Josefin Sans"/>
                <a:sym typeface="Josefin Sans"/>
              </a:rPr>
              <a:t>Contato:</a:t>
            </a:r>
            <a:endParaRPr b="1" sz="2700"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latin typeface="Josefin Sans"/>
                <a:ea typeface="Josefin Sans"/>
                <a:cs typeface="Josefin Sans"/>
                <a:sym typeface="Josefin Sans"/>
              </a:rPr>
              <a:t>amigoouvido@gmail.com</a:t>
            </a:r>
            <a:endParaRPr b="1" sz="2700"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6991475" y="4542900"/>
            <a:ext cx="24795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6544875" y="3942300"/>
            <a:ext cx="5405400" cy="16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   Atenciosamente,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uvido Amigo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1550" y="4250325"/>
            <a:ext cx="477350" cy="4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