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599988" cy="4319588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7254E5F-9771-4B80-8A89-3E36911F997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92D62B6-6007-4013-A572-456B8A8CE8C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B1F94D2-8DF2-4DA2-A832-2484691292D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D46DA70-4DC5-44A4-A2C9-258462B999D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779086F-26B3-41A1-9D45-6C0C5BF958F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F20E5A4-A7C7-40CE-8DC3-778E17E5FD3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6994BFC-03E4-4AC3-AE39-C56C724C1BB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E25FDDF-9B5F-4B63-9C25-7451562BE3F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B6DF7D0-C540-4B20-A172-302D9994AD8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5148CF4-883F-4E05-8120-1EBD0EE8272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CB45F9F-F74A-40EA-983A-D3D3F1226A0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1D24A92-4F71-4686-899A-5D87D095ECA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8B8FB9C7-1296-44C6-B589-A7AC91B37AB7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7735680" y="792000"/>
            <a:ext cx="580320" cy="540000"/>
          </a:xfrm>
          <a:prstGeom prst="rect">
            <a:avLst/>
          </a:prstGeom>
          <a:ln w="0">
            <a:noFill/>
          </a:ln>
        </p:spPr>
      </p:pic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1188000" y="849960"/>
            <a:ext cx="588600" cy="645840"/>
          </a:xfrm>
          <a:prstGeom prst="rect">
            <a:avLst/>
          </a:prstGeom>
          <a:ln w="0">
            <a:noFill/>
          </a:ln>
        </p:spPr>
      </p:pic>
      <p:pic>
        <p:nvPicPr>
          <p:cNvPr id="43" name="" descr=""/>
          <p:cNvPicPr/>
          <p:nvPr/>
        </p:nvPicPr>
        <p:blipFill>
          <a:blip r:embed="rId3"/>
          <a:stretch/>
        </p:blipFill>
        <p:spPr>
          <a:xfrm>
            <a:off x="1070280" y="1560960"/>
            <a:ext cx="815040" cy="815040"/>
          </a:xfrm>
          <a:prstGeom prst="rect">
            <a:avLst/>
          </a:prstGeom>
          <a:ln w="0">
            <a:noFill/>
          </a:ln>
        </p:spPr>
      </p:pic>
      <p:sp>
        <p:nvSpPr>
          <p:cNvPr id="44" name=""/>
          <p:cNvSpPr txBox="1"/>
          <p:nvPr/>
        </p:nvSpPr>
        <p:spPr>
          <a:xfrm>
            <a:off x="468000" y="2379960"/>
            <a:ext cx="1980000" cy="57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0" lang="pt-BR" sz="1800" spc="-1" strike="noStrike">
                <a:solidFill>
                  <a:srgbClr val="000000"/>
                </a:solidFill>
                <a:latin typeface="Inconsolata"/>
              </a:rPr>
              <a:t>Python notebook</a:t>
            </a:r>
            <a:endParaRPr b="0" lang="pt-BR" sz="1800" spc="-1" strike="noStrike">
              <a:solidFill>
                <a:srgbClr val="000000"/>
              </a:solidFill>
              <a:latin typeface="Inconsolata"/>
            </a:endParaRPr>
          </a:p>
        </p:txBody>
      </p:sp>
      <p:pic>
        <p:nvPicPr>
          <p:cNvPr id="45" name="" descr=""/>
          <p:cNvPicPr/>
          <p:nvPr/>
        </p:nvPicPr>
        <p:blipFill>
          <a:blip r:embed="rId4"/>
          <a:stretch/>
        </p:blipFill>
        <p:spPr>
          <a:xfrm>
            <a:off x="7555320" y="1471320"/>
            <a:ext cx="1120680" cy="1120680"/>
          </a:xfrm>
          <a:prstGeom prst="rect">
            <a:avLst/>
          </a:prstGeom>
          <a:ln w="0">
            <a:noFill/>
          </a:ln>
        </p:spPr>
      </p:pic>
      <p:sp>
        <p:nvSpPr>
          <p:cNvPr id="46" name=""/>
          <p:cNvSpPr txBox="1"/>
          <p:nvPr/>
        </p:nvSpPr>
        <p:spPr>
          <a:xfrm>
            <a:off x="6912000" y="2575440"/>
            <a:ext cx="2412000" cy="98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Inconsolata"/>
              </a:rPr>
              <a:t>Save the aggregated data inside a CSV or Excel file</a:t>
            </a:r>
            <a:endParaRPr b="0" lang="pt-BR" sz="1800" spc="-1" strike="noStrike">
              <a:solidFill>
                <a:srgbClr val="000000"/>
              </a:solidFill>
              <a:latin typeface="Inconsolata"/>
            </a:endParaRPr>
          </a:p>
        </p:txBody>
      </p:sp>
      <p:graphicFrame>
        <p:nvGraphicFramePr>
          <p:cNvPr id="47" name=""/>
          <p:cNvGraphicFramePr/>
          <p:nvPr/>
        </p:nvGraphicFramePr>
        <p:xfrm>
          <a:off x="3714840" y="1028160"/>
          <a:ext cx="2134080" cy="1595880"/>
        </p:xfrm>
        <a:graphic>
          <a:graphicData uri="http://schemas.openxmlformats.org/drawingml/2006/table">
            <a:tbl>
              <a:tblPr/>
              <a:tblGrid>
                <a:gridCol w="1067400"/>
                <a:gridCol w="1067040"/>
              </a:tblGrid>
              <a:tr h="399240"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1" lang="pt-BR" sz="1500" spc="-1" strike="noStrike">
                          <a:solidFill>
                            <a:srgbClr val="ffffff"/>
                          </a:solidFill>
                          <a:latin typeface="Inconsolata"/>
                        </a:rPr>
                        <a:t>Channel</a:t>
                      </a:r>
                      <a:endParaRPr b="1" lang="pt-BR" sz="1500" spc="-1" strike="noStrike">
                        <a:solidFill>
                          <a:srgbClr val="ffffff"/>
                        </a:solidFill>
                        <a:latin typeface="Inconsolata"/>
                      </a:endParaRPr>
                    </a:p>
                  </a:txBody>
                  <a:tcPr anchor="ctr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1" lang="pt-BR" sz="1500" spc="-1" strike="noStrike">
                          <a:solidFill>
                            <a:srgbClr val="ffffff"/>
                          </a:solidFill>
                          <a:latin typeface="Inconsolata"/>
                        </a:rPr>
                        <a:t>Sales_Made</a:t>
                      </a:r>
                      <a:endParaRPr b="1" lang="pt-BR" sz="1500" spc="-1" strike="noStrike">
                        <a:solidFill>
                          <a:srgbClr val="ffffff"/>
                        </a:solidFill>
                        <a:latin typeface="Inconsolata"/>
                      </a:endParaRPr>
                    </a:p>
                  </a:txBody>
                  <a:tcPr anchor="ctr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399240"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Inconsolata"/>
                        </a:rPr>
                        <a:t>Facebook</a:t>
                      </a:r>
                      <a:endParaRPr b="0" lang="pt-BR" sz="1400" spc="-1" strike="noStrike">
                        <a:solidFill>
                          <a:srgbClr val="000000"/>
                        </a:solidFill>
                        <a:latin typeface="Inconsolata"/>
                      </a:endParaRPr>
                    </a:p>
                  </a:txBody>
                  <a:tcPr anchor="ctr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Inconsolata"/>
                        </a:rPr>
                        <a:t>300</a:t>
                      </a:r>
                      <a:endParaRPr b="0" lang="pt-BR" sz="1400" spc="-1" strike="noStrike">
                        <a:solidFill>
                          <a:srgbClr val="000000"/>
                        </a:solidFill>
                        <a:latin typeface="Inconsolata"/>
                      </a:endParaRPr>
                    </a:p>
                  </a:txBody>
                  <a:tcPr anchor="ctr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</a:tr>
              <a:tr h="399240"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Inconsolata"/>
                        </a:rPr>
                        <a:t>Instagram</a:t>
                      </a:r>
                      <a:endParaRPr b="0" lang="pt-BR" sz="1400" spc="-1" strike="noStrike">
                        <a:solidFill>
                          <a:srgbClr val="000000"/>
                        </a:solidFill>
                        <a:latin typeface="Inconsolata"/>
                      </a:endParaRPr>
                    </a:p>
                  </a:txBody>
                  <a:tcPr anchor="ctr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Inconsolata"/>
                        </a:rPr>
                        <a:t>1000</a:t>
                      </a:r>
                      <a:endParaRPr b="0" lang="pt-BR" sz="1400" spc="-1" strike="noStrike">
                        <a:solidFill>
                          <a:srgbClr val="000000"/>
                        </a:solidFill>
                        <a:latin typeface="Inconsolata"/>
                      </a:endParaRPr>
                    </a:p>
                  </a:txBody>
                  <a:tcPr anchor="ctr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398160"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Inconsolata"/>
                        </a:rPr>
                        <a:t>WhatsApp</a:t>
                      </a:r>
                      <a:endParaRPr b="0" lang="pt-BR" sz="1400" spc="-1" strike="noStrike">
                        <a:solidFill>
                          <a:srgbClr val="000000"/>
                        </a:solidFill>
                        <a:latin typeface="Inconsolata"/>
                      </a:endParaRPr>
                    </a:p>
                  </a:txBody>
                  <a:tcPr anchor="ctr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Inconsolata"/>
                        </a:rPr>
                        <a:t>5000</a:t>
                      </a:r>
                      <a:endParaRPr b="0" lang="pt-BR" sz="1400" spc="-1" strike="noStrike">
                        <a:solidFill>
                          <a:srgbClr val="000000"/>
                        </a:solidFill>
                        <a:latin typeface="Inconsolata"/>
                      </a:endParaRPr>
                    </a:p>
                  </a:txBody>
                  <a:tcPr anchor="ctr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</a:tr>
            </a:tbl>
          </a:graphicData>
        </a:graphic>
      </p:graphicFrame>
      <p:sp>
        <p:nvSpPr>
          <p:cNvPr id="48" name=""/>
          <p:cNvSpPr txBox="1"/>
          <p:nvPr/>
        </p:nvSpPr>
        <p:spPr>
          <a:xfrm>
            <a:off x="3780000" y="2618280"/>
            <a:ext cx="1980000" cy="69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Inconsolata"/>
              </a:rPr>
              <a:t>Calculate the aggregated data</a:t>
            </a:r>
            <a:endParaRPr b="0" lang="pt-BR" sz="1800" spc="-1" strike="noStrike">
              <a:solidFill>
                <a:srgbClr val="000000"/>
              </a:solidFill>
              <a:latin typeface="Inconsolata"/>
            </a:endParaRPr>
          </a:p>
        </p:txBody>
      </p:sp>
      <p:pic>
        <p:nvPicPr>
          <p:cNvPr id="49" name="" descr=""/>
          <p:cNvPicPr/>
          <p:nvPr/>
        </p:nvPicPr>
        <p:blipFill>
          <a:blip r:embed="rId5"/>
          <a:stretch/>
        </p:blipFill>
        <p:spPr>
          <a:xfrm>
            <a:off x="10570320" y="1728000"/>
            <a:ext cx="769680" cy="576000"/>
          </a:xfrm>
          <a:prstGeom prst="rect">
            <a:avLst/>
          </a:prstGeom>
          <a:ln w="0">
            <a:noFill/>
          </a:ln>
        </p:spPr>
      </p:pic>
      <p:sp>
        <p:nvSpPr>
          <p:cNvPr id="50" name=""/>
          <p:cNvSpPr/>
          <p:nvPr/>
        </p:nvSpPr>
        <p:spPr>
          <a:xfrm>
            <a:off x="2124000" y="2052000"/>
            <a:ext cx="1260000" cy="0"/>
          </a:xfrm>
          <a:prstGeom prst="line">
            <a:avLst/>
          </a:prstGeom>
          <a:ln w="57240">
            <a:solidFill>
              <a:srgbClr val="22222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18440" rIns="118440" tIns="-73440" bIns="-7344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>
            <a:off x="6120000" y="2052000"/>
            <a:ext cx="1260000" cy="0"/>
          </a:xfrm>
          <a:prstGeom prst="line">
            <a:avLst/>
          </a:prstGeom>
          <a:ln w="57240">
            <a:solidFill>
              <a:srgbClr val="22222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18440" rIns="118440" tIns="-73440" bIns="-7344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"/>
          <p:cNvSpPr/>
          <p:nvPr/>
        </p:nvSpPr>
        <p:spPr>
          <a:xfrm>
            <a:off x="9000000" y="2052000"/>
            <a:ext cx="1260000" cy="0"/>
          </a:xfrm>
          <a:prstGeom prst="line">
            <a:avLst/>
          </a:prstGeom>
          <a:ln w="57240">
            <a:solidFill>
              <a:srgbClr val="22222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18440" rIns="118440" tIns="-73440" bIns="-7344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9864000" y="2304000"/>
            <a:ext cx="2160000" cy="736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Inconsolata"/>
              </a:rPr>
              <a:t>Send the file to client by email</a:t>
            </a:r>
            <a:endParaRPr b="0" lang="pt-BR" sz="1800" spc="-1" strike="noStrike">
              <a:solidFill>
                <a:srgbClr val="000000"/>
              </a:solidFill>
              <a:latin typeface="Inconsolat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Application>LibreOffice/7.5.5.2$Windows_X86_64 LibreOffice_project/ca8fe7424262805f223b9a2334bc7181abbcbf5e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2023-08-02T05:14:23Z</dcterms:created>
  <dc:creator/>
  <dc:description/>
  <dc:language>pt-BR</dc:language>
  <cp:lastModifiedBy/>
  <dcterms:modified xsi:type="dcterms:W3CDTF">2023-08-02T05:37:40Z</dcterms:modified>
  <cp:revision>15</cp:revision>
  <dc:subject/>
  <dc:title/>
</cp:coreProperties>
</file>