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5145088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3715200" y="919800"/>
            <a:ext cx="233640" cy="25776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2160" cy="53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13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1" name="Google Shape;167;p3_0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1608120" y="939240"/>
            <a:ext cx="177120" cy="24660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124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8480" rIns="90000" bIns="25848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3" name="Google Shape;169;p3_0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2643840" y="851760"/>
            <a:ext cx="339840" cy="32544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708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 Mgs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5" name="Google Shape;171;p3_0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4790160" y="898560"/>
            <a:ext cx="339840" cy="29556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124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 3,50%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708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 4,00%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48" name="Google Shape;174;p3_0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5986080" y="927360"/>
            <a:ext cx="287280" cy="25560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5904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124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-2,20%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17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-4,40%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132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-8,00%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0280" cy="48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200" b="1" strike="noStrike" spc="-1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59880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024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56" name="Google Shape;199;p3_0"/>
          <p:cNvPicPr/>
          <p:nvPr/>
        </p:nvPicPr>
        <p:blipFill>
          <a:blip r:embed="rId7">
            <a:alphaModFix amt="52000"/>
          </a:blip>
          <a:stretch/>
        </p:blipFill>
        <p:spPr>
          <a:xfrm>
            <a:off x="7130160" y="919800"/>
            <a:ext cx="286920" cy="26964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59040" cy="32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6160" rIns="90000" bIns="326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068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59" name="Google Shape;202;p3_0"/>
          <p:cNvPicPr/>
          <p:nvPr/>
        </p:nvPicPr>
        <p:blipFill>
          <a:blip r:embed="rId6">
            <a:alphaModFix amt="52000"/>
          </a:blip>
          <a:stretch/>
        </p:blipFill>
        <p:spPr>
          <a:xfrm rot="10800000" flipH="1">
            <a:off x="8265240" y="910440"/>
            <a:ext cx="272520" cy="258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32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03840" rIns="90000" bIns="3038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5040" cy="25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9200" rIns="90000" bIns="2592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62" name="Google Shape;206;p3_0"/>
          <p:cNvPicPr/>
          <p:nvPr/>
        </p:nvPicPr>
        <p:blipFill>
          <a:blip r:embed="rId8"/>
          <a:stretch/>
        </p:blipFill>
        <p:spPr>
          <a:xfrm>
            <a:off x="478080" y="874800"/>
            <a:ext cx="448920" cy="44928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2508840" y="180468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3597120" y="179712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5893560" y="181620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445680" y="180504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4745520" y="180108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8151120" y="179208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7020000" y="1800360"/>
            <a:ext cx="90000" cy="8604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13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4948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47760" rIns="90000" bIns="34776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300" b="1" strike="noStrike" spc="-1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380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lang="pt-BR" sz="800" b="1" strike="noStrike" spc="-1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lang="pt-BR" sz="800" b="1" strike="noStrike" spc="-1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lang="pt-BR" sz="800" b="1" strike="noStrike" spc="-1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800" b="0" strike="noStrike" spc="-1"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11"/>
          <a:stretch/>
        </p:blipFill>
        <p:spPr>
          <a:xfrm>
            <a:off x="359640" y="2160000"/>
            <a:ext cx="3957840" cy="1977480"/>
          </a:xfrm>
          <a:prstGeom prst="rect">
            <a:avLst/>
          </a:prstGeom>
          <a:ln w="0">
            <a:noFill/>
          </a:ln>
        </p:spPr>
      </p:pic>
      <p:pic>
        <p:nvPicPr>
          <p:cNvPr id="75" name="Imagem 74"/>
          <p:cNvPicPr/>
          <p:nvPr/>
        </p:nvPicPr>
        <p:blipFill>
          <a:blip r:embed="rId12"/>
          <a:stretch/>
        </p:blipFill>
        <p:spPr>
          <a:xfrm>
            <a:off x="4680000" y="2160000"/>
            <a:ext cx="4101840" cy="204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080000" y="111636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080000" y="162144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080000" y="2078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80" name="Agrupar 79"/>
          <p:cNvGrpSpPr/>
          <p:nvPr/>
        </p:nvGrpSpPr>
        <p:grpSpPr>
          <a:xfrm>
            <a:off x="1477800" y="2121840"/>
            <a:ext cx="131040" cy="177480"/>
            <a:chOff x="1477800" y="2121840"/>
            <a:chExt cx="131040" cy="177480"/>
          </a:xfrm>
        </p:grpSpPr>
        <p:sp>
          <p:nvSpPr>
            <p:cNvPr id="81" name="Retângulo 80"/>
            <p:cNvSpPr/>
            <p:nvPr/>
          </p:nvSpPr>
          <p:spPr>
            <a:xfrm>
              <a:off x="1511280" y="2168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orma Livre: Forma 81"/>
            <p:cNvSpPr/>
            <p:nvPr/>
          </p:nvSpPr>
          <p:spPr>
            <a:xfrm>
              <a:off x="1477800" y="2121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" name="Retângulo 82"/>
          <p:cNvSpPr/>
          <p:nvPr/>
        </p:nvSpPr>
        <p:spPr>
          <a:xfrm>
            <a:off x="2880000" y="1332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2736000" y="1621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2880000" y="2078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86" name="Agrupar 85"/>
          <p:cNvGrpSpPr/>
          <p:nvPr/>
        </p:nvGrpSpPr>
        <p:grpSpPr>
          <a:xfrm>
            <a:off x="3277800" y="2121840"/>
            <a:ext cx="131040" cy="177480"/>
            <a:chOff x="3277800" y="2121840"/>
            <a:chExt cx="131040" cy="177480"/>
          </a:xfrm>
        </p:grpSpPr>
        <p:sp>
          <p:nvSpPr>
            <p:cNvPr id="87" name="Retângulo 86"/>
            <p:cNvSpPr/>
            <p:nvPr/>
          </p:nvSpPr>
          <p:spPr>
            <a:xfrm>
              <a:off x="3311280" y="2168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orma Livre: Forma 87"/>
            <p:cNvSpPr/>
            <p:nvPr/>
          </p:nvSpPr>
          <p:spPr>
            <a:xfrm>
              <a:off x="3277800" y="2121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" name="Retângulo 88"/>
          <p:cNvSpPr/>
          <p:nvPr/>
        </p:nvSpPr>
        <p:spPr>
          <a:xfrm>
            <a:off x="4644000" y="11106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4644000" y="16156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4644000" y="20728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92" name="Agrupar 91"/>
          <p:cNvGrpSpPr/>
          <p:nvPr/>
        </p:nvGrpSpPr>
        <p:grpSpPr>
          <a:xfrm>
            <a:off x="5041800" y="2116080"/>
            <a:ext cx="131040" cy="177480"/>
            <a:chOff x="5041800" y="2116080"/>
            <a:chExt cx="131040" cy="177480"/>
          </a:xfrm>
        </p:grpSpPr>
        <p:sp>
          <p:nvSpPr>
            <p:cNvPr id="93" name="Retângulo 92"/>
            <p:cNvSpPr/>
            <p:nvPr/>
          </p:nvSpPr>
          <p:spPr>
            <a:xfrm>
              <a:off x="5075280" y="21625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Forma Livre: Forma 93"/>
            <p:cNvSpPr/>
            <p:nvPr/>
          </p:nvSpPr>
          <p:spPr>
            <a:xfrm>
              <a:off x="5041800" y="21160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Retângulo 94"/>
          <p:cNvSpPr/>
          <p:nvPr/>
        </p:nvSpPr>
        <p:spPr>
          <a:xfrm>
            <a:off x="6444000" y="11106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6300000" y="16156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444000" y="20728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98" name="Agrupar 97"/>
          <p:cNvGrpSpPr/>
          <p:nvPr/>
        </p:nvGrpSpPr>
        <p:grpSpPr>
          <a:xfrm>
            <a:off x="6841800" y="2116080"/>
            <a:ext cx="131040" cy="177480"/>
            <a:chOff x="6841800" y="2116080"/>
            <a:chExt cx="131040" cy="177480"/>
          </a:xfrm>
        </p:grpSpPr>
        <p:sp>
          <p:nvSpPr>
            <p:cNvPr id="99" name="Retângulo 98"/>
            <p:cNvSpPr/>
            <p:nvPr/>
          </p:nvSpPr>
          <p:spPr>
            <a:xfrm>
              <a:off x="6875280" y="21625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orma Livre: Forma 99"/>
            <p:cNvSpPr/>
            <p:nvPr/>
          </p:nvSpPr>
          <p:spPr>
            <a:xfrm>
              <a:off x="6841800" y="21160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" name="Retângulo 100"/>
          <p:cNvSpPr/>
          <p:nvPr/>
        </p:nvSpPr>
        <p:spPr>
          <a:xfrm>
            <a:off x="1548000" y="32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1404000" y="3637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1548000" y="4094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2017800" y="4136040"/>
            <a:ext cx="131040" cy="178920"/>
            <a:chOff x="2017800" y="4136040"/>
            <a:chExt cx="131040" cy="178920"/>
          </a:xfrm>
        </p:grpSpPr>
        <p:sp>
          <p:nvSpPr>
            <p:cNvPr id="105" name="Retângulo 104"/>
            <p:cNvSpPr/>
            <p:nvPr/>
          </p:nvSpPr>
          <p:spPr>
            <a:xfrm flipV="1">
              <a:off x="2051280" y="4136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Forma Livre: Forma 105"/>
            <p:cNvSpPr/>
            <p:nvPr/>
          </p:nvSpPr>
          <p:spPr>
            <a:xfrm>
              <a:off x="2017800" y="42501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Retângulo 106"/>
          <p:cNvSpPr/>
          <p:nvPr/>
        </p:nvSpPr>
        <p:spPr>
          <a:xfrm>
            <a:off x="3600000" y="3132000"/>
            <a:ext cx="205128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3744000" y="3565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3888000" y="4022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4285800" y="4065840"/>
            <a:ext cx="131040" cy="177480"/>
            <a:chOff x="4285800" y="4065840"/>
            <a:chExt cx="131040" cy="177480"/>
          </a:xfrm>
        </p:grpSpPr>
        <p:sp>
          <p:nvSpPr>
            <p:cNvPr id="111" name="Retângulo 110"/>
            <p:cNvSpPr/>
            <p:nvPr/>
          </p:nvSpPr>
          <p:spPr>
            <a:xfrm>
              <a:off x="4319280" y="4112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Forma Livre: Forma 111"/>
            <p:cNvSpPr/>
            <p:nvPr/>
          </p:nvSpPr>
          <p:spPr>
            <a:xfrm>
              <a:off x="4285800" y="4065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" name="Conector reto 112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onector reto 113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324360" y="19800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324360" y="24850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324360" y="2942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9" name="Agrupar 118"/>
          <p:cNvGrpSpPr/>
          <p:nvPr/>
        </p:nvGrpSpPr>
        <p:grpSpPr>
          <a:xfrm>
            <a:off x="722160" y="2985480"/>
            <a:ext cx="131040" cy="177480"/>
            <a:chOff x="722160" y="2985480"/>
            <a:chExt cx="131040" cy="177480"/>
          </a:xfrm>
        </p:grpSpPr>
        <p:sp>
          <p:nvSpPr>
            <p:cNvPr id="120" name="Retângulo 119"/>
            <p:cNvSpPr/>
            <p:nvPr/>
          </p:nvSpPr>
          <p:spPr>
            <a:xfrm>
              <a:off x="755640" y="3031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Forma Livre: Forma 120"/>
            <p:cNvSpPr/>
            <p:nvPr/>
          </p:nvSpPr>
          <p:spPr>
            <a:xfrm>
              <a:off x="722160" y="2985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Retângulo 121"/>
          <p:cNvSpPr/>
          <p:nvPr/>
        </p:nvSpPr>
        <p:spPr>
          <a:xfrm>
            <a:off x="2124360" y="219600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1980360" y="2485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2124360" y="2942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25" name="Agrupar 124"/>
          <p:cNvGrpSpPr/>
          <p:nvPr/>
        </p:nvGrpSpPr>
        <p:grpSpPr>
          <a:xfrm>
            <a:off x="2522160" y="2985480"/>
            <a:ext cx="131040" cy="177480"/>
            <a:chOff x="2522160" y="2985480"/>
            <a:chExt cx="131040" cy="177480"/>
          </a:xfrm>
        </p:grpSpPr>
        <p:sp>
          <p:nvSpPr>
            <p:cNvPr id="126" name="Retângulo 125"/>
            <p:cNvSpPr/>
            <p:nvPr/>
          </p:nvSpPr>
          <p:spPr>
            <a:xfrm>
              <a:off x="2555640" y="3031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Forma Livre: Forma 126"/>
            <p:cNvSpPr/>
            <p:nvPr/>
          </p:nvSpPr>
          <p:spPr>
            <a:xfrm>
              <a:off x="2522160" y="2985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" name="Retângulo 127"/>
          <p:cNvSpPr/>
          <p:nvPr/>
        </p:nvSpPr>
        <p:spPr>
          <a:xfrm>
            <a:off x="5364360" y="209808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5364360" y="260316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64360" y="306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31" name="Agrupar 130"/>
          <p:cNvGrpSpPr/>
          <p:nvPr/>
        </p:nvGrpSpPr>
        <p:grpSpPr>
          <a:xfrm>
            <a:off x="5762160" y="3103560"/>
            <a:ext cx="131040" cy="177480"/>
            <a:chOff x="5762160" y="3103560"/>
            <a:chExt cx="131040" cy="177480"/>
          </a:xfrm>
        </p:grpSpPr>
        <p:sp>
          <p:nvSpPr>
            <p:cNvPr id="132" name="Retângulo 131"/>
            <p:cNvSpPr/>
            <p:nvPr/>
          </p:nvSpPr>
          <p:spPr>
            <a:xfrm>
              <a:off x="57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Forma Livre: Forma 132"/>
            <p:cNvSpPr/>
            <p:nvPr/>
          </p:nvSpPr>
          <p:spPr>
            <a:xfrm>
              <a:off x="57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" name="Retângulo 133"/>
          <p:cNvSpPr/>
          <p:nvPr/>
        </p:nvSpPr>
        <p:spPr>
          <a:xfrm>
            <a:off x="7164360" y="209808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020360" y="260316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7164360" y="306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37" name="Agrupar 136"/>
          <p:cNvGrpSpPr/>
          <p:nvPr/>
        </p:nvGrpSpPr>
        <p:grpSpPr>
          <a:xfrm>
            <a:off x="7562160" y="3103560"/>
            <a:ext cx="131040" cy="177480"/>
            <a:chOff x="7562160" y="3103560"/>
            <a:chExt cx="131040" cy="177480"/>
          </a:xfrm>
        </p:grpSpPr>
        <p:sp>
          <p:nvSpPr>
            <p:cNvPr id="138" name="Retângulo 137"/>
            <p:cNvSpPr/>
            <p:nvPr/>
          </p:nvSpPr>
          <p:spPr>
            <a:xfrm>
              <a:off x="75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Forma Livre: Forma 138"/>
            <p:cNvSpPr/>
            <p:nvPr/>
          </p:nvSpPr>
          <p:spPr>
            <a:xfrm>
              <a:off x="75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" name="Retângulo 139"/>
          <p:cNvSpPr/>
          <p:nvPr/>
        </p:nvSpPr>
        <p:spPr>
          <a:xfrm>
            <a:off x="792360" y="363600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648360" y="3961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792360" y="4418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43" name="Agrupar 142"/>
          <p:cNvGrpSpPr/>
          <p:nvPr/>
        </p:nvGrpSpPr>
        <p:grpSpPr>
          <a:xfrm>
            <a:off x="1262160" y="4459680"/>
            <a:ext cx="131040" cy="178920"/>
            <a:chOff x="1262160" y="4459680"/>
            <a:chExt cx="131040" cy="178920"/>
          </a:xfrm>
        </p:grpSpPr>
        <p:sp>
          <p:nvSpPr>
            <p:cNvPr id="144" name="Retângulo 143"/>
            <p:cNvSpPr/>
            <p:nvPr/>
          </p:nvSpPr>
          <p:spPr>
            <a:xfrm flipV="1">
              <a:off x="1295640" y="445968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Forma Livre: Forma 144"/>
            <p:cNvSpPr/>
            <p:nvPr/>
          </p:nvSpPr>
          <p:spPr>
            <a:xfrm>
              <a:off x="1262160" y="457380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Retângulo 145"/>
          <p:cNvSpPr/>
          <p:nvPr/>
        </p:nvSpPr>
        <p:spPr>
          <a:xfrm>
            <a:off x="3132360" y="34560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2988360" y="3961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3132360" y="4418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49" name="Agrupar 148"/>
          <p:cNvGrpSpPr/>
          <p:nvPr/>
        </p:nvGrpSpPr>
        <p:grpSpPr>
          <a:xfrm>
            <a:off x="3530160" y="4461480"/>
            <a:ext cx="131040" cy="177480"/>
            <a:chOff x="3530160" y="4461480"/>
            <a:chExt cx="131040" cy="177480"/>
          </a:xfrm>
        </p:grpSpPr>
        <p:sp>
          <p:nvSpPr>
            <p:cNvPr id="150" name="Retângulo 149"/>
            <p:cNvSpPr/>
            <p:nvPr/>
          </p:nvSpPr>
          <p:spPr>
            <a:xfrm>
              <a:off x="3563640" y="4507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Forma Livre: Forma 150"/>
            <p:cNvSpPr/>
            <p:nvPr/>
          </p:nvSpPr>
          <p:spPr>
            <a:xfrm>
              <a:off x="3530160" y="4461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onector reto 151"/>
          <p:cNvSpPr/>
          <p:nvPr/>
        </p:nvSpPr>
        <p:spPr>
          <a:xfrm>
            <a:off x="3168360" y="3204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onector reto 152"/>
          <p:cNvSpPr/>
          <p:nvPr/>
        </p:nvSpPr>
        <p:spPr>
          <a:xfrm flipH="1">
            <a:off x="2090880" y="3216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Retângulo 153"/>
          <p:cNvSpPr/>
          <p:nvPr/>
        </p:nvSpPr>
        <p:spPr>
          <a:xfrm>
            <a:off x="5544360" y="1080000"/>
            <a:ext cx="3238560" cy="16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9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396000" y="720000"/>
            <a:ext cx="35629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lang="pt-BR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tângulo 155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4356360" y="122436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4356360" y="172944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59" name="Retângulo 158"/>
          <p:cNvSpPr/>
          <p:nvPr/>
        </p:nvSpPr>
        <p:spPr>
          <a:xfrm>
            <a:off x="43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60" name="Agrupar 159"/>
          <p:cNvGrpSpPr/>
          <p:nvPr/>
        </p:nvGrpSpPr>
        <p:grpSpPr>
          <a:xfrm>
            <a:off x="4754160" y="2229840"/>
            <a:ext cx="131040" cy="177480"/>
            <a:chOff x="4754160" y="2229840"/>
            <a:chExt cx="131040" cy="177480"/>
          </a:xfrm>
        </p:grpSpPr>
        <p:sp>
          <p:nvSpPr>
            <p:cNvPr id="161" name="Retângulo 160"/>
            <p:cNvSpPr/>
            <p:nvPr/>
          </p:nvSpPr>
          <p:spPr>
            <a:xfrm>
              <a:off x="47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Forma Livre: Forma 161"/>
            <p:cNvSpPr/>
            <p:nvPr/>
          </p:nvSpPr>
          <p:spPr>
            <a:xfrm>
              <a:off x="47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" name="Retângulo 162"/>
          <p:cNvSpPr/>
          <p:nvPr/>
        </p:nvSpPr>
        <p:spPr>
          <a:xfrm>
            <a:off x="6156360" y="14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64" name="Retângulo 163"/>
          <p:cNvSpPr/>
          <p:nvPr/>
        </p:nvSpPr>
        <p:spPr>
          <a:xfrm>
            <a:off x="6012360" y="1729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65" name="Retângulo 164"/>
          <p:cNvSpPr/>
          <p:nvPr/>
        </p:nvSpPr>
        <p:spPr>
          <a:xfrm>
            <a:off x="61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66" name="Agrupar 165"/>
          <p:cNvGrpSpPr/>
          <p:nvPr/>
        </p:nvGrpSpPr>
        <p:grpSpPr>
          <a:xfrm>
            <a:off x="6554160" y="2229840"/>
            <a:ext cx="131040" cy="177480"/>
            <a:chOff x="6554160" y="2229840"/>
            <a:chExt cx="131040" cy="177480"/>
          </a:xfrm>
        </p:grpSpPr>
        <p:sp>
          <p:nvSpPr>
            <p:cNvPr id="167" name="Retângulo 166"/>
            <p:cNvSpPr/>
            <p:nvPr/>
          </p:nvSpPr>
          <p:spPr>
            <a:xfrm>
              <a:off x="65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Forma Livre: Forma 167"/>
            <p:cNvSpPr/>
            <p:nvPr/>
          </p:nvSpPr>
          <p:spPr>
            <a:xfrm>
              <a:off x="65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" name="Retângulo 168"/>
          <p:cNvSpPr/>
          <p:nvPr/>
        </p:nvSpPr>
        <p:spPr>
          <a:xfrm>
            <a:off x="4824360" y="2880360"/>
            <a:ext cx="1618200" cy="44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70" name="Retângulo 169"/>
          <p:cNvSpPr/>
          <p:nvPr/>
        </p:nvSpPr>
        <p:spPr>
          <a:xfrm>
            <a:off x="4680360" y="3313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71" name="Retângulo 170"/>
          <p:cNvSpPr/>
          <p:nvPr/>
        </p:nvSpPr>
        <p:spPr>
          <a:xfrm>
            <a:off x="4824360" y="3770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72" name="Agrupar 171"/>
          <p:cNvGrpSpPr/>
          <p:nvPr/>
        </p:nvGrpSpPr>
        <p:grpSpPr>
          <a:xfrm>
            <a:off x="5294160" y="3812040"/>
            <a:ext cx="131040" cy="178920"/>
            <a:chOff x="5294160" y="3812040"/>
            <a:chExt cx="131040" cy="178920"/>
          </a:xfrm>
        </p:grpSpPr>
        <p:sp>
          <p:nvSpPr>
            <p:cNvPr id="173" name="Retângulo 172"/>
            <p:cNvSpPr/>
            <p:nvPr/>
          </p:nvSpPr>
          <p:spPr>
            <a:xfrm flipV="1">
              <a:off x="5327640" y="3812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Forma Livre: Forma 173"/>
            <p:cNvSpPr/>
            <p:nvPr/>
          </p:nvSpPr>
          <p:spPr>
            <a:xfrm>
              <a:off x="5294160" y="39261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5" name="Retângulo 174"/>
          <p:cNvSpPr/>
          <p:nvPr/>
        </p:nvSpPr>
        <p:spPr>
          <a:xfrm>
            <a:off x="6840000" y="2880000"/>
            <a:ext cx="201492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lang="pt-BR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7020360" y="3313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7164360" y="3770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78" name="Agrupar 177"/>
          <p:cNvGrpSpPr/>
          <p:nvPr/>
        </p:nvGrpSpPr>
        <p:grpSpPr>
          <a:xfrm>
            <a:off x="7562160" y="3813840"/>
            <a:ext cx="131040" cy="177480"/>
            <a:chOff x="7562160" y="3813840"/>
            <a:chExt cx="131040" cy="177480"/>
          </a:xfrm>
        </p:grpSpPr>
        <p:sp>
          <p:nvSpPr>
            <p:cNvPr id="179" name="Retângulo 178"/>
            <p:cNvSpPr/>
            <p:nvPr/>
          </p:nvSpPr>
          <p:spPr>
            <a:xfrm>
              <a:off x="7595640" y="3860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Forma Livre: Forma 179"/>
            <p:cNvSpPr/>
            <p:nvPr/>
          </p:nvSpPr>
          <p:spPr>
            <a:xfrm>
              <a:off x="7562160" y="3813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" name="Conector reto 180"/>
          <p:cNvSpPr/>
          <p:nvPr/>
        </p:nvSpPr>
        <p:spPr>
          <a:xfrm>
            <a:off x="7200360" y="2448360"/>
            <a:ext cx="359640" cy="431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onector reto 181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Retângulo 182"/>
          <p:cNvSpPr/>
          <p:nvPr/>
        </p:nvSpPr>
        <p:spPr>
          <a:xfrm>
            <a:off x="575640" y="1260000"/>
            <a:ext cx="3382920" cy="16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Mesmo com as quedas de 12% no número de usuários entrando na plataforma, e de 5% no valor total vendido para os produtos de consignado, tivemos um aumento significativo de 20% sobre o valor total vendido. Pois tivemos um aumento de 15 p.p. sobre a taxa de conversão. Além da introdução de um novo produto no fluxo (empréstimos com garantia sobre veículos) que obteve R$ 12 Mil em vendas logo no seu primeiro mês.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tângulo 183"/>
          <p:cNvSpPr/>
          <p:nvPr/>
        </p:nvSpPr>
        <p:spPr>
          <a:xfrm>
            <a:off x="2700000" y="2015280"/>
            <a:ext cx="36000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REFORMULAÇÃO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5" name="Retângulo 184"/>
          <p:cNvSpPr/>
          <p:nvPr/>
        </p:nvSpPr>
        <p:spPr>
          <a:xfrm>
            <a:off x="360000" y="180000"/>
            <a:ext cx="8280000" cy="108000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Retângulo 185"/>
          <p:cNvSpPr/>
          <p:nvPr/>
        </p:nvSpPr>
        <p:spPr>
          <a:xfrm>
            <a:off x="360000" y="3420000"/>
            <a:ext cx="8280000" cy="108000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8" name="Retângulo 187"/>
          <p:cNvSpPr/>
          <p:nvPr/>
        </p:nvSpPr>
        <p:spPr>
          <a:xfrm>
            <a:off x="2671357" y="2231814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89" name="Retângulo 188"/>
          <p:cNvSpPr/>
          <p:nvPr/>
        </p:nvSpPr>
        <p:spPr>
          <a:xfrm>
            <a:off x="2671357" y="2736894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90" name="Retângulo 189"/>
          <p:cNvSpPr/>
          <p:nvPr/>
        </p:nvSpPr>
        <p:spPr>
          <a:xfrm>
            <a:off x="2671357" y="319409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91" name="Agrupar 190"/>
          <p:cNvGrpSpPr/>
          <p:nvPr/>
        </p:nvGrpSpPr>
        <p:grpSpPr>
          <a:xfrm>
            <a:off x="3069157" y="3237294"/>
            <a:ext cx="131040" cy="177480"/>
            <a:chOff x="6519600" y="3707280"/>
            <a:chExt cx="131040" cy="177480"/>
          </a:xfrm>
        </p:grpSpPr>
        <p:sp>
          <p:nvSpPr>
            <p:cNvPr id="192" name="Retângulo 191"/>
            <p:cNvSpPr/>
            <p:nvPr/>
          </p:nvSpPr>
          <p:spPr>
            <a:xfrm>
              <a:off x="6553080" y="37537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Forma Livre: Forma 192"/>
            <p:cNvSpPr/>
            <p:nvPr/>
          </p:nvSpPr>
          <p:spPr>
            <a:xfrm>
              <a:off x="6519600" y="37072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4" name="Retângulo 193"/>
          <p:cNvSpPr/>
          <p:nvPr/>
        </p:nvSpPr>
        <p:spPr>
          <a:xfrm>
            <a:off x="4831357" y="243917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95" name="Retângulo 194"/>
          <p:cNvSpPr/>
          <p:nvPr/>
        </p:nvSpPr>
        <p:spPr>
          <a:xfrm>
            <a:off x="4687357" y="2728254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96" name="Retângulo 195"/>
          <p:cNvSpPr/>
          <p:nvPr/>
        </p:nvSpPr>
        <p:spPr>
          <a:xfrm>
            <a:off x="4831357" y="318545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97" name="Agrupar 196"/>
          <p:cNvGrpSpPr/>
          <p:nvPr/>
        </p:nvGrpSpPr>
        <p:grpSpPr>
          <a:xfrm>
            <a:off x="5229157" y="3228654"/>
            <a:ext cx="131040" cy="177480"/>
            <a:chOff x="6554160" y="2229840"/>
            <a:chExt cx="131040" cy="177480"/>
          </a:xfrm>
        </p:grpSpPr>
        <p:sp>
          <p:nvSpPr>
            <p:cNvPr id="198" name="Retângulo 197"/>
            <p:cNvSpPr/>
            <p:nvPr/>
          </p:nvSpPr>
          <p:spPr>
            <a:xfrm>
              <a:off x="65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Forma Livre: Forma 198"/>
            <p:cNvSpPr/>
            <p:nvPr/>
          </p:nvSpPr>
          <p:spPr>
            <a:xfrm>
              <a:off x="65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Retângulo 199"/>
          <p:cNvSpPr/>
          <p:nvPr/>
        </p:nvSpPr>
        <p:spPr>
          <a:xfrm>
            <a:off x="2454923" y="1227049"/>
            <a:ext cx="4234153" cy="1004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 outubro, conseguimos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aumentar as nossas vendas em 20%</a:t>
            </a:r>
            <a:endParaRPr lang="pt-BR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2107129" y="146628"/>
            <a:ext cx="492974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solidFill>
                  <a:srgbClr val="222222"/>
                </a:solidFill>
                <a:latin typeface="Nunito Sans Black"/>
                <a:ea typeface="DejaVu Sans"/>
              </a:rPr>
              <a:t>ONDE VENDEMOS MAIS ?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00" name="Retângulo 199"/>
          <p:cNvSpPr/>
          <p:nvPr/>
        </p:nvSpPr>
        <p:spPr>
          <a:xfrm>
            <a:off x="1840873" y="1248124"/>
            <a:ext cx="5641188" cy="11862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Apesar da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queda de 5%</a:t>
            </a: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 nas vendas de empréstimo consignado, </a:t>
            </a:r>
            <a:r>
              <a:rPr lang="pt-BR" spc="-1" dirty="0">
                <a:solidFill>
                  <a:srgbClr val="222222"/>
                </a:solidFill>
                <a:latin typeface="Nunito Sans"/>
                <a:ea typeface="DejaVu Sans"/>
              </a:rPr>
              <a:t>c</a:t>
            </a: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onseguimos um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super resultado </a:t>
            </a: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com o novo produto, que, logo no primeiro mês, conseguiu gerar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R$12 Mil em vendas!</a:t>
            </a:r>
            <a:endParaRPr lang="pt-BR" b="1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34E01C-5407-17D1-BDAB-F87E32242E5C}"/>
              </a:ext>
            </a:extLst>
          </p:cNvPr>
          <p:cNvSpPr/>
          <p:nvPr/>
        </p:nvSpPr>
        <p:spPr>
          <a:xfrm>
            <a:off x="2556360" y="2883285"/>
            <a:ext cx="1618200" cy="44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E1BF561-BD71-641B-6F64-706E1C8854B2}"/>
              </a:ext>
            </a:extLst>
          </p:cNvPr>
          <p:cNvSpPr/>
          <p:nvPr/>
        </p:nvSpPr>
        <p:spPr>
          <a:xfrm>
            <a:off x="2412360" y="3316365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73B5CD-DF45-8792-5D30-7D6467E3CC13}"/>
              </a:ext>
            </a:extLst>
          </p:cNvPr>
          <p:cNvSpPr/>
          <p:nvPr/>
        </p:nvSpPr>
        <p:spPr>
          <a:xfrm>
            <a:off x="2556360" y="3773565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28424BC-01C7-DC24-3CC1-49CF49654CFE}"/>
              </a:ext>
            </a:extLst>
          </p:cNvPr>
          <p:cNvGrpSpPr/>
          <p:nvPr/>
        </p:nvGrpSpPr>
        <p:grpSpPr>
          <a:xfrm>
            <a:off x="3026160" y="3814965"/>
            <a:ext cx="131040" cy="178920"/>
            <a:chOff x="5294160" y="3812040"/>
            <a:chExt cx="131040" cy="17892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81889C7-834F-D654-2F6A-11E2866A9081}"/>
                </a:ext>
              </a:extLst>
            </p:cNvPr>
            <p:cNvSpPr/>
            <p:nvPr/>
          </p:nvSpPr>
          <p:spPr>
            <a:xfrm flipV="1">
              <a:off x="5327640" y="3812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CCB9431-9F94-F134-BD22-61A3C691DB74}"/>
                </a:ext>
              </a:extLst>
            </p:cNvPr>
            <p:cNvSpPr/>
            <p:nvPr/>
          </p:nvSpPr>
          <p:spPr>
            <a:xfrm>
              <a:off x="5294160" y="39261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22AA0A38-6539-E8CC-C008-F5E73773B9B7}"/>
              </a:ext>
            </a:extLst>
          </p:cNvPr>
          <p:cNvSpPr/>
          <p:nvPr/>
        </p:nvSpPr>
        <p:spPr>
          <a:xfrm>
            <a:off x="4572000" y="2882925"/>
            <a:ext cx="201492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lang="pt-BR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917E10-EF3E-E8F0-ABC0-30F08499EC21}"/>
              </a:ext>
            </a:extLst>
          </p:cNvPr>
          <p:cNvSpPr/>
          <p:nvPr/>
        </p:nvSpPr>
        <p:spPr>
          <a:xfrm>
            <a:off x="4752360" y="3316365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41CDD62-D4FD-1A8E-C926-B194D6BE6591}"/>
              </a:ext>
            </a:extLst>
          </p:cNvPr>
          <p:cNvSpPr/>
          <p:nvPr/>
        </p:nvSpPr>
        <p:spPr>
          <a:xfrm>
            <a:off x="4896360" y="3773565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7BB3857-2C84-C108-9094-9EAA058273E7}"/>
              </a:ext>
            </a:extLst>
          </p:cNvPr>
          <p:cNvGrpSpPr/>
          <p:nvPr/>
        </p:nvGrpSpPr>
        <p:grpSpPr>
          <a:xfrm>
            <a:off x="5294160" y="3816765"/>
            <a:ext cx="131040" cy="177480"/>
            <a:chOff x="7562160" y="3813840"/>
            <a:chExt cx="131040" cy="17748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501DFED-21FD-BA59-7BDB-1075B5A77356}"/>
                </a:ext>
              </a:extLst>
            </p:cNvPr>
            <p:cNvSpPr/>
            <p:nvPr/>
          </p:nvSpPr>
          <p:spPr>
            <a:xfrm>
              <a:off x="7595640" y="3860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451E5425-5589-65D2-1CD0-4173030FE0C3}"/>
                </a:ext>
              </a:extLst>
            </p:cNvPr>
            <p:cNvSpPr/>
            <p:nvPr/>
          </p:nvSpPr>
          <p:spPr>
            <a:xfrm>
              <a:off x="7562160" y="3813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1916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2147175" y="166651"/>
            <a:ext cx="4849647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solidFill>
                  <a:srgbClr val="222222"/>
                </a:solidFill>
                <a:latin typeface="Nunito Sans Black"/>
                <a:ea typeface="DejaVu Sans"/>
              </a:rPr>
              <a:t>POR QUE VENDEMOS MAIS ?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00" name="Retângulo 199"/>
          <p:cNvSpPr/>
          <p:nvPr/>
        </p:nvSpPr>
        <p:spPr>
          <a:xfrm>
            <a:off x="3403563" y="1329606"/>
            <a:ext cx="4234153" cy="6591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Melhoria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</a:t>
            </a: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importante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</a:t>
            </a: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na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API </a:t>
            </a:r>
            <a:r>
              <a:rPr lang="pt-BR" sz="1600" b="0" strike="noStrike" spc="-1" dirty="0">
                <a:solidFill>
                  <a:srgbClr val="222222"/>
                </a:solidFill>
                <a:latin typeface="Nunito Sans" pitchFamily="2" charset="0"/>
                <a:ea typeface="DejaVu Sans"/>
              </a:rPr>
              <a:t>utilizada no fluxo de vendas;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2237D4-68A3-2855-36D8-1C63F5C6CC4B}"/>
              </a:ext>
            </a:extLst>
          </p:cNvPr>
          <p:cNvSpPr/>
          <p:nvPr/>
        </p:nvSpPr>
        <p:spPr>
          <a:xfrm>
            <a:off x="1609508" y="3220386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9B75AB-2BE2-5ACA-500E-6CA2A1A132D7}"/>
              </a:ext>
            </a:extLst>
          </p:cNvPr>
          <p:cNvSpPr/>
          <p:nvPr/>
        </p:nvSpPr>
        <p:spPr>
          <a:xfrm>
            <a:off x="1609508" y="3725466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1B4106-8AED-3D48-0DAC-4AF2ED1A4CF5}"/>
              </a:ext>
            </a:extLst>
          </p:cNvPr>
          <p:cNvSpPr/>
          <p:nvPr/>
        </p:nvSpPr>
        <p:spPr>
          <a:xfrm>
            <a:off x="1609508" y="4182666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2B91D8E-3357-C372-5C01-62DC37BB2779}"/>
              </a:ext>
            </a:extLst>
          </p:cNvPr>
          <p:cNvGrpSpPr/>
          <p:nvPr/>
        </p:nvGrpSpPr>
        <p:grpSpPr>
          <a:xfrm>
            <a:off x="2007308" y="4225866"/>
            <a:ext cx="131040" cy="177480"/>
            <a:chOff x="5762160" y="3103560"/>
            <a:chExt cx="131040" cy="17748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0C26E9D-D2F3-F351-09C1-619191E5A26D}"/>
                </a:ext>
              </a:extLst>
            </p:cNvPr>
            <p:cNvSpPr/>
            <p:nvPr/>
          </p:nvSpPr>
          <p:spPr>
            <a:xfrm>
              <a:off x="57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9EB523C-8287-FB03-B5DA-305E4DEEE81B}"/>
                </a:ext>
              </a:extLst>
            </p:cNvPr>
            <p:cNvSpPr/>
            <p:nvPr/>
          </p:nvSpPr>
          <p:spPr>
            <a:xfrm>
              <a:off x="57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52A1F0D8-AD82-4B2A-3866-AD8867EFB636}"/>
              </a:ext>
            </a:extLst>
          </p:cNvPr>
          <p:cNvSpPr/>
          <p:nvPr/>
        </p:nvSpPr>
        <p:spPr>
          <a:xfrm>
            <a:off x="1609508" y="1329606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6435ED-47F2-5B30-2EDC-E84701DB07DF}"/>
              </a:ext>
            </a:extLst>
          </p:cNvPr>
          <p:cNvSpPr/>
          <p:nvPr/>
        </p:nvSpPr>
        <p:spPr>
          <a:xfrm>
            <a:off x="1465508" y="1834686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9FCC53-0CC8-E7C4-3DA9-E814EBA26D2C}"/>
              </a:ext>
            </a:extLst>
          </p:cNvPr>
          <p:cNvSpPr/>
          <p:nvPr/>
        </p:nvSpPr>
        <p:spPr>
          <a:xfrm>
            <a:off x="1609508" y="2291886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008128A-8BC9-4270-8B83-E4688F84BF57}"/>
              </a:ext>
            </a:extLst>
          </p:cNvPr>
          <p:cNvGrpSpPr/>
          <p:nvPr/>
        </p:nvGrpSpPr>
        <p:grpSpPr>
          <a:xfrm>
            <a:off x="2007308" y="2335086"/>
            <a:ext cx="131040" cy="177480"/>
            <a:chOff x="7562160" y="3103560"/>
            <a:chExt cx="131040" cy="17748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34C2B2-3C22-4DDA-9862-DE86EEBABF61}"/>
                </a:ext>
              </a:extLst>
            </p:cNvPr>
            <p:cNvSpPr/>
            <p:nvPr/>
          </p:nvSpPr>
          <p:spPr>
            <a:xfrm>
              <a:off x="75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7317E04-F425-35B9-C112-AE76D123587E}"/>
                </a:ext>
              </a:extLst>
            </p:cNvPr>
            <p:cNvSpPr/>
            <p:nvPr/>
          </p:nvSpPr>
          <p:spPr>
            <a:xfrm>
              <a:off x="75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2C53BC-9C4F-4240-3E82-85BD9A1B3414}"/>
              </a:ext>
            </a:extLst>
          </p:cNvPr>
          <p:cNvSpPr txBox="1"/>
          <p:nvPr/>
        </p:nvSpPr>
        <p:spPr>
          <a:xfrm>
            <a:off x="3403563" y="32203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222222"/>
                </a:solidFill>
                <a:latin typeface="Nunito Sans" pitchFamily="2" charset="0"/>
                <a:ea typeface="DejaVu Sans"/>
              </a:rPr>
              <a:t>Aumento significativo da taxa de conversão;</a:t>
            </a:r>
            <a:endParaRPr lang="pt-BR" sz="1800" b="0" strike="noStrike" spc="-1" dirty="0">
              <a:solidFill>
                <a:srgbClr val="222222"/>
              </a:solidFill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562</Words>
  <Application>Microsoft Office PowerPoint</Application>
  <PresentationFormat>Personalizar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Nunito Sans</vt:lpstr>
      <vt:lpstr>Nunito Sans Black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Pedro Faria</cp:lastModifiedBy>
  <cp:revision>38</cp:revision>
  <dcterms:modified xsi:type="dcterms:W3CDTF">2023-02-20T13:34:02Z</dcterms:modified>
  <dc:language>pt-BR</dc:language>
</cp:coreProperties>
</file>