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514508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164;p3_0" descr=""/>
          <p:cNvPicPr/>
          <p:nvPr/>
        </p:nvPicPr>
        <p:blipFill>
          <a:blip r:embed="rId1">
            <a:alphaModFix amt="52000"/>
          </a:blip>
          <a:stretch/>
        </p:blipFill>
        <p:spPr>
          <a:xfrm>
            <a:off x="3715200" y="919800"/>
            <a:ext cx="235440" cy="259560"/>
          </a:xfrm>
          <a:prstGeom prst="rect">
            <a:avLst/>
          </a:prstGeom>
          <a:ln w="0">
            <a:noFill/>
          </a:ln>
        </p:spPr>
      </p:pic>
      <p:sp>
        <p:nvSpPr>
          <p:cNvPr id="39" name="Google Shape;165;p3_0"/>
          <p:cNvSpPr/>
          <p:nvPr/>
        </p:nvSpPr>
        <p:spPr>
          <a:xfrm>
            <a:off x="3202920" y="1189440"/>
            <a:ext cx="126396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Novos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0" name="Google Shape;166;p3_0"/>
          <p:cNvSpPr/>
          <p:nvPr/>
        </p:nvSpPr>
        <p:spPr>
          <a:xfrm>
            <a:off x="1275480" y="1187280"/>
            <a:ext cx="84312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ativos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1" name="Google Shape;167;p3_0" descr=""/>
          <p:cNvPicPr/>
          <p:nvPr/>
        </p:nvPicPr>
        <p:blipFill>
          <a:blip r:embed="rId2">
            <a:alphaModFix amt="52000"/>
          </a:blip>
          <a:stretch/>
        </p:blipFill>
        <p:spPr>
          <a:xfrm>
            <a:off x="1608120" y="939240"/>
            <a:ext cx="178920" cy="24840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168;p3_0"/>
          <p:cNvSpPr/>
          <p:nvPr/>
        </p:nvSpPr>
        <p:spPr>
          <a:xfrm>
            <a:off x="2276280" y="1191600"/>
            <a:ext cx="923040" cy="25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engajados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3" name="Google Shape;169;p3_0" descr=""/>
          <p:cNvPicPr/>
          <p:nvPr/>
        </p:nvPicPr>
        <p:blipFill>
          <a:blip r:embed="rId3">
            <a:alphaModFix amt="52000"/>
          </a:blip>
          <a:stretch/>
        </p:blipFill>
        <p:spPr>
          <a:xfrm>
            <a:off x="2643840" y="851760"/>
            <a:ext cx="341640" cy="327240"/>
          </a:xfrm>
          <a:prstGeom prst="rect">
            <a:avLst/>
          </a:prstGeom>
          <a:ln w="0">
            <a:noFill/>
          </a:ln>
        </p:spPr>
      </p:pic>
      <p:sp>
        <p:nvSpPr>
          <p:cNvPr id="44" name="Google Shape;170;p3_0"/>
          <p:cNvSpPr/>
          <p:nvPr/>
        </p:nvSpPr>
        <p:spPr>
          <a:xfrm>
            <a:off x="4300200" y="1191600"/>
            <a:ext cx="129888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 </a:t>
            </a: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Mgs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trafegadas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5" name="Google Shape;171;p3_0" descr=""/>
          <p:cNvPicPr/>
          <p:nvPr/>
        </p:nvPicPr>
        <p:blipFill>
          <a:blip r:embed="rId4">
            <a:alphaModFix amt="52000"/>
          </a:blip>
          <a:stretch/>
        </p:blipFill>
        <p:spPr>
          <a:xfrm>
            <a:off x="4790160" y="898560"/>
            <a:ext cx="341640" cy="297360"/>
          </a:xfrm>
          <a:prstGeom prst="rect">
            <a:avLst/>
          </a:prstGeom>
          <a:ln w="0">
            <a:noFill/>
          </a:ln>
        </p:spPr>
      </p:pic>
      <p:sp>
        <p:nvSpPr>
          <p:cNvPr id="46" name="Google Shape;172;p3_0"/>
          <p:cNvSpPr/>
          <p:nvPr/>
        </p:nvSpPr>
        <p:spPr>
          <a:xfrm>
            <a:off x="3356640" y="1523160"/>
            <a:ext cx="923040" cy="40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1.150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3,50%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47" name="Google Shape;173;p3_0"/>
          <p:cNvSpPr/>
          <p:nvPr/>
        </p:nvSpPr>
        <p:spPr>
          <a:xfrm>
            <a:off x="4312080" y="1525680"/>
            <a:ext cx="1298880" cy="40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100.000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4,00%</a:t>
            </a:r>
            <a:endParaRPr b="0" lang="pt-BR" sz="700" spc="-1" strike="noStrike">
              <a:latin typeface="Arial"/>
            </a:endParaRPr>
          </a:p>
        </p:txBody>
      </p:sp>
      <p:pic>
        <p:nvPicPr>
          <p:cNvPr id="48" name="Google Shape;174;p3_0" descr=""/>
          <p:cNvPicPr/>
          <p:nvPr/>
        </p:nvPicPr>
        <p:blipFill>
          <a:blip r:embed="rId5">
            <a:alphaModFix amt="52000"/>
          </a:blip>
          <a:stretch/>
        </p:blipFill>
        <p:spPr>
          <a:xfrm>
            <a:off x="5986080" y="927360"/>
            <a:ext cx="289080" cy="257400"/>
          </a:xfrm>
          <a:prstGeom prst="rect">
            <a:avLst/>
          </a:prstGeom>
          <a:ln w="0">
            <a:noFill/>
          </a:ln>
        </p:spPr>
      </p:pic>
      <p:sp>
        <p:nvSpPr>
          <p:cNvPr id="49" name="Google Shape;175;p3_0"/>
          <p:cNvSpPr/>
          <p:nvPr/>
        </p:nvSpPr>
        <p:spPr>
          <a:xfrm>
            <a:off x="5658840" y="1190880"/>
            <a:ext cx="960840" cy="38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Recorrência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0" name="Google Shape;176;p3_0"/>
          <p:cNvSpPr/>
          <p:nvPr/>
        </p:nvSpPr>
        <p:spPr>
          <a:xfrm>
            <a:off x="2282760" y="1523880"/>
            <a:ext cx="92304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22.190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-2,20%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51" name="Google Shape;177;p3_0"/>
          <p:cNvSpPr/>
          <p:nvPr/>
        </p:nvSpPr>
        <p:spPr>
          <a:xfrm>
            <a:off x="1327320" y="1532160"/>
            <a:ext cx="71352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25.670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-4,40%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52" name="Google Shape;178;p3_0"/>
          <p:cNvSpPr/>
          <p:nvPr/>
        </p:nvSpPr>
        <p:spPr>
          <a:xfrm>
            <a:off x="5726160" y="1526400"/>
            <a:ext cx="843120" cy="40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60,00%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-8,00%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53" name="Google Shape;179;p3_0"/>
          <p:cNvSpPr/>
          <p:nvPr/>
        </p:nvSpPr>
        <p:spPr>
          <a:xfrm>
            <a:off x="3243960" y="290520"/>
            <a:ext cx="251208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2200" spc="-1" strike="noStrike">
                <a:solidFill>
                  <a:srgbClr val="434343"/>
                </a:solidFill>
                <a:latin typeface="Nunito Sans"/>
                <a:ea typeface="Arial"/>
              </a:rPr>
              <a:t>OVERVIEW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54" name="Google Shape;197;p3_0"/>
          <p:cNvSpPr/>
          <p:nvPr/>
        </p:nvSpPr>
        <p:spPr>
          <a:xfrm>
            <a:off x="6982200" y="1521720"/>
            <a:ext cx="661680" cy="47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90,00%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2,70%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55" name="Google Shape;198;p3_0"/>
          <p:cNvSpPr/>
          <p:nvPr/>
        </p:nvSpPr>
        <p:spPr>
          <a:xfrm>
            <a:off x="6391800" y="1190880"/>
            <a:ext cx="174204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Taxa de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engajamento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56" name="Google Shape;199;p3_0" descr=""/>
          <p:cNvPicPr/>
          <p:nvPr/>
        </p:nvPicPr>
        <p:blipFill>
          <a:blip r:embed="rId6">
            <a:alphaModFix amt="52000"/>
          </a:blip>
          <a:stretch/>
        </p:blipFill>
        <p:spPr>
          <a:xfrm>
            <a:off x="7130160" y="919800"/>
            <a:ext cx="288720" cy="271440"/>
          </a:xfrm>
          <a:prstGeom prst="rect">
            <a:avLst/>
          </a:prstGeom>
          <a:ln w="0">
            <a:noFill/>
          </a:ln>
        </p:spPr>
      </p:pic>
      <p:sp>
        <p:nvSpPr>
          <p:cNvPr id="57" name="Google Shape;200;p3_0"/>
          <p:cNvSpPr/>
          <p:nvPr/>
        </p:nvSpPr>
        <p:spPr>
          <a:xfrm>
            <a:off x="7935480" y="1172520"/>
            <a:ext cx="960840" cy="32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Retorno no mesmo mês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8" name="Google Shape;201;p3_0"/>
          <p:cNvSpPr/>
          <p:nvPr/>
        </p:nvSpPr>
        <p:spPr>
          <a:xfrm>
            <a:off x="8079480" y="1505160"/>
            <a:ext cx="67248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80,00%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0,90%</a:t>
            </a:r>
            <a:endParaRPr b="0" lang="pt-BR" sz="700" spc="-1" strike="noStrike">
              <a:latin typeface="Arial"/>
            </a:endParaRPr>
          </a:p>
        </p:txBody>
      </p:sp>
      <p:pic>
        <p:nvPicPr>
          <p:cNvPr id="59" name="Google Shape;202;p3_0" descr=""/>
          <p:cNvPicPr/>
          <p:nvPr/>
        </p:nvPicPr>
        <p:blipFill>
          <a:blip r:embed="rId7">
            <a:alphaModFix amt="52000"/>
          </a:blip>
          <a:stretch/>
        </p:blipFill>
        <p:spPr>
          <a:xfrm flipH="1" rot="10800000">
            <a:off x="8265240" y="908640"/>
            <a:ext cx="274320" cy="25992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204;p3_0"/>
          <p:cNvSpPr/>
          <p:nvPr/>
        </p:nvSpPr>
        <p:spPr>
          <a:xfrm>
            <a:off x="264960" y="1491480"/>
            <a:ext cx="865080" cy="30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30.000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1" name="Google Shape;205;p3_0"/>
          <p:cNvSpPr/>
          <p:nvPr/>
        </p:nvSpPr>
        <p:spPr>
          <a:xfrm>
            <a:off x="496800" y="1705680"/>
            <a:ext cx="546840" cy="26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12,00%</a:t>
            </a:r>
            <a:endParaRPr b="0" lang="pt-BR" sz="700" spc="-1" strike="noStrike">
              <a:latin typeface="Arial"/>
            </a:endParaRPr>
          </a:p>
        </p:txBody>
      </p:sp>
      <p:pic>
        <p:nvPicPr>
          <p:cNvPr id="62" name="Google Shape;206;p3_0" descr=""/>
          <p:cNvPicPr/>
          <p:nvPr/>
        </p:nvPicPr>
        <p:blipFill>
          <a:blip r:embed="rId8"/>
          <a:stretch/>
        </p:blipFill>
        <p:spPr>
          <a:xfrm>
            <a:off x="478080" y="874800"/>
            <a:ext cx="450720" cy="451080"/>
          </a:xfrm>
          <a:prstGeom prst="rect">
            <a:avLst/>
          </a:prstGeom>
          <a:ln w="0">
            <a:noFill/>
          </a:ln>
        </p:spPr>
      </p:pic>
      <p:pic>
        <p:nvPicPr>
          <p:cNvPr id="63" name="Google Shape;207;p3_0" descr=""/>
          <p:cNvPicPr/>
          <p:nvPr/>
        </p:nvPicPr>
        <p:blipFill>
          <a:blip r:embed="rId9">
            <a:alphaModFix amt="60000"/>
          </a:blip>
          <a:stretch/>
        </p:blipFill>
        <p:spPr>
          <a:xfrm>
            <a:off x="1459440" y="1820880"/>
            <a:ext cx="87480" cy="87840"/>
          </a:xfrm>
          <a:prstGeom prst="rect">
            <a:avLst/>
          </a:prstGeom>
          <a:ln w="0">
            <a:noFill/>
          </a:ln>
        </p:spPr>
      </p:pic>
      <p:pic>
        <p:nvPicPr>
          <p:cNvPr id="64" name="Google Shape;208;p3_0" descr=""/>
          <p:cNvPicPr/>
          <p:nvPr/>
        </p:nvPicPr>
        <p:blipFill>
          <a:blip r:embed="rId10">
            <a:alphaModFix amt="60000"/>
          </a:blip>
          <a:stretch/>
        </p:blipFill>
        <p:spPr>
          <a:xfrm>
            <a:off x="2508840" y="1804680"/>
            <a:ext cx="87480" cy="87840"/>
          </a:xfrm>
          <a:prstGeom prst="rect">
            <a:avLst/>
          </a:prstGeom>
          <a:ln w="0">
            <a:noFill/>
          </a:ln>
        </p:spPr>
      </p:pic>
      <p:pic>
        <p:nvPicPr>
          <p:cNvPr id="65" name="Google Shape;221;p3_0" descr=""/>
          <p:cNvPicPr/>
          <p:nvPr/>
        </p:nvPicPr>
        <p:blipFill>
          <a:blip r:embed="rId11">
            <a:alphaModFix amt="60000"/>
          </a:blip>
          <a:stretch/>
        </p:blipFill>
        <p:spPr>
          <a:xfrm>
            <a:off x="3597120" y="1797120"/>
            <a:ext cx="91800" cy="87840"/>
          </a:xfrm>
          <a:prstGeom prst="rect">
            <a:avLst/>
          </a:prstGeom>
          <a:ln w="0">
            <a:noFill/>
          </a:ln>
        </p:spPr>
      </p:pic>
      <p:pic>
        <p:nvPicPr>
          <p:cNvPr id="66" name="Google Shape;222;p3_0" descr=""/>
          <p:cNvPicPr/>
          <p:nvPr/>
        </p:nvPicPr>
        <p:blipFill>
          <a:blip r:embed="rId12">
            <a:alphaModFix amt="60000"/>
          </a:blip>
          <a:stretch/>
        </p:blipFill>
        <p:spPr>
          <a:xfrm>
            <a:off x="5893560" y="1816200"/>
            <a:ext cx="87480" cy="87840"/>
          </a:xfrm>
          <a:prstGeom prst="rect">
            <a:avLst/>
          </a:prstGeom>
          <a:ln w="0">
            <a:noFill/>
          </a:ln>
        </p:spPr>
      </p:pic>
      <p:pic>
        <p:nvPicPr>
          <p:cNvPr id="67" name="Google Shape;223;p3_0" descr=""/>
          <p:cNvPicPr/>
          <p:nvPr/>
        </p:nvPicPr>
        <p:blipFill>
          <a:blip r:embed="rId13">
            <a:alphaModFix amt="60000"/>
          </a:blip>
          <a:stretch/>
        </p:blipFill>
        <p:spPr>
          <a:xfrm>
            <a:off x="445680" y="1805040"/>
            <a:ext cx="91800" cy="87840"/>
          </a:xfrm>
          <a:prstGeom prst="rect">
            <a:avLst/>
          </a:prstGeom>
          <a:ln w="0">
            <a:noFill/>
          </a:ln>
        </p:spPr>
      </p:pic>
      <p:pic>
        <p:nvPicPr>
          <p:cNvPr id="68" name="Google Shape;224;p3_0" descr=""/>
          <p:cNvPicPr/>
          <p:nvPr/>
        </p:nvPicPr>
        <p:blipFill>
          <a:blip r:embed="rId14">
            <a:alphaModFix amt="60000"/>
          </a:blip>
          <a:stretch/>
        </p:blipFill>
        <p:spPr>
          <a:xfrm>
            <a:off x="4745520" y="1801080"/>
            <a:ext cx="91800" cy="87840"/>
          </a:xfrm>
          <a:prstGeom prst="rect">
            <a:avLst/>
          </a:prstGeom>
          <a:ln w="0">
            <a:noFill/>
          </a:ln>
        </p:spPr>
      </p:pic>
      <p:pic>
        <p:nvPicPr>
          <p:cNvPr id="69" name="Google Shape;225;p3_0" descr=""/>
          <p:cNvPicPr/>
          <p:nvPr/>
        </p:nvPicPr>
        <p:blipFill>
          <a:blip r:embed="rId15">
            <a:alphaModFix amt="60000"/>
          </a:blip>
          <a:stretch/>
        </p:blipFill>
        <p:spPr>
          <a:xfrm>
            <a:off x="8151120" y="1792080"/>
            <a:ext cx="91800" cy="87840"/>
          </a:xfrm>
          <a:prstGeom prst="rect">
            <a:avLst/>
          </a:prstGeom>
          <a:ln w="0">
            <a:noFill/>
          </a:ln>
        </p:spPr>
      </p:pic>
      <p:pic>
        <p:nvPicPr>
          <p:cNvPr id="70" name="Google Shape;226;p3_0" descr=""/>
          <p:cNvPicPr/>
          <p:nvPr/>
        </p:nvPicPr>
        <p:blipFill>
          <a:blip r:embed="rId16">
            <a:alphaModFix amt="60000"/>
          </a:blip>
          <a:stretch/>
        </p:blipFill>
        <p:spPr>
          <a:xfrm>
            <a:off x="7020000" y="1800360"/>
            <a:ext cx="91800" cy="8784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166;p3_1"/>
          <p:cNvSpPr/>
          <p:nvPr/>
        </p:nvSpPr>
        <p:spPr>
          <a:xfrm>
            <a:off x="286920" y="1260000"/>
            <a:ext cx="84312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Visitas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2" name="Google Shape;181;p3_1"/>
          <p:cNvSpPr/>
          <p:nvPr/>
        </p:nvSpPr>
        <p:spPr>
          <a:xfrm>
            <a:off x="5916600" y="4571640"/>
            <a:ext cx="115128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300" spc="-1" strike="noStrike">
                <a:solidFill>
                  <a:srgbClr val="252423"/>
                </a:solidFill>
                <a:latin typeface="Nunito Sans"/>
                <a:ea typeface="Arial"/>
              </a:rPr>
              <a:t>0,15%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73" name="Google Shape;182;p3_1"/>
          <p:cNvSpPr/>
          <p:nvPr/>
        </p:nvSpPr>
        <p:spPr>
          <a:xfrm>
            <a:off x="1082520" y="4528440"/>
            <a:ext cx="5025600" cy="38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A base de usuários engajados até Outubro somou </a:t>
            </a:r>
            <a:r>
              <a:rPr b="1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200.000  usuários</a:t>
            </a: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. </a:t>
            </a:r>
            <a:endParaRPr b="0" lang="pt-BR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Assim, o número de novos usuários em Outubro representou um </a:t>
            </a:r>
            <a:r>
              <a:rPr b="1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crescimento de base</a:t>
            </a:r>
            <a:r>
              <a:rPr b="1" lang="pt-BR" sz="800" spc="-1" strike="noStrike">
                <a:solidFill>
                  <a:srgbClr val="f57300"/>
                </a:solidFill>
                <a:latin typeface="Nunito Sans"/>
                <a:ea typeface="Arial"/>
              </a:rPr>
              <a:t> </a:t>
            </a: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de:</a:t>
            </a:r>
            <a:endParaRPr b="0" lang="pt-BR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8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7"/>
          <a:stretch/>
        </p:blipFill>
        <p:spPr>
          <a:xfrm>
            <a:off x="359640" y="2160000"/>
            <a:ext cx="3959640" cy="197928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18"/>
          <a:stretch/>
        </p:blipFill>
        <p:spPr>
          <a:xfrm>
            <a:off x="4680000" y="2160000"/>
            <a:ext cx="4103640" cy="205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 txBox="1"/>
          <p:nvPr/>
        </p:nvSpPr>
        <p:spPr>
          <a:xfrm>
            <a:off x="3420000" y="180000"/>
            <a:ext cx="2340000" cy="506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pt-BR" sz="2400" spc="-1" strike="noStrike">
                <a:solidFill>
                  <a:srgbClr val="222222"/>
                </a:solidFill>
                <a:latin typeface="Nunito Sans Black"/>
              </a:rPr>
              <a:t>VENDAS</a:t>
            </a:r>
            <a:endParaRPr b="0" lang="pt-BR" sz="2400" spc="-1" strike="noStrike">
              <a:solidFill>
                <a:srgbClr val="222222"/>
              </a:solidFill>
              <a:latin typeface="Nunito Sans Black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080000" y="1080000"/>
            <a:ext cx="1620000" cy="50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Número de propostas vendidas</a:t>
            </a:r>
            <a:endParaRPr b="0" lang="pt-BR" sz="1200" spc="-1" strike="noStrike">
              <a:solidFill>
                <a:srgbClr val="222222"/>
              </a:solidFill>
              <a:latin typeface="Nunito Sans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080000" y="1585080"/>
            <a:ext cx="1620000" cy="4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pt-BR" sz="2200" spc="-1" strike="noStrike">
                <a:solidFill>
                  <a:srgbClr val="222222"/>
                </a:solidFill>
                <a:latin typeface="Nunito Sans Black"/>
              </a:rPr>
              <a:t>1.500</a:t>
            </a:r>
            <a:endParaRPr b="0" lang="pt-BR" sz="2200" spc="-1" strike="noStrike">
              <a:solidFill>
                <a:srgbClr val="222222"/>
              </a:solidFill>
              <a:latin typeface="Nunito Sans Black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1080000" y="2042280"/>
            <a:ext cx="1620000" cy="29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15%</a:t>
            </a:r>
            <a:endParaRPr b="0" lang="pt-BR" sz="1200" spc="-1" strike="noStrike">
              <a:solidFill>
                <a:srgbClr val="222222"/>
              </a:solidFill>
              <a:latin typeface="Nunito Sans"/>
            </a:endParaRPr>
          </a:p>
        </p:txBody>
      </p:sp>
      <p:grpSp>
        <p:nvGrpSpPr>
          <p:cNvPr id="80" name=""/>
          <p:cNvGrpSpPr/>
          <p:nvPr/>
        </p:nvGrpSpPr>
        <p:grpSpPr>
          <a:xfrm>
            <a:off x="1477800" y="2085480"/>
            <a:ext cx="132840" cy="179280"/>
            <a:chOff x="1477800" y="2085480"/>
            <a:chExt cx="132840" cy="179280"/>
          </a:xfrm>
        </p:grpSpPr>
        <p:sp>
          <p:nvSpPr>
            <p:cNvPr id="81" name=""/>
            <p:cNvSpPr/>
            <p:nvPr/>
          </p:nvSpPr>
          <p:spPr>
            <a:xfrm>
              <a:off x="1511280" y="2131920"/>
              <a:ext cx="66600" cy="1328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"/>
            <p:cNvSpPr/>
            <p:nvPr/>
          </p:nvSpPr>
          <p:spPr>
            <a:xfrm>
              <a:off x="1477800" y="2085480"/>
              <a:ext cx="132840" cy="66600"/>
            </a:xfrm>
            <a:custGeom>
              <a:avLst/>
              <a:gdLst/>
              <a:ahLst/>
              <a:rect l="0" t="0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" name=""/>
          <p:cNvSpPr txBox="1"/>
          <p:nvPr/>
        </p:nvSpPr>
        <p:spPr>
          <a:xfrm>
            <a:off x="2880000" y="1296000"/>
            <a:ext cx="1620000" cy="29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Valor total vendido</a:t>
            </a:r>
            <a:endParaRPr b="0" lang="pt-BR" sz="1200" spc="-1" strike="noStrike">
              <a:solidFill>
                <a:srgbClr val="222222"/>
              </a:solidFill>
              <a:latin typeface="Nunito Sans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2736000" y="1585080"/>
            <a:ext cx="1800000" cy="4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pt-BR" sz="2200" spc="-1" strike="noStrike">
                <a:solidFill>
                  <a:srgbClr val="222222"/>
                </a:solidFill>
                <a:latin typeface="Nunito Sans Black"/>
              </a:rPr>
              <a:t>R$ 20 Mil</a:t>
            </a:r>
            <a:endParaRPr b="0" lang="pt-BR" sz="2200" spc="-1" strike="noStrike">
              <a:solidFill>
                <a:srgbClr val="222222"/>
              </a:solidFill>
              <a:latin typeface="Nunito Sans Black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2880000" y="2042280"/>
            <a:ext cx="1620000" cy="29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20%</a:t>
            </a:r>
            <a:endParaRPr b="0" lang="pt-BR" sz="1200" spc="-1" strike="noStrike">
              <a:solidFill>
                <a:srgbClr val="222222"/>
              </a:solidFill>
              <a:latin typeface="Nunito Sans"/>
            </a:endParaRPr>
          </a:p>
        </p:txBody>
      </p:sp>
      <p:grpSp>
        <p:nvGrpSpPr>
          <p:cNvPr id="86" name=""/>
          <p:cNvGrpSpPr/>
          <p:nvPr/>
        </p:nvGrpSpPr>
        <p:grpSpPr>
          <a:xfrm>
            <a:off x="3277800" y="2085480"/>
            <a:ext cx="132840" cy="179280"/>
            <a:chOff x="3277800" y="2085480"/>
            <a:chExt cx="132840" cy="179280"/>
          </a:xfrm>
        </p:grpSpPr>
        <p:sp>
          <p:nvSpPr>
            <p:cNvPr id="87" name=""/>
            <p:cNvSpPr/>
            <p:nvPr/>
          </p:nvSpPr>
          <p:spPr>
            <a:xfrm>
              <a:off x="3311280" y="2131920"/>
              <a:ext cx="66600" cy="1328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"/>
            <p:cNvSpPr/>
            <p:nvPr/>
          </p:nvSpPr>
          <p:spPr>
            <a:xfrm>
              <a:off x="3277800" y="2085480"/>
              <a:ext cx="132840" cy="66600"/>
            </a:xfrm>
            <a:custGeom>
              <a:avLst/>
              <a:gdLst/>
              <a:ahLst/>
              <a:rect l="0" t="0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" name=""/>
          <p:cNvSpPr txBox="1"/>
          <p:nvPr/>
        </p:nvSpPr>
        <p:spPr>
          <a:xfrm>
            <a:off x="4680000" y="1080000"/>
            <a:ext cx="1620000" cy="50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Taxa de conversão geral</a:t>
            </a:r>
            <a:endParaRPr b="0" lang="pt-BR" sz="1200" spc="-1" strike="noStrike">
              <a:solidFill>
                <a:srgbClr val="222222"/>
              </a:solidFill>
              <a:latin typeface="Nunito Sans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4680000" y="1585080"/>
            <a:ext cx="1620000" cy="4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pt-BR" sz="2200" spc="-1" strike="noStrike">
                <a:solidFill>
                  <a:srgbClr val="222222"/>
                </a:solidFill>
                <a:latin typeface="Nunito Sans Black"/>
              </a:rPr>
              <a:t>60%</a:t>
            </a:r>
            <a:endParaRPr b="0" lang="pt-BR" sz="2200" spc="-1" strike="noStrike">
              <a:solidFill>
                <a:srgbClr val="222222"/>
              </a:solidFill>
              <a:latin typeface="Nunito Sans Black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4680000" y="2042280"/>
            <a:ext cx="1620000" cy="29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15 p.p.</a:t>
            </a:r>
            <a:endParaRPr b="0" lang="pt-BR" sz="1200" spc="-1" strike="noStrike">
              <a:solidFill>
                <a:srgbClr val="222222"/>
              </a:solidFill>
              <a:latin typeface="Nunito Sans"/>
            </a:endParaRPr>
          </a:p>
        </p:txBody>
      </p:sp>
      <p:grpSp>
        <p:nvGrpSpPr>
          <p:cNvPr id="92" name=""/>
          <p:cNvGrpSpPr/>
          <p:nvPr/>
        </p:nvGrpSpPr>
        <p:grpSpPr>
          <a:xfrm>
            <a:off x="5077800" y="2085480"/>
            <a:ext cx="132840" cy="179280"/>
            <a:chOff x="5077800" y="2085480"/>
            <a:chExt cx="132840" cy="179280"/>
          </a:xfrm>
        </p:grpSpPr>
        <p:sp>
          <p:nvSpPr>
            <p:cNvPr id="93" name=""/>
            <p:cNvSpPr/>
            <p:nvPr/>
          </p:nvSpPr>
          <p:spPr>
            <a:xfrm>
              <a:off x="5111280" y="2131920"/>
              <a:ext cx="66600" cy="1328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"/>
            <p:cNvSpPr/>
            <p:nvPr/>
          </p:nvSpPr>
          <p:spPr>
            <a:xfrm>
              <a:off x="5077800" y="2085480"/>
              <a:ext cx="132840" cy="66600"/>
            </a:xfrm>
            <a:custGeom>
              <a:avLst/>
              <a:gdLst/>
              <a:ahLst/>
              <a:rect l="0" t="0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"/>
          <p:cNvSpPr txBox="1"/>
          <p:nvPr/>
        </p:nvSpPr>
        <p:spPr>
          <a:xfrm>
            <a:off x="6480000" y="1080000"/>
            <a:ext cx="1620000" cy="50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Taxa de sucesso nas chamadas de API</a:t>
            </a:r>
            <a:endParaRPr b="0" lang="pt-BR" sz="1200" spc="-1" strike="noStrike">
              <a:solidFill>
                <a:srgbClr val="222222"/>
              </a:solidFill>
              <a:latin typeface="Nunito Sans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6336000" y="1585080"/>
            <a:ext cx="1800000" cy="4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pt-BR" sz="2200" spc="-1" strike="noStrike">
                <a:solidFill>
                  <a:srgbClr val="222222"/>
                </a:solidFill>
                <a:latin typeface="Nunito Sans Black"/>
              </a:rPr>
              <a:t>90%</a:t>
            </a:r>
            <a:endParaRPr b="0" lang="pt-BR" sz="2200" spc="-1" strike="noStrike">
              <a:solidFill>
                <a:srgbClr val="222222"/>
              </a:solidFill>
              <a:latin typeface="Nunito Sans Black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6480000" y="2042280"/>
            <a:ext cx="1620000" cy="29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40 p.p.</a:t>
            </a:r>
            <a:endParaRPr b="0" lang="pt-BR" sz="1200" spc="-1" strike="noStrike">
              <a:solidFill>
                <a:srgbClr val="222222"/>
              </a:solidFill>
              <a:latin typeface="Nunito Sans"/>
            </a:endParaRPr>
          </a:p>
        </p:txBody>
      </p:sp>
      <p:grpSp>
        <p:nvGrpSpPr>
          <p:cNvPr id="98" name=""/>
          <p:cNvGrpSpPr/>
          <p:nvPr/>
        </p:nvGrpSpPr>
        <p:grpSpPr>
          <a:xfrm>
            <a:off x="6877800" y="2085480"/>
            <a:ext cx="132840" cy="179280"/>
            <a:chOff x="6877800" y="2085480"/>
            <a:chExt cx="132840" cy="179280"/>
          </a:xfrm>
        </p:grpSpPr>
        <p:sp>
          <p:nvSpPr>
            <p:cNvPr id="99" name=""/>
            <p:cNvSpPr/>
            <p:nvPr/>
          </p:nvSpPr>
          <p:spPr>
            <a:xfrm>
              <a:off x="6911280" y="2131920"/>
              <a:ext cx="66600" cy="1328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"/>
            <p:cNvSpPr/>
            <p:nvPr/>
          </p:nvSpPr>
          <p:spPr>
            <a:xfrm>
              <a:off x="6877800" y="2085480"/>
              <a:ext cx="132840" cy="66600"/>
            </a:xfrm>
            <a:custGeom>
              <a:avLst/>
              <a:gdLst/>
              <a:ahLst/>
              <a:rect l="0" t="0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1" name=""/>
          <p:cNvSpPr txBox="1"/>
          <p:nvPr/>
        </p:nvSpPr>
        <p:spPr>
          <a:xfrm>
            <a:off x="1548000" y="3240000"/>
            <a:ext cx="1620000" cy="29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Consignado</a:t>
            </a:r>
            <a:endParaRPr b="0" lang="pt-BR" sz="1200" spc="-1" strike="noStrike">
              <a:solidFill>
                <a:srgbClr val="222222"/>
              </a:solidFill>
              <a:latin typeface="Nunito Sans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404000" y="3565080"/>
            <a:ext cx="1800000" cy="4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pt-BR" sz="2200" spc="-1" strike="noStrike">
                <a:solidFill>
                  <a:srgbClr val="222222"/>
                </a:solidFill>
                <a:latin typeface="Nunito Sans Black"/>
              </a:rPr>
              <a:t>R$ 8 Mil</a:t>
            </a:r>
            <a:endParaRPr b="0" lang="pt-BR" sz="2200" spc="-1" strike="noStrike">
              <a:solidFill>
                <a:srgbClr val="222222"/>
              </a:solidFill>
              <a:latin typeface="Nunito Sans Black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1548000" y="4022280"/>
            <a:ext cx="1620000" cy="29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5%</a:t>
            </a:r>
            <a:endParaRPr b="0" lang="pt-BR" sz="1200" spc="-1" strike="noStrike">
              <a:solidFill>
                <a:srgbClr val="222222"/>
              </a:solidFill>
              <a:latin typeface="Nunito Sans"/>
            </a:endParaRPr>
          </a:p>
        </p:txBody>
      </p:sp>
      <p:grpSp>
        <p:nvGrpSpPr>
          <p:cNvPr id="104" name=""/>
          <p:cNvGrpSpPr/>
          <p:nvPr/>
        </p:nvGrpSpPr>
        <p:grpSpPr>
          <a:xfrm>
            <a:off x="2017800" y="4065480"/>
            <a:ext cx="132840" cy="179280"/>
            <a:chOff x="2017800" y="4065480"/>
            <a:chExt cx="132840" cy="179280"/>
          </a:xfrm>
        </p:grpSpPr>
        <p:sp>
          <p:nvSpPr>
            <p:cNvPr id="105" name=""/>
            <p:cNvSpPr/>
            <p:nvPr/>
          </p:nvSpPr>
          <p:spPr>
            <a:xfrm flipV="1">
              <a:off x="2051280" y="4065120"/>
              <a:ext cx="66600" cy="132840"/>
            </a:xfrm>
            <a:prstGeom prst="rect">
              <a:avLst/>
            </a:prstGeom>
            <a:solidFill>
              <a:srgbClr val="fc2626"/>
            </a:solidFill>
            <a:ln w="0">
              <a:solidFill>
                <a:srgbClr val="fc2626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"/>
            <p:cNvSpPr/>
            <p:nvPr/>
          </p:nvSpPr>
          <p:spPr>
            <a:xfrm>
              <a:off x="2017800" y="4177800"/>
              <a:ext cx="132840" cy="66600"/>
            </a:xfrm>
            <a:custGeom>
              <a:avLst/>
              <a:gdLst/>
              <a:ahLst/>
              <a:rect l="0" t="0" r="r" b="b"/>
              <a:pathLst>
                <a:path w="371" h="187">
                  <a:moveTo>
                    <a:pt x="185" y="186"/>
                  </a:moveTo>
                  <a:lnTo>
                    <a:pt x="370" y="0"/>
                  </a:lnTo>
                  <a:lnTo>
                    <a:pt x="0" y="0"/>
                  </a:lnTo>
                  <a:lnTo>
                    <a:pt x="185" y="186"/>
                  </a:lnTo>
                </a:path>
              </a:pathLst>
            </a:custGeom>
            <a:solidFill>
              <a:srgbClr val="fc26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7" name=""/>
          <p:cNvSpPr txBox="1"/>
          <p:nvPr/>
        </p:nvSpPr>
        <p:spPr>
          <a:xfrm>
            <a:off x="3888000" y="3060000"/>
            <a:ext cx="1620000" cy="50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Com garantia</a:t>
            </a:r>
            <a:endParaRPr b="0" lang="pt-BR" sz="1200" spc="-1" strike="noStrike">
              <a:solidFill>
                <a:srgbClr val="222222"/>
              </a:solidFill>
              <a:latin typeface="Nunito Sans"/>
            </a:endParaRPr>
          </a:p>
          <a:p>
            <a:pPr algn="ctr"/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Sobre veículos</a:t>
            </a:r>
            <a:endParaRPr b="0" lang="pt-BR" sz="1200" spc="-1" strike="noStrike">
              <a:solidFill>
                <a:srgbClr val="222222"/>
              </a:solidFill>
              <a:latin typeface="Nunito Sans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3744000" y="3565080"/>
            <a:ext cx="1800000" cy="4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pt-BR" sz="2200" spc="-1" strike="noStrike">
                <a:solidFill>
                  <a:srgbClr val="222222"/>
                </a:solidFill>
                <a:latin typeface="Nunito Sans Black"/>
              </a:rPr>
              <a:t>R$ 12 Mil</a:t>
            </a:r>
            <a:endParaRPr b="0" lang="pt-BR" sz="2200" spc="-1" strike="noStrike">
              <a:solidFill>
                <a:srgbClr val="222222"/>
              </a:solidFill>
              <a:latin typeface="Nunito Sans Black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3888000" y="4022280"/>
            <a:ext cx="1620000" cy="29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100%</a:t>
            </a:r>
            <a:endParaRPr b="0" lang="pt-BR" sz="1200" spc="-1" strike="noStrike">
              <a:solidFill>
                <a:srgbClr val="222222"/>
              </a:solidFill>
              <a:latin typeface="Nunito Sans"/>
            </a:endParaRPr>
          </a:p>
        </p:txBody>
      </p:sp>
      <p:grpSp>
        <p:nvGrpSpPr>
          <p:cNvPr id="110" name=""/>
          <p:cNvGrpSpPr/>
          <p:nvPr/>
        </p:nvGrpSpPr>
        <p:grpSpPr>
          <a:xfrm>
            <a:off x="4285800" y="4065480"/>
            <a:ext cx="132840" cy="179280"/>
            <a:chOff x="4285800" y="4065480"/>
            <a:chExt cx="132840" cy="179280"/>
          </a:xfrm>
        </p:grpSpPr>
        <p:sp>
          <p:nvSpPr>
            <p:cNvPr id="111" name=""/>
            <p:cNvSpPr/>
            <p:nvPr/>
          </p:nvSpPr>
          <p:spPr>
            <a:xfrm>
              <a:off x="4319280" y="4111920"/>
              <a:ext cx="66600" cy="1328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"/>
            <p:cNvSpPr/>
            <p:nvPr/>
          </p:nvSpPr>
          <p:spPr>
            <a:xfrm>
              <a:off x="4285800" y="4065480"/>
              <a:ext cx="132840" cy="66600"/>
            </a:xfrm>
            <a:custGeom>
              <a:avLst/>
              <a:gdLst/>
              <a:ahLst/>
              <a:rect l="0" t="0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3" name=""/>
          <p:cNvSpPr/>
          <p:nvPr/>
        </p:nvSpPr>
        <p:spPr>
          <a:xfrm>
            <a:off x="3996000" y="2412000"/>
            <a:ext cx="360000" cy="540000"/>
          </a:xfrm>
          <a:prstGeom prst="line">
            <a:avLst/>
          </a:prstGeom>
          <a:ln w="0">
            <a:solidFill>
              <a:srgbClr val="222222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 flipH="1">
            <a:off x="2700000" y="2412000"/>
            <a:ext cx="540000" cy="648000"/>
          </a:xfrm>
          <a:prstGeom prst="line">
            <a:avLst/>
          </a:prstGeom>
          <a:ln w="0">
            <a:solidFill>
              <a:srgbClr val="222222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2023-01-26T13:09:18Z</dcterms:modified>
  <cp:revision>22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