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5088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9.png"/><Relationship Id="rId15" Type="http://schemas.openxmlformats.org/officeDocument/2006/relationships/image" Target="../media/image9.png"/><Relationship Id="rId16" Type="http://schemas.openxmlformats.org/officeDocument/2006/relationships/image" Target="../media/image9.png"/><Relationship Id="rId17" Type="http://schemas.openxmlformats.org/officeDocument/2006/relationships/image" Target="../media/image10.png"/><Relationship Id="rId18" Type="http://schemas.openxmlformats.org/officeDocument/2006/relationships/image" Target="../media/image11.png"/><Relationship Id="rId19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164;p3_0" descr=""/>
          <p:cNvPicPr/>
          <p:nvPr/>
        </p:nvPicPr>
        <p:blipFill>
          <a:blip r:embed="rId1">
            <a:alphaModFix amt="52000"/>
          </a:blip>
          <a:stretch/>
        </p:blipFill>
        <p:spPr>
          <a:xfrm>
            <a:off x="3715200" y="919800"/>
            <a:ext cx="232200" cy="256320"/>
          </a:xfrm>
          <a:prstGeom prst="rect">
            <a:avLst/>
          </a:prstGeom>
          <a:ln w="0">
            <a:noFill/>
          </a:ln>
        </p:spPr>
      </p:pic>
      <p:sp>
        <p:nvSpPr>
          <p:cNvPr id="39" name="Google Shape;165;p3_0"/>
          <p:cNvSpPr/>
          <p:nvPr/>
        </p:nvSpPr>
        <p:spPr>
          <a:xfrm>
            <a:off x="3202920" y="1189440"/>
            <a:ext cx="1260720" cy="53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New users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Google Shape;166;p3_0"/>
          <p:cNvSpPr/>
          <p:nvPr/>
        </p:nvSpPr>
        <p:spPr>
          <a:xfrm>
            <a:off x="1275480" y="1188000"/>
            <a:ext cx="839880" cy="4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Active users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" name="Google Shape;167;p3_0" descr=""/>
          <p:cNvPicPr/>
          <p:nvPr/>
        </p:nvPicPr>
        <p:blipFill>
          <a:blip r:embed="rId2">
            <a:alphaModFix amt="52000"/>
          </a:blip>
          <a:stretch/>
        </p:blipFill>
        <p:spPr>
          <a:xfrm>
            <a:off x="1608120" y="939240"/>
            <a:ext cx="175680" cy="24516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168;p3_0"/>
          <p:cNvSpPr/>
          <p:nvPr/>
        </p:nvSpPr>
        <p:spPr>
          <a:xfrm>
            <a:off x="2276280" y="1212480"/>
            <a:ext cx="919800" cy="44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8880" bIns="128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Engaged users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Google Shape;169;p3_0" descr=""/>
          <p:cNvPicPr/>
          <p:nvPr/>
        </p:nvPicPr>
        <p:blipFill>
          <a:blip r:embed="rId3">
            <a:alphaModFix amt="52000"/>
          </a:blip>
          <a:stretch/>
        </p:blipFill>
        <p:spPr>
          <a:xfrm>
            <a:off x="2571840" y="851760"/>
            <a:ext cx="338400" cy="324000"/>
          </a:xfrm>
          <a:prstGeom prst="rect">
            <a:avLst/>
          </a:prstGeom>
          <a:ln w="0">
            <a:noFill/>
          </a:ln>
        </p:spPr>
      </p:pic>
      <p:sp>
        <p:nvSpPr>
          <p:cNvPr id="44" name="Google Shape;170;p3_0"/>
          <p:cNvSpPr/>
          <p:nvPr/>
        </p:nvSpPr>
        <p:spPr>
          <a:xfrm>
            <a:off x="4300200" y="1191600"/>
            <a:ext cx="129564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Total messages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Google Shape;171;p3_0" descr=""/>
          <p:cNvPicPr/>
          <p:nvPr/>
        </p:nvPicPr>
        <p:blipFill>
          <a:blip r:embed="rId4">
            <a:alphaModFix amt="52000"/>
          </a:blip>
          <a:stretch/>
        </p:blipFill>
        <p:spPr>
          <a:xfrm>
            <a:off x="4790160" y="898560"/>
            <a:ext cx="338400" cy="294120"/>
          </a:xfrm>
          <a:prstGeom prst="rect">
            <a:avLst/>
          </a:prstGeom>
          <a:ln w="0">
            <a:noFill/>
          </a:ln>
        </p:spPr>
      </p:pic>
      <p:sp>
        <p:nvSpPr>
          <p:cNvPr id="46" name="Google Shape;172;p3_0"/>
          <p:cNvSpPr/>
          <p:nvPr/>
        </p:nvSpPr>
        <p:spPr>
          <a:xfrm>
            <a:off x="3356640" y="1595160"/>
            <a:ext cx="919800" cy="40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1,150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3.50%</a:t>
            </a:r>
            <a:endParaRPr b="0" lang="pt-BR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173;p3_0"/>
          <p:cNvSpPr/>
          <p:nvPr/>
        </p:nvSpPr>
        <p:spPr>
          <a:xfrm>
            <a:off x="4312080" y="1597680"/>
            <a:ext cx="1295640" cy="40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100,000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4.00%</a:t>
            </a:r>
            <a:endParaRPr b="0" lang="pt-BR" sz="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Google Shape;174;p3_0" descr=""/>
          <p:cNvPicPr/>
          <p:nvPr/>
        </p:nvPicPr>
        <p:blipFill>
          <a:blip r:embed="rId5">
            <a:alphaModFix amt="52000"/>
          </a:blip>
          <a:stretch/>
        </p:blipFill>
        <p:spPr>
          <a:xfrm>
            <a:off x="5986080" y="927360"/>
            <a:ext cx="285840" cy="254160"/>
          </a:xfrm>
          <a:prstGeom prst="rect">
            <a:avLst/>
          </a:prstGeom>
          <a:ln w="0">
            <a:noFill/>
          </a:ln>
        </p:spPr>
      </p:pic>
      <p:sp>
        <p:nvSpPr>
          <p:cNvPr id="49" name="Google Shape;175;p3_0"/>
          <p:cNvSpPr/>
          <p:nvPr/>
        </p:nvSpPr>
        <p:spPr>
          <a:xfrm>
            <a:off x="5658840" y="1190880"/>
            <a:ext cx="957600" cy="37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Recurrence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Google Shape;176;p3_0"/>
          <p:cNvSpPr/>
          <p:nvPr/>
        </p:nvSpPr>
        <p:spPr>
          <a:xfrm>
            <a:off x="2282760" y="1595880"/>
            <a:ext cx="919800" cy="4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22,190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-2.20%</a:t>
            </a:r>
            <a:endParaRPr b="0" lang="pt-BR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177;p3_0"/>
          <p:cNvSpPr/>
          <p:nvPr/>
        </p:nvSpPr>
        <p:spPr>
          <a:xfrm>
            <a:off x="1327320" y="1604160"/>
            <a:ext cx="710280" cy="4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25,670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-4.40%</a:t>
            </a:r>
            <a:endParaRPr b="0" lang="pt-BR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178;p3_0"/>
          <p:cNvSpPr/>
          <p:nvPr/>
        </p:nvSpPr>
        <p:spPr>
          <a:xfrm>
            <a:off x="5726160" y="1598400"/>
            <a:ext cx="839880" cy="40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60.00%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-8.00%</a:t>
            </a:r>
            <a:endParaRPr b="0" lang="pt-BR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179;p3_0"/>
          <p:cNvSpPr/>
          <p:nvPr/>
        </p:nvSpPr>
        <p:spPr>
          <a:xfrm>
            <a:off x="3243960" y="290520"/>
            <a:ext cx="250884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2200" spc="-1" strike="noStrike">
                <a:solidFill>
                  <a:srgbClr val="434343"/>
                </a:solidFill>
                <a:latin typeface="Nunito Sans"/>
                <a:ea typeface="Arial"/>
              </a:rPr>
              <a:t>OVERVIEW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Google Shape;197;p3_0"/>
          <p:cNvSpPr/>
          <p:nvPr/>
        </p:nvSpPr>
        <p:spPr>
          <a:xfrm>
            <a:off x="6982200" y="1593720"/>
            <a:ext cx="65844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90.00%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2.70%</a:t>
            </a:r>
            <a:endParaRPr b="0" lang="pt-BR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Google Shape;198;p3_0"/>
          <p:cNvSpPr/>
          <p:nvPr/>
        </p:nvSpPr>
        <p:spPr>
          <a:xfrm>
            <a:off x="6391800" y="1190880"/>
            <a:ext cx="1738800" cy="4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Engagement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rate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Google Shape;199;p3_0" descr=""/>
          <p:cNvPicPr/>
          <p:nvPr/>
        </p:nvPicPr>
        <p:blipFill>
          <a:blip r:embed="rId6">
            <a:alphaModFix amt="52000"/>
          </a:blip>
          <a:stretch/>
        </p:blipFill>
        <p:spPr>
          <a:xfrm>
            <a:off x="7130160" y="919800"/>
            <a:ext cx="285480" cy="268200"/>
          </a:xfrm>
          <a:prstGeom prst="rect">
            <a:avLst/>
          </a:prstGeom>
          <a:ln w="0">
            <a:noFill/>
          </a:ln>
        </p:spPr>
      </p:pic>
      <p:sp>
        <p:nvSpPr>
          <p:cNvPr id="57" name="Google Shape;200;p3_0"/>
          <p:cNvSpPr/>
          <p:nvPr/>
        </p:nvSpPr>
        <p:spPr>
          <a:xfrm>
            <a:off x="7935480" y="1208520"/>
            <a:ext cx="957600" cy="44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62720" bIns="1627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Monthly return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Google Shape;201;p3_0"/>
          <p:cNvSpPr/>
          <p:nvPr/>
        </p:nvSpPr>
        <p:spPr>
          <a:xfrm>
            <a:off x="8079480" y="1613160"/>
            <a:ext cx="669240" cy="51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80.00%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0.90%</a:t>
            </a:r>
            <a:endParaRPr b="0" lang="pt-BR" sz="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" name="Google Shape;202;p3_0" descr=""/>
          <p:cNvPicPr/>
          <p:nvPr/>
        </p:nvPicPr>
        <p:blipFill>
          <a:blip r:embed="rId7">
            <a:alphaModFix amt="52000"/>
          </a:blip>
          <a:stretch/>
        </p:blipFill>
        <p:spPr>
          <a:xfrm flipH="1" rot="10800000">
            <a:off x="8265240" y="911880"/>
            <a:ext cx="271080" cy="25668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204;p3_0"/>
          <p:cNvSpPr/>
          <p:nvPr/>
        </p:nvSpPr>
        <p:spPr>
          <a:xfrm>
            <a:off x="264960" y="1541880"/>
            <a:ext cx="861840" cy="30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50840" bIns="150840" anchor="t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30,000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205;p3_0"/>
          <p:cNvSpPr/>
          <p:nvPr/>
        </p:nvSpPr>
        <p:spPr>
          <a:xfrm>
            <a:off x="496800" y="1756080"/>
            <a:ext cx="5436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8520" bIns="1285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12.00%</a:t>
            </a:r>
            <a:endParaRPr b="0" lang="pt-BR" sz="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Google Shape;206;p3_0" descr=""/>
          <p:cNvPicPr/>
          <p:nvPr/>
        </p:nvPicPr>
        <p:blipFill>
          <a:blip r:embed="rId8"/>
          <a:stretch/>
        </p:blipFill>
        <p:spPr>
          <a:xfrm>
            <a:off x="478080" y="811440"/>
            <a:ext cx="447480" cy="447840"/>
          </a:xfrm>
          <a:prstGeom prst="rect">
            <a:avLst/>
          </a:prstGeom>
          <a:ln w="0">
            <a:noFill/>
          </a:ln>
        </p:spPr>
      </p:pic>
      <p:pic>
        <p:nvPicPr>
          <p:cNvPr id="63" name="Google Shape;207;p3_0" descr=""/>
          <p:cNvPicPr/>
          <p:nvPr/>
        </p:nvPicPr>
        <p:blipFill>
          <a:blip r:embed="rId9">
            <a:alphaModFix amt="60000"/>
          </a:blip>
          <a:stretch/>
        </p:blipFill>
        <p:spPr>
          <a:xfrm>
            <a:off x="1439280" y="1907280"/>
            <a:ext cx="84240" cy="84600"/>
          </a:xfrm>
          <a:prstGeom prst="rect">
            <a:avLst/>
          </a:prstGeom>
          <a:ln w="0">
            <a:noFill/>
          </a:ln>
        </p:spPr>
      </p:pic>
      <p:pic>
        <p:nvPicPr>
          <p:cNvPr id="64" name="Google Shape;208;p3_0" descr=""/>
          <p:cNvPicPr/>
          <p:nvPr/>
        </p:nvPicPr>
        <p:blipFill>
          <a:blip r:embed="rId10">
            <a:alphaModFix amt="60000"/>
          </a:blip>
          <a:stretch/>
        </p:blipFill>
        <p:spPr>
          <a:xfrm>
            <a:off x="2508840" y="1891080"/>
            <a:ext cx="84240" cy="84600"/>
          </a:xfrm>
          <a:prstGeom prst="rect">
            <a:avLst/>
          </a:prstGeom>
          <a:ln w="0">
            <a:noFill/>
          </a:ln>
        </p:spPr>
      </p:pic>
      <p:pic>
        <p:nvPicPr>
          <p:cNvPr id="65" name="Google Shape;221;p3_0" descr=""/>
          <p:cNvPicPr/>
          <p:nvPr/>
        </p:nvPicPr>
        <p:blipFill>
          <a:blip r:embed="rId11">
            <a:alphaModFix amt="60000"/>
          </a:blip>
          <a:stretch/>
        </p:blipFill>
        <p:spPr>
          <a:xfrm>
            <a:off x="3597120" y="1905120"/>
            <a:ext cx="88560" cy="84600"/>
          </a:xfrm>
          <a:prstGeom prst="rect">
            <a:avLst/>
          </a:prstGeom>
          <a:ln w="0">
            <a:noFill/>
          </a:ln>
        </p:spPr>
      </p:pic>
      <p:pic>
        <p:nvPicPr>
          <p:cNvPr id="66" name="Google Shape;222;p3_0" descr=""/>
          <p:cNvPicPr/>
          <p:nvPr/>
        </p:nvPicPr>
        <p:blipFill>
          <a:blip r:embed="rId12">
            <a:alphaModFix amt="60000"/>
          </a:blip>
          <a:stretch/>
        </p:blipFill>
        <p:spPr>
          <a:xfrm>
            <a:off x="5893560" y="1888200"/>
            <a:ext cx="84240" cy="84600"/>
          </a:xfrm>
          <a:prstGeom prst="rect">
            <a:avLst/>
          </a:prstGeom>
          <a:ln w="0">
            <a:noFill/>
          </a:ln>
        </p:spPr>
      </p:pic>
      <p:pic>
        <p:nvPicPr>
          <p:cNvPr id="67" name="Google Shape;223;p3_0" descr=""/>
          <p:cNvPicPr/>
          <p:nvPr/>
        </p:nvPicPr>
        <p:blipFill>
          <a:blip r:embed="rId13">
            <a:alphaModFix amt="60000"/>
          </a:blip>
          <a:stretch/>
        </p:blipFill>
        <p:spPr>
          <a:xfrm>
            <a:off x="445680" y="1891440"/>
            <a:ext cx="88560" cy="84600"/>
          </a:xfrm>
          <a:prstGeom prst="rect">
            <a:avLst/>
          </a:prstGeom>
          <a:ln w="0">
            <a:noFill/>
          </a:ln>
        </p:spPr>
      </p:pic>
      <p:pic>
        <p:nvPicPr>
          <p:cNvPr id="68" name="Google Shape;224;p3_0" descr=""/>
          <p:cNvPicPr/>
          <p:nvPr/>
        </p:nvPicPr>
        <p:blipFill>
          <a:blip r:embed="rId14">
            <a:alphaModFix amt="60000"/>
          </a:blip>
          <a:stretch/>
        </p:blipFill>
        <p:spPr>
          <a:xfrm>
            <a:off x="4745520" y="1873080"/>
            <a:ext cx="88560" cy="84600"/>
          </a:xfrm>
          <a:prstGeom prst="rect">
            <a:avLst/>
          </a:prstGeom>
          <a:ln w="0">
            <a:noFill/>
          </a:ln>
        </p:spPr>
      </p:pic>
      <p:pic>
        <p:nvPicPr>
          <p:cNvPr id="69" name="Google Shape;225;p3_0" descr=""/>
          <p:cNvPicPr/>
          <p:nvPr/>
        </p:nvPicPr>
        <p:blipFill>
          <a:blip r:embed="rId15">
            <a:alphaModFix amt="60000"/>
          </a:blip>
          <a:stretch/>
        </p:blipFill>
        <p:spPr>
          <a:xfrm>
            <a:off x="8151120" y="1900080"/>
            <a:ext cx="88560" cy="84600"/>
          </a:xfrm>
          <a:prstGeom prst="rect">
            <a:avLst/>
          </a:prstGeom>
          <a:ln w="0">
            <a:noFill/>
          </a:ln>
        </p:spPr>
      </p:pic>
      <p:pic>
        <p:nvPicPr>
          <p:cNvPr id="70" name="Google Shape;226;p3_0" descr=""/>
          <p:cNvPicPr/>
          <p:nvPr/>
        </p:nvPicPr>
        <p:blipFill>
          <a:blip r:embed="rId16">
            <a:alphaModFix amt="60000"/>
          </a:blip>
          <a:stretch/>
        </p:blipFill>
        <p:spPr>
          <a:xfrm>
            <a:off x="7020000" y="1872360"/>
            <a:ext cx="88560" cy="8460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166;p3_1"/>
          <p:cNvSpPr/>
          <p:nvPr/>
        </p:nvSpPr>
        <p:spPr>
          <a:xfrm>
            <a:off x="286920" y="1260000"/>
            <a:ext cx="839880" cy="4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Visits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181;p3_1"/>
          <p:cNvSpPr/>
          <p:nvPr/>
        </p:nvSpPr>
        <p:spPr>
          <a:xfrm>
            <a:off x="5040000" y="4528440"/>
            <a:ext cx="1148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73160" bIns="17316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300" spc="-1" strike="noStrike">
                <a:solidFill>
                  <a:srgbClr val="252423"/>
                </a:solidFill>
                <a:latin typeface="Nunito Sans"/>
                <a:ea typeface="Arial"/>
              </a:rPr>
              <a:t>0.15%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182;p3_1"/>
          <p:cNvSpPr/>
          <p:nvPr/>
        </p:nvSpPr>
        <p:spPr>
          <a:xfrm>
            <a:off x="1082520" y="4528440"/>
            <a:ext cx="5022360" cy="37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Until October, the engaged users database got </a:t>
            </a:r>
            <a:r>
              <a:rPr b="1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200,000 users</a:t>
            </a: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. 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As a result, the number of new users at October reached a </a:t>
            </a:r>
            <a:r>
              <a:rPr b="1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database increase</a:t>
            </a: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 of: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7"/>
          <a:stretch/>
        </p:blipFill>
        <p:spPr>
          <a:xfrm>
            <a:off x="432000" y="2214360"/>
            <a:ext cx="3960000" cy="198000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18"/>
          <a:stretch/>
        </p:blipFill>
        <p:spPr>
          <a:xfrm>
            <a:off x="4644000" y="2252160"/>
            <a:ext cx="3919680" cy="195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 75"/>
          <p:cNvSpPr/>
          <p:nvPr/>
        </p:nvSpPr>
        <p:spPr>
          <a:xfrm>
            <a:off x="3420000" y="180000"/>
            <a:ext cx="2336760" cy="5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SALES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1080000" y="1116360"/>
            <a:ext cx="161676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Number of proposals sold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Retângulo 77"/>
          <p:cNvSpPr/>
          <p:nvPr/>
        </p:nvSpPr>
        <p:spPr>
          <a:xfrm>
            <a:off x="1080000" y="1621440"/>
            <a:ext cx="1616760" cy="4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1,500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Retângulo 78"/>
          <p:cNvSpPr/>
          <p:nvPr/>
        </p:nvSpPr>
        <p:spPr>
          <a:xfrm>
            <a:off x="1080000" y="2078640"/>
            <a:ext cx="1616760" cy="2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15%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0" name="Agrupar 79"/>
          <p:cNvGrpSpPr/>
          <p:nvPr/>
        </p:nvGrpSpPr>
        <p:grpSpPr>
          <a:xfrm>
            <a:off x="1477800" y="2121840"/>
            <a:ext cx="129600" cy="176040"/>
            <a:chOff x="1477800" y="2121840"/>
            <a:chExt cx="129600" cy="176040"/>
          </a:xfrm>
        </p:grpSpPr>
        <p:sp>
          <p:nvSpPr>
            <p:cNvPr id="81" name="Retângulo 80"/>
            <p:cNvSpPr/>
            <p:nvPr/>
          </p:nvSpPr>
          <p:spPr>
            <a:xfrm>
              <a:off x="1511280" y="2168280"/>
              <a:ext cx="63360" cy="12960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" name="Forma Livre: Forma 81"/>
            <p:cNvSpPr/>
            <p:nvPr/>
          </p:nvSpPr>
          <p:spPr>
            <a:xfrm>
              <a:off x="1477800" y="2121840"/>
              <a:ext cx="129600" cy="63360"/>
            </a:xfrm>
            <a:custGeom>
              <a:avLst/>
              <a:gdLst>
                <a:gd name="textAreaLeft" fmla="*/ 0 w 129600"/>
                <a:gd name="textAreaRight" fmla="*/ 130680 w 129600"/>
                <a:gd name="textAreaTop" fmla="*/ 0 h 63360"/>
                <a:gd name="textAreaBottom" fmla="*/ 64440 h 63360"/>
              </a:gdLst>
              <a:ahLst/>
              <a:rect l="textAreaLeft" t="textAreaTop" r="textAreaRight" b="textAreaBottom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3" name="Retângulo 82"/>
          <p:cNvSpPr/>
          <p:nvPr/>
        </p:nvSpPr>
        <p:spPr>
          <a:xfrm>
            <a:off x="2880000" y="1260360"/>
            <a:ext cx="1616760" cy="2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Total amount sold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Retângulo 83"/>
          <p:cNvSpPr/>
          <p:nvPr/>
        </p:nvSpPr>
        <p:spPr>
          <a:xfrm>
            <a:off x="2736000" y="1621440"/>
            <a:ext cx="1796760" cy="4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$ 20 K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2880000" y="2078640"/>
            <a:ext cx="1616760" cy="2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20%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6" name="Agrupar 85"/>
          <p:cNvGrpSpPr/>
          <p:nvPr/>
        </p:nvGrpSpPr>
        <p:grpSpPr>
          <a:xfrm>
            <a:off x="3277800" y="2121840"/>
            <a:ext cx="129600" cy="176040"/>
            <a:chOff x="3277800" y="2121840"/>
            <a:chExt cx="129600" cy="176040"/>
          </a:xfrm>
        </p:grpSpPr>
        <p:sp>
          <p:nvSpPr>
            <p:cNvPr id="87" name="Retângulo 86"/>
            <p:cNvSpPr/>
            <p:nvPr/>
          </p:nvSpPr>
          <p:spPr>
            <a:xfrm>
              <a:off x="3311280" y="2168280"/>
              <a:ext cx="63360" cy="12960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8" name="Forma Livre: Forma 87"/>
            <p:cNvSpPr/>
            <p:nvPr/>
          </p:nvSpPr>
          <p:spPr>
            <a:xfrm>
              <a:off x="3277800" y="2121840"/>
              <a:ext cx="129600" cy="63360"/>
            </a:xfrm>
            <a:custGeom>
              <a:avLst/>
              <a:gdLst>
                <a:gd name="textAreaLeft" fmla="*/ 0 w 129600"/>
                <a:gd name="textAreaRight" fmla="*/ 130680 w 129600"/>
                <a:gd name="textAreaTop" fmla="*/ 0 h 63360"/>
                <a:gd name="textAreaBottom" fmla="*/ 64440 h 63360"/>
              </a:gdLst>
              <a:ahLst/>
              <a:rect l="textAreaLeft" t="textAreaTop" r="textAreaRight" b="textAreaBottom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9" name="Retângulo 88"/>
          <p:cNvSpPr/>
          <p:nvPr/>
        </p:nvSpPr>
        <p:spPr>
          <a:xfrm>
            <a:off x="4644000" y="1146600"/>
            <a:ext cx="161676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Conversion rate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Retângulo 89"/>
          <p:cNvSpPr/>
          <p:nvPr/>
        </p:nvSpPr>
        <p:spPr>
          <a:xfrm>
            <a:off x="4644000" y="1615680"/>
            <a:ext cx="1616760" cy="4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60%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tângulo 90"/>
          <p:cNvSpPr/>
          <p:nvPr/>
        </p:nvSpPr>
        <p:spPr>
          <a:xfrm>
            <a:off x="4644000" y="2072880"/>
            <a:ext cx="1616760" cy="2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15 pp.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2" name="Agrupar 91"/>
          <p:cNvGrpSpPr/>
          <p:nvPr/>
        </p:nvGrpSpPr>
        <p:grpSpPr>
          <a:xfrm>
            <a:off x="5041800" y="2116080"/>
            <a:ext cx="129600" cy="176040"/>
            <a:chOff x="5041800" y="2116080"/>
            <a:chExt cx="129600" cy="176040"/>
          </a:xfrm>
        </p:grpSpPr>
        <p:sp>
          <p:nvSpPr>
            <p:cNvPr id="93" name="Retângulo 92"/>
            <p:cNvSpPr/>
            <p:nvPr/>
          </p:nvSpPr>
          <p:spPr>
            <a:xfrm>
              <a:off x="5075280" y="2162520"/>
              <a:ext cx="63360" cy="12960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4" name="Forma Livre: Forma 93"/>
            <p:cNvSpPr/>
            <p:nvPr/>
          </p:nvSpPr>
          <p:spPr>
            <a:xfrm>
              <a:off x="5041800" y="2116080"/>
              <a:ext cx="129600" cy="63360"/>
            </a:xfrm>
            <a:custGeom>
              <a:avLst/>
              <a:gdLst>
                <a:gd name="textAreaLeft" fmla="*/ 0 w 129600"/>
                <a:gd name="textAreaRight" fmla="*/ 130680 w 129600"/>
                <a:gd name="textAreaTop" fmla="*/ 0 h 63360"/>
                <a:gd name="textAreaBottom" fmla="*/ 64440 h 63360"/>
              </a:gdLst>
              <a:ahLst/>
              <a:rect l="textAreaLeft" t="textAreaTop" r="textAreaRight" b="textAreaBottom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95" name="Retângulo 94"/>
          <p:cNvSpPr/>
          <p:nvPr/>
        </p:nvSpPr>
        <p:spPr>
          <a:xfrm>
            <a:off x="6444000" y="1110600"/>
            <a:ext cx="161676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API calls success rate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6300000" y="1615680"/>
            <a:ext cx="1796760" cy="4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90%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6444000" y="2072880"/>
            <a:ext cx="1616760" cy="2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40 pp.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8" name="Agrupar 97"/>
          <p:cNvGrpSpPr/>
          <p:nvPr/>
        </p:nvGrpSpPr>
        <p:grpSpPr>
          <a:xfrm>
            <a:off x="6841800" y="2116080"/>
            <a:ext cx="129600" cy="176040"/>
            <a:chOff x="6841800" y="2116080"/>
            <a:chExt cx="129600" cy="176040"/>
          </a:xfrm>
        </p:grpSpPr>
        <p:sp>
          <p:nvSpPr>
            <p:cNvPr id="99" name="Retângulo 98"/>
            <p:cNvSpPr/>
            <p:nvPr/>
          </p:nvSpPr>
          <p:spPr>
            <a:xfrm>
              <a:off x="6875280" y="2162520"/>
              <a:ext cx="63360" cy="12960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0" name="Forma Livre: Forma 99"/>
            <p:cNvSpPr/>
            <p:nvPr/>
          </p:nvSpPr>
          <p:spPr>
            <a:xfrm>
              <a:off x="6841800" y="2116080"/>
              <a:ext cx="129600" cy="63360"/>
            </a:xfrm>
            <a:custGeom>
              <a:avLst/>
              <a:gdLst>
                <a:gd name="textAreaLeft" fmla="*/ 0 w 129600"/>
                <a:gd name="textAreaRight" fmla="*/ 130680 w 129600"/>
                <a:gd name="textAreaTop" fmla="*/ 0 h 63360"/>
                <a:gd name="textAreaBottom" fmla="*/ 64440 h 63360"/>
              </a:gdLst>
              <a:ahLst/>
              <a:rect l="textAreaLeft" t="textAreaTop" r="textAreaRight" b="textAreaBottom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01" name="Retângulo 100"/>
          <p:cNvSpPr/>
          <p:nvPr/>
        </p:nvSpPr>
        <p:spPr>
          <a:xfrm>
            <a:off x="1548000" y="3240360"/>
            <a:ext cx="1616760" cy="2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Payroll loan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Retângulo 101"/>
          <p:cNvSpPr/>
          <p:nvPr/>
        </p:nvSpPr>
        <p:spPr>
          <a:xfrm>
            <a:off x="1404000" y="3637440"/>
            <a:ext cx="1796760" cy="4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$ 8 K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Retângulo 102"/>
          <p:cNvSpPr/>
          <p:nvPr/>
        </p:nvSpPr>
        <p:spPr>
          <a:xfrm>
            <a:off x="1548000" y="4094640"/>
            <a:ext cx="1616760" cy="2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5%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4" name="Agrupar 103"/>
          <p:cNvGrpSpPr/>
          <p:nvPr/>
        </p:nvGrpSpPr>
        <p:grpSpPr>
          <a:xfrm>
            <a:off x="2017800" y="4134600"/>
            <a:ext cx="129600" cy="178920"/>
            <a:chOff x="2017800" y="4134600"/>
            <a:chExt cx="129600" cy="178920"/>
          </a:xfrm>
        </p:grpSpPr>
        <p:sp>
          <p:nvSpPr>
            <p:cNvPr id="105" name="Retângulo 104"/>
            <p:cNvSpPr/>
            <p:nvPr/>
          </p:nvSpPr>
          <p:spPr>
            <a:xfrm flipV="1">
              <a:off x="2051280" y="4134600"/>
              <a:ext cx="63360" cy="129600"/>
            </a:xfrm>
            <a:prstGeom prst="rect">
              <a:avLst/>
            </a:prstGeom>
            <a:solidFill>
              <a:srgbClr val="fc2626"/>
            </a:solidFill>
            <a:ln w="0">
              <a:solidFill>
                <a:srgbClr val="fc2626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6" name="Forma Livre: Forma 105"/>
            <p:cNvSpPr/>
            <p:nvPr/>
          </p:nvSpPr>
          <p:spPr>
            <a:xfrm>
              <a:off x="2017800" y="4250160"/>
              <a:ext cx="129600" cy="63360"/>
            </a:xfrm>
            <a:custGeom>
              <a:avLst/>
              <a:gdLst>
                <a:gd name="textAreaLeft" fmla="*/ 0 w 129600"/>
                <a:gd name="textAreaRight" fmla="*/ 130680 w 129600"/>
                <a:gd name="textAreaTop" fmla="*/ 0 h 63360"/>
                <a:gd name="textAreaBottom" fmla="*/ 64440 h 63360"/>
              </a:gdLst>
              <a:ahLst/>
              <a:rect l="textAreaLeft" t="textAreaTop" r="textAreaRight" b="textAreaBottom"/>
              <a:pathLst>
                <a:path w="371" h="187">
                  <a:moveTo>
                    <a:pt x="185" y="186"/>
                  </a:moveTo>
                  <a:lnTo>
                    <a:pt x="370" y="0"/>
                  </a:lnTo>
                  <a:lnTo>
                    <a:pt x="0" y="0"/>
                  </a:lnTo>
                  <a:lnTo>
                    <a:pt x="185" y="186"/>
                  </a:lnTo>
                </a:path>
              </a:pathLst>
            </a:custGeom>
            <a:solidFill>
              <a:srgbClr val="fc26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07" name="Retângulo 106"/>
          <p:cNvSpPr/>
          <p:nvPr/>
        </p:nvSpPr>
        <p:spPr>
          <a:xfrm>
            <a:off x="3600000" y="3132000"/>
            <a:ext cx="204984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Secured loan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over vehicles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Retângulo 107"/>
          <p:cNvSpPr/>
          <p:nvPr/>
        </p:nvSpPr>
        <p:spPr>
          <a:xfrm>
            <a:off x="3744000" y="3565440"/>
            <a:ext cx="1796760" cy="4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$ 12 K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Retângulo 108"/>
          <p:cNvSpPr/>
          <p:nvPr/>
        </p:nvSpPr>
        <p:spPr>
          <a:xfrm>
            <a:off x="3888000" y="4022640"/>
            <a:ext cx="1616760" cy="2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100%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0" name="Agrupar 109"/>
          <p:cNvGrpSpPr/>
          <p:nvPr/>
        </p:nvGrpSpPr>
        <p:grpSpPr>
          <a:xfrm>
            <a:off x="4285800" y="4065840"/>
            <a:ext cx="129600" cy="176040"/>
            <a:chOff x="4285800" y="4065840"/>
            <a:chExt cx="129600" cy="176040"/>
          </a:xfrm>
        </p:grpSpPr>
        <p:sp>
          <p:nvSpPr>
            <p:cNvPr id="111" name="Retângulo 110"/>
            <p:cNvSpPr/>
            <p:nvPr/>
          </p:nvSpPr>
          <p:spPr>
            <a:xfrm>
              <a:off x="4319280" y="4112280"/>
              <a:ext cx="63360" cy="12960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2" name="Forma Livre: Forma 111"/>
            <p:cNvSpPr/>
            <p:nvPr/>
          </p:nvSpPr>
          <p:spPr>
            <a:xfrm>
              <a:off x="4285800" y="4065840"/>
              <a:ext cx="129600" cy="63360"/>
            </a:xfrm>
            <a:custGeom>
              <a:avLst/>
              <a:gdLst>
                <a:gd name="textAreaLeft" fmla="*/ 0 w 129600"/>
                <a:gd name="textAreaRight" fmla="*/ 130680 w 129600"/>
                <a:gd name="textAreaTop" fmla="*/ 0 h 63360"/>
                <a:gd name="textAreaBottom" fmla="*/ 64440 h 63360"/>
              </a:gdLst>
              <a:ahLst/>
              <a:rect l="textAreaLeft" t="textAreaTop" r="textAreaRight" b="textAreaBottom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13" name="Conector reto 112"/>
          <p:cNvSpPr/>
          <p:nvPr/>
        </p:nvSpPr>
        <p:spPr>
          <a:xfrm>
            <a:off x="3924000" y="2340360"/>
            <a:ext cx="396000" cy="71964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" name="Conector reto 113"/>
          <p:cNvSpPr/>
          <p:nvPr/>
        </p:nvSpPr>
        <p:spPr>
          <a:xfrm flipH="1">
            <a:off x="2700000" y="2376000"/>
            <a:ext cx="540000" cy="86400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tângulo 114"/>
          <p:cNvSpPr/>
          <p:nvPr/>
        </p:nvSpPr>
        <p:spPr>
          <a:xfrm>
            <a:off x="3420000" y="180000"/>
            <a:ext cx="2336760" cy="5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SALES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Retângulo 115"/>
          <p:cNvSpPr/>
          <p:nvPr/>
        </p:nvSpPr>
        <p:spPr>
          <a:xfrm>
            <a:off x="324360" y="1980000"/>
            <a:ext cx="161676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Number of proposals sold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Retângulo 116"/>
          <p:cNvSpPr/>
          <p:nvPr/>
        </p:nvSpPr>
        <p:spPr>
          <a:xfrm>
            <a:off x="324360" y="2485080"/>
            <a:ext cx="1616760" cy="4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1,500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Retângulo 117"/>
          <p:cNvSpPr/>
          <p:nvPr/>
        </p:nvSpPr>
        <p:spPr>
          <a:xfrm>
            <a:off x="324360" y="2942280"/>
            <a:ext cx="1616760" cy="2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15%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9" name="Agrupar 118"/>
          <p:cNvGrpSpPr/>
          <p:nvPr/>
        </p:nvGrpSpPr>
        <p:grpSpPr>
          <a:xfrm>
            <a:off x="722160" y="2985480"/>
            <a:ext cx="129600" cy="176040"/>
            <a:chOff x="722160" y="2985480"/>
            <a:chExt cx="129600" cy="176040"/>
          </a:xfrm>
        </p:grpSpPr>
        <p:sp>
          <p:nvSpPr>
            <p:cNvPr id="120" name="Retângulo 119"/>
            <p:cNvSpPr/>
            <p:nvPr/>
          </p:nvSpPr>
          <p:spPr>
            <a:xfrm>
              <a:off x="755640" y="3031920"/>
              <a:ext cx="63360" cy="12960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1" name="Forma Livre: Forma 120"/>
            <p:cNvSpPr/>
            <p:nvPr/>
          </p:nvSpPr>
          <p:spPr>
            <a:xfrm>
              <a:off x="722160" y="2985480"/>
              <a:ext cx="129600" cy="63360"/>
            </a:xfrm>
            <a:custGeom>
              <a:avLst/>
              <a:gdLst>
                <a:gd name="textAreaLeft" fmla="*/ 0 w 129600"/>
                <a:gd name="textAreaRight" fmla="*/ 130680 w 129600"/>
                <a:gd name="textAreaTop" fmla="*/ 0 h 63360"/>
                <a:gd name="textAreaBottom" fmla="*/ 64440 h 63360"/>
              </a:gdLst>
              <a:ahLst/>
              <a:rect l="textAreaLeft" t="textAreaTop" r="textAreaRight" b="textAreaBottom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2124360" y="2196000"/>
            <a:ext cx="1616760" cy="2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Total amount sold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Retângulo 122"/>
          <p:cNvSpPr/>
          <p:nvPr/>
        </p:nvSpPr>
        <p:spPr>
          <a:xfrm>
            <a:off x="1980360" y="2485080"/>
            <a:ext cx="1796760" cy="4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$ 20 K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2124360" y="2942280"/>
            <a:ext cx="1616760" cy="2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20%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5" name="Agrupar 124"/>
          <p:cNvGrpSpPr/>
          <p:nvPr/>
        </p:nvGrpSpPr>
        <p:grpSpPr>
          <a:xfrm>
            <a:off x="2522160" y="2985480"/>
            <a:ext cx="129600" cy="176040"/>
            <a:chOff x="2522160" y="2985480"/>
            <a:chExt cx="129600" cy="176040"/>
          </a:xfrm>
        </p:grpSpPr>
        <p:sp>
          <p:nvSpPr>
            <p:cNvPr id="126" name="Retângulo 125"/>
            <p:cNvSpPr/>
            <p:nvPr/>
          </p:nvSpPr>
          <p:spPr>
            <a:xfrm>
              <a:off x="2555640" y="3031920"/>
              <a:ext cx="63360" cy="12960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7" name="Forma Livre: Forma 126"/>
            <p:cNvSpPr/>
            <p:nvPr/>
          </p:nvSpPr>
          <p:spPr>
            <a:xfrm>
              <a:off x="2522160" y="2985480"/>
              <a:ext cx="129600" cy="63360"/>
            </a:xfrm>
            <a:custGeom>
              <a:avLst/>
              <a:gdLst>
                <a:gd name="textAreaLeft" fmla="*/ 0 w 129600"/>
                <a:gd name="textAreaRight" fmla="*/ 130680 w 129600"/>
                <a:gd name="textAreaTop" fmla="*/ 0 h 63360"/>
                <a:gd name="textAreaBottom" fmla="*/ 64440 h 63360"/>
              </a:gdLst>
              <a:ahLst/>
              <a:rect l="textAreaLeft" t="textAreaTop" r="textAreaRight" b="textAreaBottom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28" name="Retângulo 127"/>
          <p:cNvSpPr/>
          <p:nvPr/>
        </p:nvSpPr>
        <p:spPr>
          <a:xfrm>
            <a:off x="5364360" y="2098080"/>
            <a:ext cx="161676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Conversion rate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5364360" y="2603160"/>
            <a:ext cx="1616760" cy="4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60%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Retângulo 129"/>
          <p:cNvSpPr/>
          <p:nvPr/>
        </p:nvSpPr>
        <p:spPr>
          <a:xfrm>
            <a:off x="5364360" y="3060360"/>
            <a:ext cx="1616760" cy="2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15 pp.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1" name="Agrupar 130"/>
          <p:cNvGrpSpPr/>
          <p:nvPr/>
        </p:nvGrpSpPr>
        <p:grpSpPr>
          <a:xfrm>
            <a:off x="5762160" y="3103560"/>
            <a:ext cx="129600" cy="176040"/>
            <a:chOff x="5762160" y="3103560"/>
            <a:chExt cx="129600" cy="176040"/>
          </a:xfrm>
        </p:grpSpPr>
        <p:sp>
          <p:nvSpPr>
            <p:cNvPr id="132" name="Retângulo 131"/>
            <p:cNvSpPr/>
            <p:nvPr/>
          </p:nvSpPr>
          <p:spPr>
            <a:xfrm>
              <a:off x="5795640" y="3150000"/>
              <a:ext cx="63360" cy="12960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3" name="Forma Livre: Forma 132"/>
            <p:cNvSpPr/>
            <p:nvPr/>
          </p:nvSpPr>
          <p:spPr>
            <a:xfrm>
              <a:off x="5762160" y="3103560"/>
              <a:ext cx="129600" cy="63360"/>
            </a:xfrm>
            <a:custGeom>
              <a:avLst/>
              <a:gdLst>
                <a:gd name="textAreaLeft" fmla="*/ 0 w 129600"/>
                <a:gd name="textAreaRight" fmla="*/ 130680 w 129600"/>
                <a:gd name="textAreaTop" fmla="*/ 0 h 63360"/>
                <a:gd name="textAreaBottom" fmla="*/ 64440 h 63360"/>
              </a:gdLst>
              <a:ahLst/>
              <a:rect l="textAreaLeft" t="textAreaTop" r="textAreaRight" b="textAreaBottom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34" name="Retângulo 133"/>
          <p:cNvSpPr/>
          <p:nvPr/>
        </p:nvSpPr>
        <p:spPr>
          <a:xfrm>
            <a:off x="7164360" y="2098080"/>
            <a:ext cx="161676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API calls success rate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Retângulo 134"/>
          <p:cNvSpPr/>
          <p:nvPr/>
        </p:nvSpPr>
        <p:spPr>
          <a:xfrm>
            <a:off x="7020360" y="2603160"/>
            <a:ext cx="1796760" cy="4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90%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Retângulo 135"/>
          <p:cNvSpPr/>
          <p:nvPr/>
        </p:nvSpPr>
        <p:spPr>
          <a:xfrm>
            <a:off x="7164360" y="3060360"/>
            <a:ext cx="1616760" cy="2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40 pp.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7" name="Agrupar 136"/>
          <p:cNvGrpSpPr/>
          <p:nvPr/>
        </p:nvGrpSpPr>
        <p:grpSpPr>
          <a:xfrm>
            <a:off x="7562160" y="3103560"/>
            <a:ext cx="129600" cy="176040"/>
            <a:chOff x="7562160" y="3103560"/>
            <a:chExt cx="129600" cy="176040"/>
          </a:xfrm>
        </p:grpSpPr>
        <p:sp>
          <p:nvSpPr>
            <p:cNvPr id="138" name="Retângulo 137"/>
            <p:cNvSpPr/>
            <p:nvPr/>
          </p:nvSpPr>
          <p:spPr>
            <a:xfrm>
              <a:off x="7595640" y="3150000"/>
              <a:ext cx="63360" cy="12960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9" name="Forma Livre: Forma 138"/>
            <p:cNvSpPr/>
            <p:nvPr/>
          </p:nvSpPr>
          <p:spPr>
            <a:xfrm>
              <a:off x="7562160" y="3103560"/>
              <a:ext cx="129600" cy="63360"/>
            </a:xfrm>
            <a:custGeom>
              <a:avLst/>
              <a:gdLst>
                <a:gd name="textAreaLeft" fmla="*/ 0 w 129600"/>
                <a:gd name="textAreaRight" fmla="*/ 130680 w 129600"/>
                <a:gd name="textAreaTop" fmla="*/ 0 h 63360"/>
                <a:gd name="textAreaBottom" fmla="*/ 64440 h 63360"/>
              </a:gdLst>
              <a:ahLst/>
              <a:rect l="textAreaLeft" t="textAreaTop" r="textAreaRight" b="textAreaBottom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40" name="Retângulo 139"/>
          <p:cNvSpPr/>
          <p:nvPr/>
        </p:nvSpPr>
        <p:spPr>
          <a:xfrm>
            <a:off x="792360" y="3636000"/>
            <a:ext cx="1616760" cy="2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Payroll loan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Retângulo 140"/>
          <p:cNvSpPr/>
          <p:nvPr/>
        </p:nvSpPr>
        <p:spPr>
          <a:xfrm>
            <a:off x="648360" y="3961080"/>
            <a:ext cx="1796760" cy="4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$ 8 K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Retângulo 141"/>
          <p:cNvSpPr/>
          <p:nvPr/>
        </p:nvSpPr>
        <p:spPr>
          <a:xfrm>
            <a:off x="792360" y="4418280"/>
            <a:ext cx="1616760" cy="2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5%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3" name="Agrupar 142"/>
          <p:cNvGrpSpPr/>
          <p:nvPr/>
        </p:nvGrpSpPr>
        <p:grpSpPr>
          <a:xfrm>
            <a:off x="1262160" y="4458240"/>
            <a:ext cx="129600" cy="178920"/>
            <a:chOff x="1262160" y="4458240"/>
            <a:chExt cx="129600" cy="178920"/>
          </a:xfrm>
        </p:grpSpPr>
        <p:sp>
          <p:nvSpPr>
            <p:cNvPr id="144" name="Retângulo 143"/>
            <p:cNvSpPr/>
            <p:nvPr/>
          </p:nvSpPr>
          <p:spPr>
            <a:xfrm flipV="1">
              <a:off x="1295640" y="4458240"/>
              <a:ext cx="63360" cy="129600"/>
            </a:xfrm>
            <a:prstGeom prst="rect">
              <a:avLst/>
            </a:prstGeom>
            <a:solidFill>
              <a:srgbClr val="fc2626"/>
            </a:solidFill>
            <a:ln w="0">
              <a:solidFill>
                <a:srgbClr val="fc2626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5" name="Forma Livre: Forma 144"/>
            <p:cNvSpPr/>
            <p:nvPr/>
          </p:nvSpPr>
          <p:spPr>
            <a:xfrm>
              <a:off x="1262160" y="4573800"/>
              <a:ext cx="129600" cy="63360"/>
            </a:xfrm>
            <a:custGeom>
              <a:avLst/>
              <a:gdLst>
                <a:gd name="textAreaLeft" fmla="*/ 0 w 129600"/>
                <a:gd name="textAreaRight" fmla="*/ 130680 w 129600"/>
                <a:gd name="textAreaTop" fmla="*/ 0 h 63360"/>
                <a:gd name="textAreaBottom" fmla="*/ 64440 h 63360"/>
              </a:gdLst>
              <a:ahLst/>
              <a:rect l="textAreaLeft" t="textAreaTop" r="textAreaRight" b="textAreaBottom"/>
              <a:pathLst>
                <a:path w="371" h="187">
                  <a:moveTo>
                    <a:pt x="185" y="186"/>
                  </a:moveTo>
                  <a:lnTo>
                    <a:pt x="370" y="0"/>
                  </a:lnTo>
                  <a:lnTo>
                    <a:pt x="0" y="0"/>
                  </a:lnTo>
                  <a:lnTo>
                    <a:pt x="185" y="186"/>
                  </a:lnTo>
                </a:path>
              </a:pathLst>
            </a:custGeom>
            <a:solidFill>
              <a:srgbClr val="fc26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46" name="Retângulo 145"/>
          <p:cNvSpPr/>
          <p:nvPr/>
        </p:nvSpPr>
        <p:spPr>
          <a:xfrm>
            <a:off x="3132360" y="3456000"/>
            <a:ext cx="161676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Secured loan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over vehicles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Retângulo 146"/>
          <p:cNvSpPr/>
          <p:nvPr/>
        </p:nvSpPr>
        <p:spPr>
          <a:xfrm>
            <a:off x="2988360" y="3961080"/>
            <a:ext cx="1796760" cy="4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$ 12 K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Retângulo 147"/>
          <p:cNvSpPr/>
          <p:nvPr/>
        </p:nvSpPr>
        <p:spPr>
          <a:xfrm>
            <a:off x="3132360" y="4418280"/>
            <a:ext cx="1616760" cy="2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100%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9" name="Agrupar 148"/>
          <p:cNvGrpSpPr/>
          <p:nvPr/>
        </p:nvGrpSpPr>
        <p:grpSpPr>
          <a:xfrm>
            <a:off x="3530160" y="4461480"/>
            <a:ext cx="129600" cy="176040"/>
            <a:chOff x="3530160" y="4461480"/>
            <a:chExt cx="129600" cy="176040"/>
          </a:xfrm>
        </p:grpSpPr>
        <p:sp>
          <p:nvSpPr>
            <p:cNvPr id="150" name="Retângulo 149"/>
            <p:cNvSpPr/>
            <p:nvPr/>
          </p:nvSpPr>
          <p:spPr>
            <a:xfrm>
              <a:off x="3563640" y="4507920"/>
              <a:ext cx="63360" cy="12960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1" name="Forma Livre: Forma 150"/>
            <p:cNvSpPr/>
            <p:nvPr/>
          </p:nvSpPr>
          <p:spPr>
            <a:xfrm>
              <a:off x="3530160" y="4461480"/>
              <a:ext cx="129600" cy="63360"/>
            </a:xfrm>
            <a:custGeom>
              <a:avLst/>
              <a:gdLst>
                <a:gd name="textAreaLeft" fmla="*/ 0 w 129600"/>
                <a:gd name="textAreaRight" fmla="*/ 130680 w 129600"/>
                <a:gd name="textAreaTop" fmla="*/ 0 h 63360"/>
                <a:gd name="textAreaBottom" fmla="*/ 64440 h 63360"/>
              </a:gdLst>
              <a:ahLst/>
              <a:rect l="textAreaLeft" t="textAreaTop" r="textAreaRight" b="textAreaBottom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52" name="Conector reto 151"/>
          <p:cNvSpPr/>
          <p:nvPr/>
        </p:nvSpPr>
        <p:spPr>
          <a:xfrm>
            <a:off x="3168360" y="3204000"/>
            <a:ext cx="287640" cy="28764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3" name="Conector reto 152"/>
          <p:cNvSpPr/>
          <p:nvPr/>
        </p:nvSpPr>
        <p:spPr>
          <a:xfrm flipH="1">
            <a:off x="2090880" y="3216960"/>
            <a:ext cx="432000" cy="52560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4" name="Retângulo 153"/>
          <p:cNvSpPr/>
          <p:nvPr/>
        </p:nvSpPr>
        <p:spPr>
          <a:xfrm>
            <a:off x="5544360" y="1080000"/>
            <a:ext cx="323712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222222"/>
                </a:solidFill>
                <a:latin typeface="Nunito Sans"/>
                <a:ea typeface="DejaVu Sans"/>
              </a:rPr>
              <a:t>Realizamos algumas melhorias na API utilizada no fluxo de vendas. Como resultado, a taxa de sucesso nas chamadas de API teve uma forte melhora. Isso contribuiu muito para o aumento da taxa de conversão geral, e para as vendas como um todo.</a:t>
            </a:r>
            <a:endParaRPr b="0" lang="pt-BR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Retângulo 154"/>
          <p:cNvSpPr/>
          <p:nvPr/>
        </p:nvSpPr>
        <p:spPr>
          <a:xfrm>
            <a:off x="396000" y="720000"/>
            <a:ext cx="3561480" cy="8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222222"/>
                </a:solidFill>
                <a:latin typeface="Nunito Sans"/>
                <a:ea typeface="DejaVu Sans"/>
              </a:rPr>
              <a:t>Mesmo com as quedas no número de usuários entrando na plataforma, e no valor total vendido para os produtos de consignado, tivemos um grande resultado com o aumento da taxa de conversão, e com a introdução de um novo produto no fluxo (empréstimos com garantia sobre veículos).</a:t>
            </a:r>
            <a:endParaRPr b="0" lang="pt-BR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tângulo 155"/>
          <p:cNvSpPr/>
          <p:nvPr/>
        </p:nvSpPr>
        <p:spPr>
          <a:xfrm>
            <a:off x="3420000" y="180000"/>
            <a:ext cx="2336760" cy="5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SALES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Retângulo 156"/>
          <p:cNvSpPr/>
          <p:nvPr/>
        </p:nvSpPr>
        <p:spPr>
          <a:xfrm>
            <a:off x="4356360" y="1224360"/>
            <a:ext cx="161676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Number of proposals sold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Retângulo 157"/>
          <p:cNvSpPr/>
          <p:nvPr/>
        </p:nvSpPr>
        <p:spPr>
          <a:xfrm>
            <a:off x="4356360" y="1729440"/>
            <a:ext cx="1616760" cy="4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1,500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Retângulo 158"/>
          <p:cNvSpPr/>
          <p:nvPr/>
        </p:nvSpPr>
        <p:spPr>
          <a:xfrm>
            <a:off x="4356360" y="2186640"/>
            <a:ext cx="1616760" cy="2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15%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0" name="Agrupar 159"/>
          <p:cNvGrpSpPr/>
          <p:nvPr/>
        </p:nvGrpSpPr>
        <p:grpSpPr>
          <a:xfrm>
            <a:off x="4754160" y="2229840"/>
            <a:ext cx="129600" cy="176040"/>
            <a:chOff x="4754160" y="2229840"/>
            <a:chExt cx="129600" cy="176040"/>
          </a:xfrm>
        </p:grpSpPr>
        <p:sp>
          <p:nvSpPr>
            <p:cNvPr id="161" name="Retângulo 160"/>
            <p:cNvSpPr/>
            <p:nvPr/>
          </p:nvSpPr>
          <p:spPr>
            <a:xfrm>
              <a:off x="4787640" y="2276280"/>
              <a:ext cx="63360" cy="12960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2" name="Forma Livre: Forma 161"/>
            <p:cNvSpPr/>
            <p:nvPr/>
          </p:nvSpPr>
          <p:spPr>
            <a:xfrm>
              <a:off x="4754160" y="2229840"/>
              <a:ext cx="129600" cy="63360"/>
            </a:xfrm>
            <a:custGeom>
              <a:avLst/>
              <a:gdLst>
                <a:gd name="textAreaLeft" fmla="*/ 0 w 129600"/>
                <a:gd name="textAreaRight" fmla="*/ 130680 w 129600"/>
                <a:gd name="textAreaTop" fmla="*/ 0 h 63360"/>
                <a:gd name="textAreaBottom" fmla="*/ 64440 h 63360"/>
              </a:gdLst>
              <a:ahLst/>
              <a:rect l="textAreaLeft" t="textAreaTop" r="textAreaRight" b="textAreaBottom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63" name="Retângulo 162"/>
          <p:cNvSpPr/>
          <p:nvPr/>
        </p:nvSpPr>
        <p:spPr>
          <a:xfrm>
            <a:off x="6156360" y="1440360"/>
            <a:ext cx="1616760" cy="2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Total amount sold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Retângulo 163"/>
          <p:cNvSpPr/>
          <p:nvPr/>
        </p:nvSpPr>
        <p:spPr>
          <a:xfrm>
            <a:off x="6012360" y="1729440"/>
            <a:ext cx="1796760" cy="4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$ 20 K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Retângulo 164"/>
          <p:cNvSpPr/>
          <p:nvPr/>
        </p:nvSpPr>
        <p:spPr>
          <a:xfrm>
            <a:off x="6156360" y="2186640"/>
            <a:ext cx="1616760" cy="2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20%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6" name="Agrupar 165"/>
          <p:cNvGrpSpPr/>
          <p:nvPr/>
        </p:nvGrpSpPr>
        <p:grpSpPr>
          <a:xfrm>
            <a:off x="6554160" y="2229840"/>
            <a:ext cx="129600" cy="176040"/>
            <a:chOff x="6554160" y="2229840"/>
            <a:chExt cx="129600" cy="176040"/>
          </a:xfrm>
        </p:grpSpPr>
        <p:sp>
          <p:nvSpPr>
            <p:cNvPr id="167" name="Retângulo 166"/>
            <p:cNvSpPr/>
            <p:nvPr/>
          </p:nvSpPr>
          <p:spPr>
            <a:xfrm>
              <a:off x="6587640" y="2276280"/>
              <a:ext cx="63360" cy="12960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8" name="Forma Livre: Forma 167"/>
            <p:cNvSpPr/>
            <p:nvPr/>
          </p:nvSpPr>
          <p:spPr>
            <a:xfrm>
              <a:off x="6554160" y="2229840"/>
              <a:ext cx="129600" cy="63360"/>
            </a:xfrm>
            <a:custGeom>
              <a:avLst/>
              <a:gdLst>
                <a:gd name="textAreaLeft" fmla="*/ 0 w 129600"/>
                <a:gd name="textAreaRight" fmla="*/ 130680 w 129600"/>
                <a:gd name="textAreaTop" fmla="*/ 0 h 63360"/>
                <a:gd name="textAreaBottom" fmla="*/ 64440 h 63360"/>
              </a:gdLst>
              <a:ahLst/>
              <a:rect l="textAreaLeft" t="textAreaTop" r="textAreaRight" b="textAreaBottom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69" name="Retângulo 168"/>
          <p:cNvSpPr/>
          <p:nvPr/>
        </p:nvSpPr>
        <p:spPr>
          <a:xfrm>
            <a:off x="4824360" y="2880360"/>
            <a:ext cx="1616760" cy="4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Payroll loan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Retângulo 169"/>
          <p:cNvSpPr/>
          <p:nvPr/>
        </p:nvSpPr>
        <p:spPr>
          <a:xfrm>
            <a:off x="4680360" y="3313440"/>
            <a:ext cx="1796760" cy="4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$ 8 K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Retângulo 170"/>
          <p:cNvSpPr/>
          <p:nvPr/>
        </p:nvSpPr>
        <p:spPr>
          <a:xfrm>
            <a:off x="4824360" y="3770640"/>
            <a:ext cx="1616760" cy="2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5%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2" name="Agrupar 171"/>
          <p:cNvGrpSpPr/>
          <p:nvPr/>
        </p:nvGrpSpPr>
        <p:grpSpPr>
          <a:xfrm>
            <a:off x="5294160" y="3810600"/>
            <a:ext cx="129600" cy="178920"/>
            <a:chOff x="5294160" y="3810600"/>
            <a:chExt cx="129600" cy="178920"/>
          </a:xfrm>
        </p:grpSpPr>
        <p:sp>
          <p:nvSpPr>
            <p:cNvPr id="173" name="Retângulo 172"/>
            <p:cNvSpPr/>
            <p:nvPr/>
          </p:nvSpPr>
          <p:spPr>
            <a:xfrm flipV="1">
              <a:off x="5327640" y="3810600"/>
              <a:ext cx="63360" cy="129600"/>
            </a:xfrm>
            <a:prstGeom prst="rect">
              <a:avLst/>
            </a:prstGeom>
            <a:solidFill>
              <a:srgbClr val="fc2626"/>
            </a:solidFill>
            <a:ln w="0">
              <a:solidFill>
                <a:srgbClr val="fc2626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4" name="Forma Livre: Forma 173"/>
            <p:cNvSpPr/>
            <p:nvPr/>
          </p:nvSpPr>
          <p:spPr>
            <a:xfrm>
              <a:off x="5294160" y="3926160"/>
              <a:ext cx="129600" cy="63360"/>
            </a:xfrm>
            <a:custGeom>
              <a:avLst/>
              <a:gdLst>
                <a:gd name="textAreaLeft" fmla="*/ 0 w 129600"/>
                <a:gd name="textAreaRight" fmla="*/ 130680 w 129600"/>
                <a:gd name="textAreaTop" fmla="*/ 0 h 63360"/>
                <a:gd name="textAreaBottom" fmla="*/ 64440 h 63360"/>
              </a:gdLst>
              <a:ahLst/>
              <a:rect l="textAreaLeft" t="textAreaTop" r="textAreaRight" b="textAreaBottom"/>
              <a:pathLst>
                <a:path w="371" h="187">
                  <a:moveTo>
                    <a:pt x="185" y="186"/>
                  </a:moveTo>
                  <a:lnTo>
                    <a:pt x="370" y="0"/>
                  </a:lnTo>
                  <a:lnTo>
                    <a:pt x="0" y="0"/>
                  </a:lnTo>
                  <a:lnTo>
                    <a:pt x="185" y="186"/>
                  </a:lnTo>
                </a:path>
              </a:pathLst>
            </a:custGeom>
            <a:solidFill>
              <a:srgbClr val="fc26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75" name="Retângulo 174"/>
          <p:cNvSpPr/>
          <p:nvPr/>
        </p:nvSpPr>
        <p:spPr>
          <a:xfrm>
            <a:off x="6840000" y="2880000"/>
            <a:ext cx="201348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Secured loan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over vehicles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Retângulo 175"/>
          <p:cNvSpPr/>
          <p:nvPr/>
        </p:nvSpPr>
        <p:spPr>
          <a:xfrm>
            <a:off x="7020360" y="3313440"/>
            <a:ext cx="1796760" cy="4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$ 12 K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Retângulo 176"/>
          <p:cNvSpPr/>
          <p:nvPr/>
        </p:nvSpPr>
        <p:spPr>
          <a:xfrm>
            <a:off x="7164360" y="3770640"/>
            <a:ext cx="1616760" cy="2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100%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8" name="Agrupar 177"/>
          <p:cNvGrpSpPr/>
          <p:nvPr/>
        </p:nvGrpSpPr>
        <p:grpSpPr>
          <a:xfrm>
            <a:off x="7562160" y="3813840"/>
            <a:ext cx="129600" cy="176040"/>
            <a:chOff x="7562160" y="3813840"/>
            <a:chExt cx="129600" cy="176040"/>
          </a:xfrm>
        </p:grpSpPr>
        <p:sp>
          <p:nvSpPr>
            <p:cNvPr id="179" name="Retângulo 178"/>
            <p:cNvSpPr/>
            <p:nvPr/>
          </p:nvSpPr>
          <p:spPr>
            <a:xfrm>
              <a:off x="7595640" y="3860280"/>
              <a:ext cx="63360" cy="12960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0" name="Forma Livre: Forma 179"/>
            <p:cNvSpPr/>
            <p:nvPr/>
          </p:nvSpPr>
          <p:spPr>
            <a:xfrm>
              <a:off x="7562160" y="3813840"/>
              <a:ext cx="129600" cy="63360"/>
            </a:xfrm>
            <a:custGeom>
              <a:avLst/>
              <a:gdLst>
                <a:gd name="textAreaLeft" fmla="*/ 0 w 129600"/>
                <a:gd name="textAreaRight" fmla="*/ 130680 w 129600"/>
                <a:gd name="textAreaTop" fmla="*/ 0 h 63360"/>
                <a:gd name="textAreaBottom" fmla="*/ 64440 h 63360"/>
              </a:gdLst>
              <a:ahLst/>
              <a:rect l="textAreaLeft" t="textAreaTop" r="textAreaRight" b="textAreaBottom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81" name="Conector reto 180"/>
          <p:cNvSpPr/>
          <p:nvPr/>
        </p:nvSpPr>
        <p:spPr>
          <a:xfrm>
            <a:off x="7200360" y="2448360"/>
            <a:ext cx="359640" cy="43164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2" name="Conector reto 181"/>
          <p:cNvSpPr/>
          <p:nvPr/>
        </p:nvSpPr>
        <p:spPr>
          <a:xfrm flipH="1">
            <a:off x="6122880" y="2461320"/>
            <a:ext cx="432000" cy="52560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3" name="Retângulo 182"/>
          <p:cNvSpPr/>
          <p:nvPr/>
        </p:nvSpPr>
        <p:spPr>
          <a:xfrm>
            <a:off x="575640" y="1260000"/>
            <a:ext cx="338148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Even with the 12% drop in the number of users entering the platform, and 5% in the total amount sold for payroll products, we had a significant increase of 20% over the total amount sold. Because we had an increase of 15 pp. at the conversion rate. In addition to the introduction of a new product (secured loans on vehicles) which obtained $12 thousand in sales in its first month.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tângulo 183"/>
          <p:cNvSpPr/>
          <p:nvPr/>
        </p:nvSpPr>
        <p:spPr>
          <a:xfrm>
            <a:off x="2700000" y="2015280"/>
            <a:ext cx="3598560" cy="5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REFORMULAÇÃO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Retângulo 184"/>
          <p:cNvSpPr/>
          <p:nvPr/>
        </p:nvSpPr>
        <p:spPr>
          <a:xfrm>
            <a:off x="360000" y="180000"/>
            <a:ext cx="8278560" cy="1078560"/>
          </a:xfrm>
          <a:prstGeom prst="rect">
            <a:avLst/>
          </a:prstGeom>
          <a:solidFill>
            <a:srgbClr val="2d84e1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6" name="Retângulo 185"/>
          <p:cNvSpPr/>
          <p:nvPr/>
        </p:nvSpPr>
        <p:spPr>
          <a:xfrm>
            <a:off x="360000" y="3420000"/>
            <a:ext cx="8278560" cy="1078560"/>
          </a:xfrm>
          <a:prstGeom prst="rect">
            <a:avLst/>
          </a:prstGeom>
          <a:solidFill>
            <a:srgbClr val="2d84e1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tângulo 186"/>
          <p:cNvSpPr/>
          <p:nvPr/>
        </p:nvSpPr>
        <p:spPr>
          <a:xfrm>
            <a:off x="3420000" y="180000"/>
            <a:ext cx="2336760" cy="5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SALES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Retângulo 187"/>
          <p:cNvSpPr/>
          <p:nvPr/>
        </p:nvSpPr>
        <p:spPr>
          <a:xfrm>
            <a:off x="2671200" y="2231640"/>
            <a:ext cx="161676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Number of proposals sold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Retângulo 188"/>
          <p:cNvSpPr/>
          <p:nvPr/>
        </p:nvSpPr>
        <p:spPr>
          <a:xfrm>
            <a:off x="2671200" y="2736720"/>
            <a:ext cx="1616760" cy="4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1,500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Retângulo 189"/>
          <p:cNvSpPr/>
          <p:nvPr/>
        </p:nvSpPr>
        <p:spPr>
          <a:xfrm>
            <a:off x="2671200" y="3193920"/>
            <a:ext cx="1616760" cy="2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15%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1" name="Agrupar 190"/>
          <p:cNvGrpSpPr/>
          <p:nvPr/>
        </p:nvGrpSpPr>
        <p:grpSpPr>
          <a:xfrm>
            <a:off x="3069000" y="3237120"/>
            <a:ext cx="129600" cy="176040"/>
            <a:chOff x="3069000" y="3237120"/>
            <a:chExt cx="129600" cy="176040"/>
          </a:xfrm>
        </p:grpSpPr>
        <p:sp>
          <p:nvSpPr>
            <p:cNvPr id="192" name="Retângulo 191"/>
            <p:cNvSpPr/>
            <p:nvPr/>
          </p:nvSpPr>
          <p:spPr>
            <a:xfrm>
              <a:off x="3102480" y="3283560"/>
              <a:ext cx="63360" cy="12960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3" name="Forma Livre: Forma 192"/>
            <p:cNvSpPr/>
            <p:nvPr/>
          </p:nvSpPr>
          <p:spPr>
            <a:xfrm>
              <a:off x="3069000" y="3237120"/>
              <a:ext cx="129600" cy="63360"/>
            </a:xfrm>
            <a:custGeom>
              <a:avLst/>
              <a:gdLst>
                <a:gd name="textAreaLeft" fmla="*/ 0 w 129600"/>
                <a:gd name="textAreaRight" fmla="*/ 130680 w 129600"/>
                <a:gd name="textAreaTop" fmla="*/ 0 h 63360"/>
                <a:gd name="textAreaBottom" fmla="*/ 64440 h 63360"/>
              </a:gdLst>
              <a:ahLst/>
              <a:rect l="textAreaLeft" t="textAreaTop" r="textAreaRight" b="textAreaBottom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94" name="Retângulo 193"/>
          <p:cNvSpPr/>
          <p:nvPr/>
        </p:nvSpPr>
        <p:spPr>
          <a:xfrm>
            <a:off x="4831200" y="2439000"/>
            <a:ext cx="1616760" cy="2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Total amount sold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Retângulo 194"/>
          <p:cNvSpPr/>
          <p:nvPr/>
        </p:nvSpPr>
        <p:spPr>
          <a:xfrm>
            <a:off x="4687200" y="2728080"/>
            <a:ext cx="1796760" cy="4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$ 20 K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Retângulo 195"/>
          <p:cNvSpPr/>
          <p:nvPr/>
        </p:nvSpPr>
        <p:spPr>
          <a:xfrm>
            <a:off x="4831200" y="3185280"/>
            <a:ext cx="1616760" cy="2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20%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7" name="Agrupar 196"/>
          <p:cNvGrpSpPr/>
          <p:nvPr/>
        </p:nvGrpSpPr>
        <p:grpSpPr>
          <a:xfrm>
            <a:off x="5229000" y="3228480"/>
            <a:ext cx="129600" cy="176040"/>
            <a:chOff x="5229000" y="3228480"/>
            <a:chExt cx="129600" cy="176040"/>
          </a:xfrm>
        </p:grpSpPr>
        <p:sp>
          <p:nvSpPr>
            <p:cNvPr id="198" name="Retângulo 197"/>
            <p:cNvSpPr/>
            <p:nvPr/>
          </p:nvSpPr>
          <p:spPr>
            <a:xfrm>
              <a:off x="5262480" y="3274920"/>
              <a:ext cx="63360" cy="12960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9" name="Forma Livre: Forma 198"/>
            <p:cNvSpPr/>
            <p:nvPr/>
          </p:nvSpPr>
          <p:spPr>
            <a:xfrm>
              <a:off x="5229000" y="3228480"/>
              <a:ext cx="129600" cy="63360"/>
            </a:xfrm>
            <a:custGeom>
              <a:avLst/>
              <a:gdLst>
                <a:gd name="textAreaLeft" fmla="*/ 0 w 129600"/>
                <a:gd name="textAreaRight" fmla="*/ 130680 w 129600"/>
                <a:gd name="textAreaTop" fmla="*/ 0 h 63360"/>
                <a:gd name="textAreaBottom" fmla="*/ 64440 h 63360"/>
              </a:gdLst>
              <a:ahLst/>
              <a:rect l="textAreaLeft" t="textAreaTop" r="textAreaRight" b="textAreaBottom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00" name="Retângulo 199"/>
          <p:cNvSpPr/>
          <p:nvPr/>
        </p:nvSpPr>
        <p:spPr>
          <a:xfrm>
            <a:off x="2454840" y="1226880"/>
            <a:ext cx="4232880" cy="100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222222"/>
                </a:solidFill>
                <a:latin typeface="Nunito Sans"/>
                <a:ea typeface="DejaVu Sans"/>
              </a:rPr>
              <a:t>At October, </a:t>
            </a:r>
            <a:r>
              <a:rPr b="1" lang="pt-BR" sz="1800" spc="-1" strike="noStrike">
                <a:solidFill>
                  <a:srgbClr val="222222"/>
                </a:solidFill>
                <a:latin typeface="Nunito Sans"/>
                <a:ea typeface="DejaVu Sans"/>
              </a:rPr>
              <a:t>our sales increased by 20%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tângulo 186"/>
          <p:cNvSpPr/>
          <p:nvPr/>
        </p:nvSpPr>
        <p:spPr>
          <a:xfrm>
            <a:off x="2107080" y="146520"/>
            <a:ext cx="4928400" cy="5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WHERE DID WE SELL MORE ?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Retângulo 199"/>
          <p:cNvSpPr/>
          <p:nvPr/>
        </p:nvSpPr>
        <p:spPr>
          <a:xfrm>
            <a:off x="1841040" y="1248120"/>
            <a:ext cx="5639760" cy="11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222222"/>
                </a:solidFill>
                <a:latin typeface="Nunito Sans"/>
                <a:ea typeface="DejaVu Sans"/>
              </a:rPr>
              <a:t>In the first month of the new product, we managed to generate </a:t>
            </a:r>
            <a:r>
              <a:rPr b="1" lang="pt-BR" sz="1800" spc="-1" strike="noStrike">
                <a:solidFill>
                  <a:srgbClr val="222222"/>
                </a:solidFill>
                <a:latin typeface="Nunito Sans"/>
                <a:ea typeface="DejaVu Sans"/>
              </a:rPr>
              <a:t>$12 K in sales!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Retângulo 1"/>
          <p:cNvSpPr/>
          <p:nvPr/>
        </p:nvSpPr>
        <p:spPr>
          <a:xfrm>
            <a:off x="2556360" y="2883240"/>
            <a:ext cx="1616760" cy="4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Payroll loan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Retângulo 2"/>
          <p:cNvSpPr/>
          <p:nvPr/>
        </p:nvSpPr>
        <p:spPr>
          <a:xfrm>
            <a:off x="2412360" y="3316320"/>
            <a:ext cx="1796760" cy="4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$ 8 K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Retângulo 3"/>
          <p:cNvSpPr/>
          <p:nvPr/>
        </p:nvSpPr>
        <p:spPr>
          <a:xfrm>
            <a:off x="2556360" y="3773520"/>
            <a:ext cx="1616760" cy="2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5%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6" name="Agrupar 4"/>
          <p:cNvGrpSpPr/>
          <p:nvPr/>
        </p:nvGrpSpPr>
        <p:grpSpPr>
          <a:xfrm>
            <a:off x="3026160" y="3813480"/>
            <a:ext cx="129600" cy="178920"/>
            <a:chOff x="3026160" y="3813480"/>
            <a:chExt cx="129600" cy="178920"/>
          </a:xfrm>
        </p:grpSpPr>
        <p:sp>
          <p:nvSpPr>
            <p:cNvPr id="207" name="Retângulo 5"/>
            <p:cNvSpPr/>
            <p:nvPr/>
          </p:nvSpPr>
          <p:spPr>
            <a:xfrm flipV="1">
              <a:off x="3059640" y="3813480"/>
              <a:ext cx="63360" cy="129600"/>
            </a:xfrm>
            <a:prstGeom prst="rect">
              <a:avLst/>
            </a:prstGeom>
            <a:solidFill>
              <a:srgbClr val="fc2626"/>
            </a:solidFill>
            <a:ln w="0">
              <a:solidFill>
                <a:srgbClr val="fc2626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8" name="Forma Livre: Forma 6"/>
            <p:cNvSpPr/>
            <p:nvPr/>
          </p:nvSpPr>
          <p:spPr>
            <a:xfrm>
              <a:off x="3026160" y="3929040"/>
              <a:ext cx="129600" cy="63360"/>
            </a:xfrm>
            <a:custGeom>
              <a:avLst/>
              <a:gdLst>
                <a:gd name="textAreaLeft" fmla="*/ 0 w 129600"/>
                <a:gd name="textAreaRight" fmla="*/ 130680 w 129600"/>
                <a:gd name="textAreaTop" fmla="*/ 0 h 63360"/>
                <a:gd name="textAreaBottom" fmla="*/ 64440 h 63360"/>
              </a:gdLst>
              <a:ahLst/>
              <a:rect l="textAreaLeft" t="textAreaTop" r="textAreaRight" b="textAreaBottom"/>
              <a:pathLst>
                <a:path w="371" h="187">
                  <a:moveTo>
                    <a:pt x="185" y="186"/>
                  </a:moveTo>
                  <a:lnTo>
                    <a:pt x="370" y="0"/>
                  </a:lnTo>
                  <a:lnTo>
                    <a:pt x="0" y="0"/>
                  </a:lnTo>
                  <a:lnTo>
                    <a:pt x="185" y="186"/>
                  </a:lnTo>
                </a:path>
              </a:pathLst>
            </a:custGeom>
            <a:solidFill>
              <a:srgbClr val="fc26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09" name="Retângulo 7"/>
          <p:cNvSpPr/>
          <p:nvPr/>
        </p:nvSpPr>
        <p:spPr>
          <a:xfrm>
            <a:off x="4572000" y="2882880"/>
            <a:ext cx="201348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Secured loan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over vehicles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Retângulo 8"/>
          <p:cNvSpPr/>
          <p:nvPr/>
        </p:nvSpPr>
        <p:spPr>
          <a:xfrm>
            <a:off x="4752360" y="3316320"/>
            <a:ext cx="1796760" cy="4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$ 12 K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Retângulo 9"/>
          <p:cNvSpPr/>
          <p:nvPr/>
        </p:nvSpPr>
        <p:spPr>
          <a:xfrm>
            <a:off x="4896360" y="3773520"/>
            <a:ext cx="1616760" cy="2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100%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2" name="Agrupar 10"/>
          <p:cNvGrpSpPr/>
          <p:nvPr/>
        </p:nvGrpSpPr>
        <p:grpSpPr>
          <a:xfrm>
            <a:off x="5294160" y="3816720"/>
            <a:ext cx="129600" cy="176040"/>
            <a:chOff x="5294160" y="3816720"/>
            <a:chExt cx="129600" cy="176040"/>
          </a:xfrm>
        </p:grpSpPr>
        <p:sp>
          <p:nvSpPr>
            <p:cNvPr id="213" name="Retângulo 11"/>
            <p:cNvSpPr/>
            <p:nvPr/>
          </p:nvSpPr>
          <p:spPr>
            <a:xfrm>
              <a:off x="5327640" y="3863160"/>
              <a:ext cx="63360" cy="12960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4" name="Forma Livre: Forma 12"/>
            <p:cNvSpPr/>
            <p:nvPr/>
          </p:nvSpPr>
          <p:spPr>
            <a:xfrm>
              <a:off x="5294160" y="3816720"/>
              <a:ext cx="129600" cy="63360"/>
            </a:xfrm>
            <a:custGeom>
              <a:avLst/>
              <a:gdLst>
                <a:gd name="textAreaLeft" fmla="*/ 0 w 129600"/>
                <a:gd name="textAreaRight" fmla="*/ 130680 w 129600"/>
                <a:gd name="textAreaTop" fmla="*/ 0 h 63360"/>
                <a:gd name="textAreaBottom" fmla="*/ 64440 h 63360"/>
              </a:gdLst>
              <a:ahLst/>
              <a:rect l="textAreaLeft" t="textAreaTop" r="textAreaRight" b="textAreaBottom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ângulo 186"/>
          <p:cNvSpPr/>
          <p:nvPr/>
        </p:nvSpPr>
        <p:spPr>
          <a:xfrm>
            <a:off x="2147040" y="166680"/>
            <a:ext cx="4848120" cy="5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WHY DID WE SELL MORE ?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Retângulo 199"/>
          <p:cNvSpPr/>
          <p:nvPr/>
        </p:nvSpPr>
        <p:spPr>
          <a:xfrm>
            <a:off x="3403440" y="1329480"/>
            <a:ext cx="4232880" cy="65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222222"/>
                </a:solidFill>
                <a:latin typeface="Nunito Sans"/>
                <a:ea typeface="DejaVu Sans"/>
              </a:rPr>
              <a:t>Important improvement in the API used at the sales process;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Retângulo 1"/>
          <p:cNvSpPr/>
          <p:nvPr/>
        </p:nvSpPr>
        <p:spPr>
          <a:xfrm>
            <a:off x="1609560" y="3220560"/>
            <a:ext cx="161676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Conversion rate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Retângulo 2"/>
          <p:cNvSpPr/>
          <p:nvPr/>
        </p:nvSpPr>
        <p:spPr>
          <a:xfrm>
            <a:off x="1609560" y="3725640"/>
            <a:ext cx="1616760" cy="4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60%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Retângulo 3"/>
          <p:cNvSpPr/>
          <p:nvPr/>
        </p:nvSpPr>
        <p:spPr>
          <a:xfrm>
            <a:off x="1609560" y="4182840"/>
            <a:ext cx="1616760" cy="2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15 pp.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0" name="Agrupar 4"/>
          <p:cNvGrpSpPr/>
          <p:nvPr/>
        </p:nvGrpSpPr>
        <p:grpSpPr>
          <a:xfrm>
            <a:off x="2007360" y="4226040"/>
            <a:ext cx="129600" cy="176040"/>
            <a:chOff x="2007360" y="4226040"/>
            <a:chExt cx="129600" cy="176040"/>
          </a:xfrm>
        </p:grpSpPr>
        <p:sp>
          <p:nvSpPr>
            <p:cNvPr id="221" name="Retângulo 5"/>
            <p:cNvSpPr/>
            <p:nvPr/>
          </p:nvSpPr>
          <p:spPr>
            <a:xfrm>
              <a:off x="2040840" y="4272480"/>
              <a:ext cx="63360" cy="12960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2" name="Forma Livre: Forma 6"/>
            <p:cNvSpPr/>
            <p:nvPr/>
          </p:nvSpPr>
          <p:spPr>
            <a:xfrm>
              <a:off x="2007360" y="4226040"/>
              <a:ext cx="129600" cy="63360"/>
            </a:xfrm>
            <a:custGeom>
              <a:avLst/>
              <a:gdLst>
                <a:gd name="textAreaLeft" fmla="*/ 0 w 129600"/>
                <a:gd name="textAreaRight" fmla="*/ 130680 w 129600"/>
                <a:gd name="textAreaTop" fmla="*/ 0 h 63360"/>
                <a:gd name="textAreaBottom" fmla="*/ 64440 h 63360"/>
              </a:gdLst>
              <a:ahLst/>
              <a:rect l="textAreaLeft" t="textAreaTop" r="textAreaRight" b="textAreaBottom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23" name="Retângulo 7"/>
          <p:cNvSpPr/>
          <p:nvPr/>
        </p:nvSpPr>
        <p:spPr>
          <a:xfrm>
            <a:off x="1609560" y="1329480"/>
            <a:ext cx="161676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API calls success rate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Retângulo 8"/>
          <p:cNvSpPr/>
          <p:nvPr/>
        </p:nvSpPr>
        <p:spPr>
          <a:xfrm>
            <a:off x="1465560" y="1834560"/>
            <a:ext cx="1796760" cy="4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90%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Retângulo 9"/>
          <p:cNvSpPr/>
          <p:nvPr/>
        </p:nvSpPr>
        <p:spPr>
          <a:xfrm>
            <a:off x="1609560" y="2291760"/>
            <a:ext cx="1616760" cy="2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40 pp.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6" name="Agrupar 10"/>
          <p:cNvGrpSpPr/>
          <p:nvPr/>
        </p:nvGrpSpPr>
        <p:grpSpPr>
          <a:xfrm>
            <a:off x="2007360" y="2334960"/>
            <a:ext cx="129600" cy="176040"/>
            <a:chOff x="2007360" y="2334960"/>
            <a:chExt cx="129600" cy="176040"/>
          </a:xfrm>
        </p:grpSpPr>
        <p:sp>
          <p:nvSpPr>
            <p:cNvPr id="227" name="Retângulo 11"/>
            <p:cNvSpPr/>
            <p:nvPr/>
          </p:nvSpPr>
          <p:spPr>
            <a:xfrm>
              <a:off x="2040840" y="2381400"/>
              <a:ext cx="63360" cy="12960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8" name="Forma Livre: Forma 12"/>
            <p:cNvSpPr/>
            <p:nvPr/>
          </p:nvSpPr>
          <p:spPr>
            <a:xfrm>
              <a:off x="2007360" y="2334960"/>
              <a:ext cx="129600" cy="63360"/>
            </a:xfrm>
            <a:custGeom>
              <a:avLst/>
              <a:gdLst>
                <a:gd name="textAreaLeft" fmla="*/ 0 w 129600"/>
                <a:gd name="textAreaRight" fmla="*/ 130680 w 129600"/>
                <a:gd name="textAreaTop" fmla="*/ 0 h 63360"/>
                <a:gd name="textAreaBottom" fmla="*/ 64440 h 63360"/>
              </a:gdLst>
              <a:ahLst/>
              <a:rect l="textAreaLeft" t="textAreaTop" r="textAreaRight" b="textAreaBottom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29" name="CaixaDeTexto 14"/>
          <p:cNvSpPr/>
          <p:nvPr/>
        </p:nvSpPr>
        <p:spPr>
          <a:xfrm>
            <a:off x="3403440" y="3220560"/>
            <a:ext cx="4570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222222"/>
                </a:solidFill>
                <a:latin typeface="Nunito Sans"/>
                <a:ea typeface="DejaVu Sans"/>
              </a:rPr>
              <a:t>Significant increase in the conversion rate;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Application>LibreOffice/7.5.2.2$Windows_X86_64 LibreOffice_project/53bb9681a964705cf672590721dbc85eb4d0c3a2</Application>
  <AppVersion>15.0000</AppVersion>
  <Words>562</Words>
  <Paragraphs>117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2023-05-23T12:45:06Z</dcterms:modified>
  <cp:revision>76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8</vt:i4>
  </property>
</Properties>
</file>