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9144000" cy="51450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8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2640"/>
            <a:ext cx="26496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2983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26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840"/>
            <a:ext cx="401580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2640"/>
            <a:ext cx="8229240" cy="1423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840"/>
            <a:ext cx="8229240" cy="29836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64;p3_0" descr=""/>
          <p:cNvPicPr/>
          <p:nvPr/>
        </p:nvPicPr>
        <p:blipFill>
          <a:blip r:embed="rId1">
            <a:alphaModFix amt="52000"/>
          </a:blip>
          <a:stretch/>
        </p:blipFill>
        <p:spPr>
          <a:xfrm>
            <a:off x="3715200" y="919800"/>
            <a:ext cx="234720" cy="258840"/>
          </a:xfrm>
          <a:prstGeom prst="rect">
            <a:avLst/>
          </a:prstGeom>
          <a:ln w="0">
            <a:noFill/>
          </a:ln>
        </p:spPr>
      </p:pic>
      <p:sp>
        <p:nvSpPr>
          <p:cNvPr id="39" name="Google Shape;165;p3_0"/>
          <p:cNvSpPr/>
          <p:nvPr/>
        </p:nvSpPr>
        <p:spPr>
          <a:xfrm>
            <a:off x="3202920" y="1189440"/>
            <a:ext cx="1263240" cy="5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Novos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40" name="Google Shape;166;p3_0"/>
          <p:cNvSpPr/>
          <p:nvPr/>
        </p:nvSpPr>
        <p:spPr>
          <a:xfrm>
            <a:off x="1275480" y="1187280"/>
            <a:ext cx="842400" cy="4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ativos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1" name="Google Shape;167;p3_0" descr=""/>
          <p:cNvPicPr/>
          <p:nvPr/>
        </p:nvPicPr>
        <p:blipFill>
          <a:blip r:embed="rId2">
            <a:alphaModFix amt="52000"/>
          </a:blip>
          <a:stretch/>
        </p:blipFill>
        <p:spPr>
          <a:xfrm>
            <a:off x="1608120" y="939240"/>
            <a:ext cx="178200" cy="24768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168;p3_0"/>
          <p:cNvSpPr/>
          <p:nvPr/>
        </p:nvSpPr>
        <p:spPr>
          <a:xfrm>
            <a:off x="2276280" y="1191600"/>
            <a:ext cx="922320" cy="2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Usuários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engajados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3" name="Google Shape;169;p3_0" descr=""/>
          <p:cNvPicPr/>
          <p:nvPr/>
        </p:nvPicPr>
        <p:blipFill>
          <a:blip r:embed="rId3">
            <a:alphaModFix amt="52000"/>
          </a:blip>
          <a:stretch/>
        </p:blipFill>
        <p:spPr>
          <a:xfrm>
            <a:off x="2643840" y="851760"/>
            <a:ext cx="340920" cy="326520"/>
          </a:xfrm>
          <a:prstGeom prst="rect">
            <a:avLst/>
          </a:prstGeom>
          <a:ln w="0">
            <a:noFill/>
          </a:ln>
        </p:spPr>
      </p:pic>
      <p:sp>
        <p:nvSpPr>
          <p:cNvPr id="44" name="Google Shape;170;p3_0"/>
          <p:cNvSpPr/>
          <p:nvPr/>
        </p:nvSpPr>
        <p:spPr>
          <a:xfrm>
            <a:off x="4300200" y="1191600"/>
            <a:ext cx="129816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 </a:t>
            </a: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Mgs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trafegadas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45" name="Google Shape;171;p3_0" descr=""/>
          <p:cNvPicPr/>
          <p:nvPr/>
        </p:nvPicPr>
        <p:blipFill>
          <a:blip r:embed="rId4">
            <a:alphaModFix amt="52000"/>
          </a:blip>
          <a:stretch/>
        </p:blipFill>
        <p:spPr>
          <a:xfrm>
            <a:off x="4790160" y="898560"/>
            <a:ext cx="340920" cy="296640"/>
          </a:xfrm>
          <a:prstGeom prst="rect">
            <a:avLst/>
          </a:prstGeom>
          <a:ln w="0">
            <a:noFill/>
          </a:ln>
        </p:spPr>
      </p:pic>
      <p:sp>
        <p:nvSpPr>
          <p:cNvPr id="46" name="Google Shape;172;p3_0"/>
          <p:cNvSpPr/>
          <p:nvPr/>
        </p:nvSpPr>
        <p:spPr>
          <a:xfrm>
            <a:off x="3356640" y="1523160"/>
            <a:ext cx="92232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1.150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3,50%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47" name="Google Shape;173;p3_0"/>
          <p:cNvSpPr/>
          <p:nvPr/>
        </p:nvSpPr>
        <p:spPr>
          <a:xfrm>
            <a:off x="4312080" y="1525680"/>
            <a:ext cx="129816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100.000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4,00%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48" name="Google Shape;174;p3_0" descr=""/>
          <p:cNvPicPr/>
          <p:nvPr/>
        </p:nvPicPr>
        <p:blipFill>
          <a:blip r:embed="rId5">
            <a:alphaModFix amt="52000"/>
          </a:blip>
          <a:stretch/>
        </p:blipFill>
        <p:spPr>
          <a:xfrm>
            <a:off x="5986080" y="927360"/>
            <a:ext cx="288360" cy="25668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175;p3_0"/>
          <p:cNvSpPr/>
          <p:nvPr/>
        </p:nvSpPr>
        <p:spPr>
          <a:xfrm>
            <a:off x="5658840" y="1190880"/>
            <a:ext cx="96012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Recorrência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0" name="Google Shape;176;p3_0"/>
          <p:cNvSpPr/>
          <p:nvPr/>
        </p:nvSpPr>
        <p:spPr>
          <a:xfrm>
            <a:off x="2282760" y="1523880"/>
            <a:ext cx="922320" cy="4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22.190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-2,20%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1" name="Google Shape;177;p3_0"/>
          <p:cNvSpPr/>
          <p:nvPr/>
        </p:nvSpPr>
        <p:spPr>
          <a:xfrm>
            <a:off x="1327320" y="1532160"/>
            <a:ext cx="712800" cy="4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25.670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-4,40%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2" name="Google Shape;178;p3_0"/>
          <p:cNvSpPr/>
          <p:nvPr/>
        </p:nvSpPr>
        <p:spPr>
          <a:xfrm>
            <a:off x="5726160" y="1526400"/>
            <a:ext cx="842400" cy="4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60,00%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  </a:t>
            </a: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-8,00%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3" name="Google Shape;179;p3_0"/>
          <p:cNvSpPr/>
          <p:nvPr/>
        </p:nvSpPr>
        <p:spPr>
          <a:xfrm>
            <a:off x="3243960" y="290520"/>
            <a:ext cx="25113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2200" spc="-1" strike="noStrike">
                <a:solidFill>
                  <a:srgbClr val="434343"/>
                </a:solidFill>
                <a:latin typeface="Nunito Sans"/>
                <a:ea typeface="Arial"/>
              </a:rPr>
              <a:t>OVERVIEW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54" name="Google Shape;197;p3_0"/>
          <p:cNvSpPr/>
          <p:nvPr/>
        </p:nvSpPr>
        <p:spPr>
          <a:xfrm>
            <a:off x="6982200" y="1521720"/>
            <a:ext cx="660960" cy="47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90,00%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2,70%</a:t>
            </a:r>
            <a:endParaRPr b="0" lang="pt-BR" sz="700" spc="-1" strike="noStrike">
              <a:latin typeface="Arial"/>
            </a:endParaRPr>
          </a:p>
        </p:txBody>
      </p:sp>
      <p:sp>
        <p:nvSpPr>
          <p:cNvPr id="55" name="Google Shape;198;p3_0"/>
          <p:cNvSpPr/>
          <p:nvPr/>
        </p:nvSpPr>
        <p:spPr>
          <a:xfrm>
            <a:off x="6391800" y="1190880"/>
            <a:ext cx="1741320" cy="4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Taxa de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engajamento</a:t>
            </a:r>
            <a:endParaRPr b="0" lang="pt-BR" sz="1000" spc="-1" strike="noStrike">
              <a:latin typeface="Arial"/>
            </a:endParaRPr>
          </a:p>
        </p:txBody>
      </p:sp>
      <p:pic>
        <p:nvPicPr>
          <p:cNvPr id="56" name="Google Shape;199;p3_0" descr=""/>
          <p:cNvPicPr/>
          <p:nvPr/>
        </p:nvPicPr>
        <p:blipFill>
          <a:blip r:embed="rId6">
            <a:alphaModFix amt="52000"/>
          </a:blip>
          <a:stretch/>
        </p:blipFill>
        <p:spPr>
          <a:xfrm>
            <a:off x="7130160" y="919800"/>
            <a:ext cx="288000" cy="270720"/>
          </a:xfrm>
          <a:prstGeom prst="rect">
            <a:avLst/>
          </a:prstGeom>
          <a:ln w="0">
            <a:noFill/>
          </a:ln>
        </p:spPr>
      </p:pic>
      <p:sp>
        <p:nvSpPr>
          <p:cNvPr id="57" name="Google Shape;200;p3_0"/>
          <p:cNvSpPr/>
          <p:nvPr/>
        </p:nvSpPr>
        <p:spPr>
          <a:xfrm>
            <a:off x="7935480" y="1172520"/>
            <a:ext cx="960120" cy="32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Retorno no mesmo mês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58" name="Google Shape;201;p3_0"/>
          <p:cNvSpPr/>
          <p:nvPr/>
        </p:nvSpPr>
        <p:spPr>
          <a:xfrm>
            <a:off x="8079480" y="1505160"/>
            <a:ext cx="67176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80,00%</a:t>
            </a:r>
            <a:endParaRPr b="0" lang="pt-BR" sz="1000" spc="-1" strike="noStrike">
              <a:latin typeface="Arial"/>
            </a:endParaRPr>
          </a:p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0,90%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59" name="Google Shape;202;p3_0" descr=""/>
          <p:cNvPicPr/>
          <p:nvPr/>
        </p:nvPicPr>
        <p:blipFill>
          <a:blip r:embed="rId7">
            <a:alphaModFix amt="52000"/>
          </a:blip>
          <a:stretch/>
        </p:blipFill>
        <p:spPr>
          <a:xfrm flipH="1" rot="10800000">
            <a:off x="8265240" y="909360"/>
            <a:ext cx="273600" cy="259200"/>
          </a:xfrm>
          <a:prstGeom prst="rect">
            <a:avLst/>
          </a:prstGeom>
          <a:ln w="0">
            <a:noFill/>
          </a:ln>
        </p:spPr>
      </p:pic>
      <p:sp>
        <p:nvSpPr>
          <p:cNvPr id="60" name="Google Shape;204;p3_0"/>
          <p:cNvSpPr/>
          <p:nvPr/>
        </p:nvSpPr>
        <p:spPr>
          <a:xfrm>
            <a:off x="264960" y="1491480"/>
            <a:ext cx="8643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30.000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61" name="Google Shape;205;p3_0"/>
          <p:cNvSpPr/>
          <p:nvPr/>
        </p:nvSpPr>
        <p:spPr>
          <a:xfrm>
            <a:off x="496800" y="1705680"/>
            <a:ext cx="546120" cy="25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700" spc="-1" strike="noStrike">
                <a:solidFill>
                  <a:srgbClr val="434343"/>
                </a:solidFill>
                <a:latin typeface="Nunito Sans"/>
                <a:ea typeface="Arial"/>
              </a:rPr>
              <a:t>12,00%</a:t>
            </a:r>
            <a:endParaRPr b="0" lang="pt-BR" sz="700" spc="-1" strike="noStrike">
              <a:latin typeface="Arial"/>
            </a:endParaRPr>
          </a:p>
        </p:txBody>
      </p:sp>
      <p:pic>
        <p:nvPicPr>
          <p:cNvPr id="62" name="Google Shape;206;p3_0" descr=""/>
          <p:cNvPicPr/>
          <p:nvPr/>
        </p:nvPicPr>
        <p:blipFill>
          <a:blip r:embed="rId8"/>
          <a:stretch/>
        </p:blipFill>
        <p:spPr>
          <a:xfrm>
            <a:off x="478080" y="874800"/>
            <a:ext cx="450000" cy="450360"/>
          </a:xfrm>
          <a:prstGeom prst="rect">
            <a:avLst/>
          </a:prstGeom>
          <a:ln w="0">
            <a:noFill/>
          </a:ln>
        </p:spPr>
      </p:pic>
      <p:pic>
        <p:nvPicPr>
          <p:cNvPr id="63" name="Google Shape;207;p3_0" descr=""/>
          <p:cNvPicPr/>
          <p:nvPr/>
        </p:nvPicPr>
        <p:blipFill>
          <a:blip r:embed="rId9">
            <a:alphaModFix amt="60000"/>
          </a:blip>
          <a:stretch/>
        </p:blipFill>
        <p:spPr>
          <a:xfrm>
            <a:off x="1459440" y="1820880"/>
            <a:ext cx="86760" cy="87120"/>
          </a:xfrm>
          <a:prstGeom prst="rect">
            <a:avLst/>
          </a:prstGeom>
          <a:ln w="0">
            <a:noFill/>
          </a:ln>
        </p:spPr>
      </p:pic>
      <p:pic>
        <p:nvPicPr>
          <p:cNvPr id="64" name="Google Shape;208;p3_0" descr=""/>
          <p:cNvPicPr/>
          <p:nvPr/>
        </p:nvPicPr>
        <p:blipFill>
          <a:blip r:embed="rId10">
            <a:alphaModFix amt="60000"/>
          </a:blip>
          <a:stretch/>
        </p:blipFill>
        <p:spPr>
          <a:xfrm>
            <a:off x="2508840" y="1804680"/>
            <a:ext cx="86760" cy="87120"/>
          </a:xfrm>
          <a:prstGeom prst="rect">
            <a:avLst/>
          </a:prstGeom>
          <a:ln w="0">
            <a:noFill/>
          </a:ln>
        </p:spPr>
      </p:pic>
      <p:pic>
        <p:nvPicPr>
          <p:cNvPr id="65" name="Google Shape;221;p3_0" descr=""/>
          <p:cNvPicPr/>
          <p:nvPr/>
        </p:nvPicPr>
        <p:blipFill>
          <a:blip r:embed="rId11">
            <a:alphaModFix amt="60000"/>
          </a:blip>
          <a:stretch/>
        </p:blipFill>
        <p:spPr>
          <a:xfrm>
            <a:off x="3597120" y="1797120"/>
            <a:ext cx="91080" cy="87120"/>
          </a:xfrm>
          <a:prstGeom prst="rect">
            <a:avLst/>
          </a:prstGeom>
          <a:ln w="0">
            <a:noFill/>
          </a:ln>
        </p:spPr>
      </p:pic>
      <p:pic>
        <p:nvPicPr>
          <p:cNvPr id="66" name="Google Shape;222;p3_0" descr=""/>
          <p:cNvPicPr/>
          <p:nvPr/>
        </p:nvPicPr>
        <p:blipFill>
          <a:blip r:embed="rId12">
            <a:alphaModFix amt="60000"/>
          </a:blip>
          <a:stretch/>
        </p:blipFill>
        <p:spPr>
          <a:xfrm>
            <a:off x="5893560" y="1816200"/>
            <a:ext cx="86760" cy="87120"/>
          </a:xfrm>
          <a:prstGeom prst="rect">
            <a:avLst/>
          </a:prstGeom>
          <a:ln w="0">
            <a:noFill/>
          </a:ln>
        </p:spPr>
      </p:pic>
      <p:pic>
        <p:nvPicPr>
          <p:cNvPr id="67" name="Google Shape;223;p3_0" descr=""/>
          <p:cNvPicPr/>
          <p:nvPr/>
        </p:nvPicPr>
        <p:blipFill>
          <a:blip r:embed="rId13">
            <a:alphaModFix amt="60000"/>
          </a:blip>
          <a:stretch/>
        </p:blipFill>
        <p:spPr>
          <a:xfrm>
            <a:off x="445680" y="1805040"/>
            <a:ext cx="91080" cy="87120"/>
          </a:xfrm>
          <a:prstGeom prst="rect">
            <a:avLst/>
          </a:prstGeom>
          <a:ln w="0">
            <a:noFill/>
          </a:ln>
        </p:spPr>
      </p:pic>
      <p:pic>
        <p:nvPicPr>
          <p:cNvPr id="68" name="Google Shape;224;p3_0" descr=""/>
          <p:cNvPicPr/>
          <p:nvPr/>
        </p:nvPicPr>
        <p:blipFill>
          <a:blip r:embed="rId14">
            <a:alphaModFix amt="60000"/>
          </a:blip>
          <a:stretch/>
        </p:blipFill>
        <p:spPr>
          <a:xfrm>
            <a:off x="4745520" y="1801080"/>
            <a:ext cx="91080" cy="87120"/>
          </a:xfrm>
          <a:prstGeom prst="rect">
            <a:avLst/>
          </a:prstGeom>
          <a:ln w="0">
            <a:noFill/>
          </a:ln>
        </p:spPr>
      </p:pic>
      <p:pic>
        <p:nvPicPr>
          <p:cNvPr id="69" name="Google Shape;225;p3_0" descr=""/>
          <p:cNvPicPr/>
          <p:nvPr/>
        </p:nvPicPr>
        <p:blipFill>
          <a:blip r:embed="rId15">
            <a:alphaModFix amt="60000"/>
          </a:blip>
          <a:stretch/>
        </p:blipFill>
        <p:spPr>
          <a:xfrm>
            <a:off x="8151120" y="1792080"/>
            <a:ext cx="91080" cy="87120"/>
          </a:xfrm>
          <a:prstGeom prst="rect">
            <a:avLst/>
          </a:prstGeom>
          <a:ln w="0">
            <a:noFill/>
          </a:ln>
        </p:spPr>
      </p:pic>
      <p:pic>
        <p:nvPicPr>
          <p:cNvPr id="70" name="Google Shape;226;p3_0" descr=""/>
          <p:cNvPicPr/>
          <p:nvPr/>
        </p:nvPicPr>
        <p:blipFill>
          <a:blip r:embed="rId16">
            <a:alphaModFix amt="60000"/>
          </a:blip>
          <a:stretch/>
        </p:blipFill>
        <p:spPr>
          <a:xfrm>
            <a:off x="7020000" y="1800360"/>
            <a:ext cx="91080" cy="87120"/>
          </a:xfrm>
          <a:prstGeom prst="rect">
            <a:avLst/>
          </a:prstGeom>
          <a:ln w="0">
            <a:noFill/>
          </a:ln>
        </p:spPr>
      </p:pic>
      <p:sp>
        <p:nvSpPr>
          <p:cNvPr id="71" name="Google Shape;166;p3_1"/>
          <p:cNvSpPr/>
          <p:nvPr/>
        </p:nvSpPr>
        <p:spPr>
          <a:xfrm>
            <a:off x="286920" y="1260000"/>
            <a:ext cx="842400" cy="4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000" spc="-1" strike="noStrike">
                <a:solidFill>
                  <a:srgbClr val="434343"/>
                </a:solidFill>
                <a:latin typeface="Nunito Sans"/>
                <a:ea typeface="Arial"/>
              </a:rPr>
              <a:t>Visitas</a:t>
            </a:r>
            <a:endParaRPr b="0" lang="pt-BR" sz="1000" spc="-1" strike="noStrike">
              <a:latin typeface="Arial"/>
            </a:endParaRPr>
          </a:p>
        </p:txBody>
      </p:sp>
      <p:sp>
        <p:nvSpPr>
          <p:cNvPr id="72" name="Google Shape;181;p3_1"/>
          <p:cNvSpPr/>
          <p:nvPr/>
        </p:nvSpPr>
        <p:spPr>
          <a:xfrm>
            <a:off x="5916600" y="4571640"/>
            <a:ext cx="1150560" cy="3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300" spc="-1" strike="noStrike">
                <a:solidFill>
                  <a:srgbClr val="252423"/>
                </a:solidFill>
                <a:latin typeface="Nunito Sans"/>
                <a:ea typeface="Arial"/>
              </a:rPr>
              <a:t>0,15%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73" name="Google Shape;182;p3_1"/>
          <p:cNvSpPr/>
          <p:nvPr/>
        </p:nvSpPr>
        <p:spPr>
          <a:xfrm>
            <a:off x="1082520" y="4528440"/>
            <a:ext cx="502488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 base de usuários engajados até Outubro somou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200.000  usuários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. 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Assim, o número de novos usuários em Outubro representou um </a:t>
            </a:r>
            <a:r>
              <a:rPr b="1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crescimento de base</a:t>
            </a:r>
            <a:r>
              <a:rPr b="1" lang="pt-BR" sz="800" spc="-1" strike="noStrike">
                <a:solidFill>
                  <a:srgbClr val="f57300"/>
                </a:solidFill>
                <a:latin typeface="Nunito Sans"/>
                <a:ea typeface="Arial"/>
              </a:rPr>
              <a:t> </a:t>
            </a:r>
            <a:r>
              <a:rPr b="0" lang="pt-BR" sz="800" spc="-1" strike="noStrike">
                <a:solidFill>
                  <a:srgbClr val="000000"/>
                </a:solidFill>
                <a:latin typeface="Nunito Sans"/>
                <a:ea typeface="Arial"/>
              </a:rPr>
              <a:t>de: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800" spc="-1" strike="noStrike"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7"/>
          <a:stretch/>
        </p:blipFill>
        <p:spPr>
          <a:xfrm>
            <a:off x="359640" y="2160000"/>
            <a:ext cx="3958920" cy="197856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18"/>
          <a:stretch/>
        </p:blipFill>
        <p:spPr>
          <a:xfrm>
            <a:off x="4680000" y="2160000"/>
            <a:ext cx="4102920" cy="205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3420000" y="180000"/>
            <a:ext cx="2339280" cy="50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080000" y="1116360"/>
            <a:ext cx="161928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080000" y="1621440"/>
            <a:ext cx="16192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080000" y="207864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80" name=""/>
          <p:cNvGrpSpPr/>
          <p:nvPr/>
        </p:nvGrpSpPr>
        <p:grpSpPr>
          <a:xfrm>
            <a:off x="1477800" y="2121840"/>
            <a:ext cx="132120" cy="178560"/>
            <a:chOff x="1477800" y="2121840"/>
            <a:chExt cx="132120" cy="178560"/>
          </a:xfrm>
        </p:grpSpPr>
        <p:sp>
          <p:nvSpPr>
            <p:cNvPr id="81" name=""/>
            <p:cNvSpPr/>
            <p:nvPr/>
          </p:nvSpPr>
          <p:spPr>
            <a:xfrm>
              <a:off x="1511280" y="2168280"/>
              <a:ext cx="65880" cy="13212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"/>
            <p:cNvSpPr/>
            <p:nvPr/>
          </p:nvSpPr>
          <p:spPr>
            <a:xfrm>
              <a:off x="1477800" y="2121840"/>
              <a:ext cx="132120" cy="6588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3" name=""/>
          <p:cNvSpPr/>
          <p:nvPr/>
        </p:nvSpPr>
        <p:spPr>
          <a:xfrm>
            <a:off x="2880000" y="133236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2736000" y="1621440"/>
            <a:ext cx="17992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880000" y="207864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86" name=""/>
          <p:cNvGrpSpPr/>
          <p:nvPr/>
        </p:nvGrpSpPr>
        <p:grpSpPr>
          <a:xfrm>
            <a:off x="3277800" y="2121840"/>
            <a:ext cx="132120" cy="178560"/>
            <a:chOff x="3277800" y="2121840"/>
            <a:chExt cx="132120" cy="178560"/>
          </a:xfrm>
        </p:grpSpPr>
        <p:sp>
          <p:nvSpPr>
            <p:cNvPr id="87" name=""/>
            <p:cNvSpPr/>
            <p:nvPr/>
          </p:nvSpPr>
          <p:spPr>
            <a:xfrm>
              <a:off x="3311280" y="2168280"/>
              <a:ext cx="65880" cy="13212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" name=""/>
            <p:cNvSpPr/>
            <p:nvPr/>
          </p:nvSpPr>
          <p:spPr>
            <a:xfrm>
              <a:off x="3277800" y="2121840"/>
              <a:ext cx="132120" cy="6588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" name=""/>
          <p:cNvSpPr/>
          <p:nvPr/>
        </p:nvSpPr>
        <p:spPr>
          <a:xfrm>
            <a:off x="4644000" y="1110600"/>
            <a:ext cx="161928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644000" y="1615680"/>
            <a:ext cx="16192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4644000" y="207288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92" name=""/>
          <p:cNvGrpSpPr/>
          <p:nvPr/>
        </p:nvGrpSpPr>
        <p:grpSpPr>
          <a:xfrm>
            <a:off x="5041800" y="2116080"/>
            <a:ext cx="132120" cy="178560"/>
            <a:chOff x="5041800" y="2116080"/>
            <a:chExt cx="132120" cy="178560"/>
          </a:xfrm>
        </p:grpSpPr>
        <p:sp>
          <p:nvSpPr>
            <p:cNvPr id="93" name=""/>
            <p:cNvSpPr/>
            <p:nvPr/>
          </p:nvSpPr>
          <p:spPr>
            <a:xfrm>
              <a:off x="5075280" y="2162520"/>
              <a:ext cx="65880" cy="13212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"/>
            <p:cNvSpPr/>
            <p:nvPr/>
          </p:nvSpPr>
          <p:spPr>
            <a:xfrm>
              <a:off x="5041800" y="2116080"/>
              <a:ext cx="132120" cy="6588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5" name=""/>
          <p:cNvSpPr/>
          <p:nvPr/>
        </p:nvSpPr>
        <p:spPr>
          <a:xfrm>
            <a:off x="6444000" y="1110600"/>
            <a:ext cx="161928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300000" y="1615680"/>
            <a:ext cx="17992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6444000" y="207288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98" name=""/>
          <p:cNvGrpSpPr/>
          <p:nvPr/>
        </p:nvGrpSpPr>
        <p:grpSpPr>
          <a:xfrm>
            <a:off x="6841800" y="2116080"/>
            <a:ext cx="132120" cy="178560"/>
            <a:chOff x="6841800" y="2116080"/>
            <a:chExt cx="132120" cy="178560"/>
          </a:xfrm>
        </p:grpSpPr>
        <p:sp>
          <p:nvSpPr>
            <p:cNvPr id="99" name=""/>
            <p:cNvSpPr/>
            <p:nvPr/>
          </p:nvSpPr>
          <p:spPr>
            <a:xfrm>
              <a:off x="6875280" y="2162520"/>
              <a:ext cx="65880" cy="13212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"/>
            <p:cNvSpPr/>
            <p:nvPr/>
          </p:nvSpPr>
          <p:spPr>
            <a:xfrm>
              <a:off x="6841800" y="2116080"/>
              <a:ext cx="132120" cy="6588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1" name=""/>
          <p:cNvSpPr/>
          <p:nvPr/>
        </p:nvSpPr>
        <p:spPr>
          <a:xfrm>
            <a:off x="1548000" y="324036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Consignado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1404000" y="3565440"/>
            <a:ext cx="17992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1548000" y="402264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04" name=""/>
          <p:cNvGrpSpPr/>
          <p:nvPr/>
        </p:nvGrpSpPr>
        <p:grpSpPr>
          <a:xfrm>
            <a:off x="2017800" y="4065120"/>
            <a:ext cx="132120" cy="178920"/>
            <a:chOff x="2017800" y="4065120"/>
            <a:chExt cx="132120" cy="178920"/>
          </a:xfrm>
        </p:grpSpPr>
        <p:sp>
          <p:nvSpPr>
            <p:cNvPr id="105" name=""/>
            <p:cNvSpPr/>
            <p:nvPr/>
          </p:nvSpPr>
          <p:spPr>
            <a:xfrm flipV="1">
              <a:off x="2051280" y="4064760"/>
              <a:ext cx="65880" cy="13212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" name=""/>
            <p:cNvSpPr/>
            <p:nvPr/>
          </p:nvSpPr>
          <p:spPr>
            <a:xfrm>
              <a:off x="2017800" y="4178160"/>
              <a:ext cx="132120" cy="6588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" name=""/>
          <p:cNvSpPr/>
          <p:nvPr/>
        </p:nvSpPr>
        <p:spPr>
          <a:xfrm>
            <a:off x="3888000" y="3060360"/>
            <a:ext cx="161928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Com garantia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744000" y="3565440"/>
            <a:ext cx="17992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3888000" y="402264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10" name=""/>
          <p:cNvGrpSpPr/>
          <p:nvPr/>
        </p:nvGrpSpPr>
        <p:grpSpPr>
          <a:xfrm>
            <a:off x="4285800" y="4065840"/>
            <a:ext cx="132120" cy="178560"/>
            <a:chOff x="4285800" y="4065840"/>
            <a:chExt cx="132120" cy="178560"/>
          </a:xfrm>
        </p:grpSpPr>
        <p:sp>
          <p:nvSpPr>
            <p:cNvPr id="111" name=""/>
            <p:cNvSpPr/>
            <p:nvPr/>
          </p:nvSpPr>
          <p:spPr>
            <a:xfrm>
              <a:off x="4319280" y="4112280"/>
              <a:ext cx="65880" cy="13212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"/>
            <p:cNvSpPr/>
            <p:nvPr/>
          </p:nvSpPr>
          <p:spPr>
            <a:xfrm>
              <a:off x="4285800" y="4065840"/>
              <a:ext cx="132120" cy="6588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3" name=""/>
          <p:cNvSpPr/>
          <p:nvPr/>
        </p:nvSpPr>
        <p:spPr>
          <a:xfrm>
            <a:off x="3924000" y="2340360"/>
            <a:ext cx="396000" cy="719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 flipH="1">
            <a:off x="2700000" y="2376000"/>
            <a:ext cx="540000" cy="8640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3420000" y="180000"/>
            <a:ext cx="2339280" cy="50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324360" y="1980000"/>
            <a:ext cx="161928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24360" y="2485080"/>
            <a:ext cx="16192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24360" y="294228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19" name=""/>
          <p:cNvGrpSpPr/>
          <p:nvPr/>
        </p:nvGrpSpPr>
        <p:grpSpPr>
          <a:xfrm>
            <a:off x="722160" y="2985480"/>
            <a:ext cx="132120" cy="178560"/>
            <a:chOff x="722160" y="2985480"/>
            <a:chExt cx="132120" cy="178560"/>
          </a:xfrm>
        </p:grpSpPr>
        <p:sp>
          <p:nvSpPr>
            <p:cNvPr id="120" name=""/>
            <p:cNvSpPr/>
            <p:nvPr/>
          </p:nvSpPr>
          <p:spPr>
            <a:xfrm>
              <a:off x="755640" y="3031920"/>
              <a:ext cx="65880" cy="13212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>
              <a:off x="722160" y="2985480"/>
              <a:ext cx="132120" cy="6588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"/>
          <p:cNvSpPr/>
          <p:nvPr/>
        </p:nvSpPr>
        <p:spPr>
          <a:xfrm>
            <a:off x="2124360" y="219600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980360" y="2485080"/>
            <a:ext cx="17992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2124360" y="294228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25" name=""/>
          <p:cNvGrpSpPr/>
          <p:nvPr/>
        </p:nvGrpSpPr>
        <p:grpSpPr>
          <a:xfrm>
            <a:off x="2522160" y="2985480"/>
            <a:ext cx="132120" cy="178560"/>
            <a:chOff x="2522160" y="2985480"/>
            <a:chExt cx="132120" cy="178560"/>
          </a:xfrm>
        </p:grpSpPr>
        <p:sp>
          <p:nvSpPr>
            <p:cNvPr id="126" name=""/>
            <p:cNvSpPr/>
            <p:nvPr/>
          </p:nvSpPr>
          <p:spPr>
            <a:xfrm>
              <a:off x="2555640" y="3031920"/>
              <a:ext cx="65880" cy="13212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>
              <a:off x="2522160" y="2985480"/>
              <a:ext cx="132120" cy="6588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" name=""/>
          <p:cNvSpPr/>
          <p:nvPr/>
        </p:nvSpPr>
        <p:spPr>
          <a:xfrm>
            <a:off x="5364360" y="2098080"/>
            <a:ext cx="161928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conversão geral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364360" y="2603160"/>
            <a:ext cx="16192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60%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5364360" y="306036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31" name=""/>
          <p:cNvGrpSpPr/>
          <p:nvPr/>
        </p:nvGrpSpPr>
        <p:grpSpPr>
          <a:xfrm>
            <a:off x="5762160" y="3103560"/>
            <a:ext cx="132120" cy="178560"/>
            <a:chOff x="5762160" y="3103560"/>
            <a:chExt cx="132120" cy="178560"/>
          </a:xfrm>
        </p:grpSpPr>
        <p:sp>
          <p:nvSpPr>
            <p:cNvPr id="132" name=""/>
            <p:cNvSpPr/>
            <p:nvPr/>
          </p:nvSpPr>
          <p:spPr>
            <a:xfrm>
              <a:off x="5795640" y="3150000"/>
              <a:ext cx="65880" cy="13212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>
              <a:off x="5762160" y="3103560"/>
              <a:ext cx="132120" cy="6588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4" name=""/>
          <p:cNvSpPr/>
          <p:nvPr/>
        </p:nvSpPr>
        <p:spPr>
          <a:xfrm>
            <a:off x="7164360" y="2098080"/>
            <a:ext cx="161928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Taxa de sucesso nas chamadas de API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7020360" y="2603160"/>
            <a:ext cx="17992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90%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7164360" y="306036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40 p.p.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37" name=""/>
          <p:cNvGrpSpPr/>
          <p:nvPr/>
        </p:nvGrpSpPr>
        <p:grpSpPr>
          <a:xfrm>
            <a:off x="7562160" y="3103560"/>
            <a:ext cx="132120" cy="178560"/>
            <a:chOff x="7562160" y="3103560"/>
            <a:chExt cx="132120" cy="178560"/>
          </a:xfrm>
        </p:grpSpPr>
        <p:sp>
          <p:nvSpPr>
            <p:cNvPr id="138" name=""/>
            <p:cNvSpPr/>
            <p:nvPr/>
          </p:nvSpPr>
          <p:spPr>
            <a:xfrm>
              <a:off x="7595640" y="3150000"/>
              <a:ext cx="65880" cy="13212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>
              <a:off x="7562160" y="3103560"/>
              <a:ext cx="132120" cy="6588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0" name=""/>
          <p:cNvSpPr/>
          <p:nvPr/>
        </p:nvSpPr>
        <p:spPr>
          <a:xfrm>
            <a:off x="792360" y="363600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Consignado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648360" y="3961080"/>
            <a:ext cx="17992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792360" y="441828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43" name=""/>
          <p:cNvGrpSpPr/>
          <p:nvPr/>
        </p:nvGrpSpPr>
        <p:grpSpPr>
          <a:xfrm>
            <a:off x="1262160" y="4460760"/>
            <a:ext cx="132120" cy="178920"/>
            <a:chOff x="1262160" y="4460760"/>
            <a:chExt cx="132120" cy="178920"/>
          </a:xfrm>
        </p:grpSpPr>
        <p:sp>
          <p:nvSpPr>
            <p:cNvPr id="144" name=""/>
            <p:cNvSpPr/>
            <p:nvPr/>
          </p:nvSpPr>
          <p:spPr>
            <a:xfrm flipV="1">
              <a:off x="1295640" y="4460400"/>
              <a:ext cx="65880" cy="13212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>
              <a:off x="1262160" y="4573800"/>
              <a:ext cx="132120" cy="6588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"/>
          <p:cNvSpPr/>
          <p:nvPr/>
        </p:nvSpPr>
        <p:spPr>
          <a:xfrm>
            <a:off x="3132360" y="3456000"/>
            <a:ext cx="161928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Com garantia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2988360" y="3961080"/>
            <a:ext cx="17992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3132360" y="441828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49" name=""/>
          <p:cNvGrpSpPr/>
          <p:nvPr/>
        </p:nvGrpSpPr>
        <p:grpSpPr>
          <a:xfrm>
            <a:off x="3530160" y="4461480"/>
            <a:ext cx="132120" cy="178560"/>
            <a:chOff x="3530160" y="4461480"/>
            <a:chExt cx="132120" cy="178560"/>
          </a:xfrm>
        </p:grpSpPr>
        <p:sp>
          <p:nvSpPr>
            <p:cNvPr id="150" name=""/>
            <p:cNvSpPr/>
            <p:nvPr/>
          </p:nvSpPr>
          <p:spPr>
            <a:xfrm>
              <a:off x="3563640" y="4507920"/>
              <a:ext cx="65880" cy="13212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>
              <a:off x="3530160" y="4461480"/>
              <a:ext cx="132120" cy="6588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2" name=""/>
          <p:cNvSpPr/>
          <p:nvPr/>
        </p:nvSpPr>
        <p:spPr>
          <a:xfrm>
            <a:off x="3168360" y="3204000"/>
            <a:ext cx="287640" cy="287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"/>
          <p:cNvSpPr/>
          <p:nvPr/>
        </p:nvSpPr>
        <p:spPr>
          <a:xfrm flipH="1">
            <a:off x="2090880" y="321696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"/>
          <p:cNvSpPr/>
          <p:nvPr/>
        </p:nvSpPr>
        <p:spPr>
          <a:xfrm>
            <a:off x="5544360" y="1080000"/>
            <a:ext cx="3239640" cy="16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222222"/>
                </a:solidFill>
                <a:latin typeface="Nunito Sans"/>
                <a:ea typeface="DejaVu Sans"/>
              </a:rPr>
              <a:t>Realizamos algumas melhorias na API utilizada no fluxo de vendas. Como resultado, a taxa de sucesso nas chamadas de API teve uma forte melhora. Isso contribuiu muito para o aumento da taxa de conversão geral, e para as vendas como um todo.</a:t>
            </a:r>
            <a:endParaRPr b="0" lang="pt-BR" sz="9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396000" y="720000"/>
            <a:ext cx="356400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222222"/>
                </a:solidFill>
                <a:latin typeface="Nunito Sans"/>
                <a:ea typeface="DejaVu Sans"/>
              </a:rPr>
              <a:t>Mesmo com as quedas no número de usuários entrando na plataforma, e no valor total vendido para os produtos de consignado, tivemos um grande resultado com o aumento da taxa de conversão, e com a introdução de um novo produto no fluxo (empréstimos com garantia sobre veículos).</a:t>
            </a:r>
            <a:endParaRPr b="0" lang="pt-BR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/>
          <p:nvPr/>
        </p:nvSpPr>
        <p:spPr>
          <a:xfrm>
            <a:off x="3420000" y="180000"/>
            <a:ext cx="2339280" cy="50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4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VENDAS</a:t>
            </a:r>
            <a:endParaRPr b="0" lang="pt-BR" sz="24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4356360" y="1224360"/>
            <a:ext cx="161928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Número de propostas vendidas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4356360" y="1729440"/>
            <a:ext cx="16192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1.500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4356360" y="218664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60" name=""/>
          <p:cNvGrpSpPr/>
          <p:nvPr/>
        </p:nvGrpSpPr>
        <p:grpSpPr>
          <a:xfrm>
            <a:off x="4754160" y="2229840"/>
            <a:ext cx="132120" cy="178560"/>
            <a:chOff x="4754160" y="2229840"/>
            <a:chExt cx="132120" cy="178560"/>
          </a:xfrm>
        </p:grpSpPr>
        <p:sp>
          <p:nvSpPr>
            <p:cNvPr id="161" name=""/>
            <p:cNvSpPr/>
            <p:nvPr/>
          </p:nvSpPr>
          <p:spPr>
            <a:xfrm>
              <a:off x="4787640" y="2276280"/>
              <a:ext cx="65880" cy="13212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"/>
            <p:cNvSpPr/>
            <p:nvPr/>
          </p:nvSpPr>
          <p:spPr>
            <a:xfrm>
              <a:off x="4754160" y="2229840"/>
              <a:ext cx="132120" cy="6588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"/>
          <p:cNvSpPr/>
          <p:nvPr/>
        </p:nvSpPr>
        <p:spPr>
          <a:xfrm>
            <a:off x="6156360" y="144036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Valor total vendido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6012360" y="1729440"/>
            <a:ext cx="17992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R$ 20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6156360" y="218664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20%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66" name=""/>
          <p:cNvGrpSpPr/>
          <p:nvPr/>
        </p:nvGrpSpPr>
        <p:grpSpPr>
          <a:xfrm>
            <a:off x="6554160" y="2229840"/>
            <a:ext cx="132120" cy="178560"/>
            <a:chOff x="6554160" y="2229840"/>
            <a:chExt cx="132120" cy="178560"/>
          </a:xfrm>
        </p:grpSpPr>
        <p:sp>
          <p:nvSpPr>
            <p:cNvPr id="167" name=""/>
            <p:cNvSpPr/>
            <p:nvPr/>
          </p:nvSpPr>
          <p:spPr>
            <a:xfrm>
              <a:off x="6587640" y="2276280"/>
              <a:ext cx="65880" cy="13212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"/>
            <p:cNvSpPr/>
            <p:nvPr/>
          </p:nvSpPr>
          <p:spPr>
            <a:xfrm>
              <a:off x="6554160" y="2229840"/>
              <a:ext cx="132120" cy="6588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" name=""/>
          <p:cNvSpPr/>
          <p:nvPr/>
        </p:nvSpPr>
        <p:spPr>
          <a:xfrm>
            <a:off x="4824360" y="288036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Consignado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4680360" y="3205440"/>
            <a:ext cx="17992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R$ 8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4824360" y="366264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5%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72" name=""/>
          <p:cNvGrpSpPr/>
          <p:nvPr/>
        </p:nvGrpSpPr>
        <p:grpSpPr>
          <a:xfrm>
            <a:off x="5294160" y="3705120"/>
            <a:ext cx="132120" cy="178920"/>
            <a:chOff x="5294160" y="3705120"/>
            <a:chExt cx="132120" cy="178920"/>
          </a:xfrm>
        </p:grpSpPr>
        <p:sp>
          <p:nvSpPr>
            <p:cNvPr id="173" name=""/>
            <p:cNvSpPr/>
            <p:nvPr/>
          </p:nvSpPr>
          <p:spPr>
            <a:xfrm flipV="1">
              <a:off x="5327640" y="3704760"/>
              <a:ext cx="65880" cy="132120"/>
            </a:xfrm>
            <a:prstGeom prst="rect">
              <a:avLst/>
            </a:prstGeom>
            <a:solidFill>
              <a:srgbClr val="fc2626"/>
            </a:solidFill>
            <a:ln w="0">
              <a:solidFill>
                <a:srgbClr val="fc2626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"/>
            <p:cNvSpPr/>
            <p:nvPr/>
          </p:nvSpPr>
          <p:spPr>
            <a:xfrm>
              <a:off x="5294160" y="3818160"/>
              <a:ext cx="132120" cy="6588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186"/>
                  </a:moveTo>
                  <a:lnTo>
                    <a:pt x="370" y="0"/>
                  </a:lnTo>
                  <a:lnTo>
                    <a:pt x="0" y="0"/>
                  </a:lnTo>
                  <a:lnTo>
                    <a:pt x="185" y="186"/>
                  </a:lnTo>
                </a:path>
              </a:pathLst>
            </a:custGeom>
            <a:solidFill>
              <a:srgbClr val="fc262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5" name=""/>
          <p:cNvSpPr/>
          <p:nvPr/>
        </p:nvSpPr>
        <p:spPr>
          <a:xfrm>
            <a:off x="7164360" y="2700360"/>
            <a:ext cx="1619280" cy="50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Com garantia</a:t>
            </a:r>
            <a:endParaRPr b="0" lang="pt-BR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sobre veículos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7020360" y="3205440"/>
            <a:ext cx="1799280" cy="4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2200" spc="-1" strike="noStrike">
                <a:solidFill>
                  <a:srgbClr val="222222"/>
                </a:solidFill>
                <a:latin typeface="Nunito Sans Black"/>
                <a:ea typeface="DejaVu Sans"/>
              </a:rPr>
              <a:t>R$ 12 Mil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7164360" y="3662640"/>
            <a:ext cx="161928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100%</a:t>
            </a:r>
            <a:endParaRPr b="0" lang="pt-BR" sz="1200" spc="-1" strike="noStrike">
              <a:latin typeface="Arial"/>
            </a:endParaRPr>
          </a:p>
        </p:txBody>
      </p:sp>
      <p:grpSp>
        <p:nvGrpSpPr>
          <p:cNvPr id="178" name=""/>
          <p:cNvGrpSpPr/>
          <p:nvPr/>
        </p:nvGrpSpPr>
        <p:grpSpPr>
          <a:xfrm>
            <a:off x="7562160" y="3705840"/>
            <a:ext cx="132120" cy="178560"/>
            <a:chOff x="7562160" y="3705840"/>
            <a:chExt cx="132120" cy="178560"/>
          </a:xfrm>
        </p:grpSpPr>
        <p:sp>
          <p:nvSpPr>
            <p:cNvPr id="179" name=""/>
            <p:cNvSpPr/>
            <p:nvPr/>
          </p:nvSpPr>
          <p:spPr>
            <a:xfrm>
              <a:off x="7595640" y="3752280"/>
              <a:ext cx="65880" cy="132120"/>
            </a:xfrm>
            <a:prstGeom prst="rect">
              <a:avLst/>
            </a:prstGeom>
            <a:solidFill>
              <a:srgbClr val="81d41a"/>
            </a:solidFill>
            <a:ln w="0">
              <a:solidFill>
                <a:srgbClr val="5eb91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"/>
            <p:cNvSpPr/>
            <p:nvPr/>
          </p:nvSpPr>
          <p:spPr>
            <a:xfrm>
              <a:off x="7562160" y="3705840"/>
              <a:ext cx="132120" cy="65880"/>
            </a:xfrm>
            <a:custGeom>
              <a:avLst/>
              <a:gdLst/>
              <a:ahLst/>
              <a:rect l="l" t="t" r="r" b="b"/>
              <a:pathLst>
                <a:path w="371" h="187">
                  <a:moveTo>
                    <a:pt x="185" y="0"/>
                  </a:moveTo>
                  <a:lnTo>
                    <a:pt x="370" y="186"/>
                  </a:lnTo>
                  <a:lnTo>
                    <a:pt x="0" y="186"/>
                  </a:lnTo>
                  <a:lnTo>
                    <a:pt x="185" y="0"/>
                  </a:lnTo>
                </a:path>
              </a:pathLst>
            </a:custGeom>
            <a:solidFill>
              <a:srgbClr val="81d41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" name=""/>
          <p:cNvSpPr/>
          <p:nvPr/>
        </p:nvSpPr>
        <p:spPr>
          <a:xfrm>
            <a:off x="7200360" y="2448360"/>
            <a:ext cx="287640" cy="28764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"/>
          <p:cNvSpPr/>
          <p:nvPr/>
        </p:nvSpPr>
        <p:spPr>
          <a:xfrm flipH="1">
            <a:off x="6122880" y="2461320"/>
            <a:ext cx="432000" cy="525600"/>
          </a:xfrm>
          <a:prstGeom prst="line">
            <a:avLst/>
          </a:prstGeom>
          <a:ln w="3600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"/>
          <p:cNvSpPr/>
          <p:nvPr/>
        </p:nvSpPr>
        <p:spPr>
          <a:xfrm>
            <a:off x="575640" y="1260000"/>
            <a:ext cx="3384000" cy="16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222222"/>
                </a:solidFill>
                <a:latin typeface="Nunito Sans"/>
                <a:ea typeface="DejaVu Sans"/>
              </a:rPr>
              <a:t>Mesmo com as quedas de 12% no número de usuários entrando na plataforma, e de 5% no valor total vendido para os produtos de consignado, tivemos um aumento significativo de 20% sobre o valor total vendido. Pois tivemos um aumento de 15 p.p. sobre a taxa de conversão. Além da introdução de um novo produto no fluxo (empréstimos com garantia sobre veículos) que obteve R$ 12 Mil em vendas logo no seu primeiro mês.</a:t>
            </a:r>
            <a:endParaRPr b="0" lang="pt-B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2023-01-26T16:01:37Z</dcterms:modified>
  <cp:revision>27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