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50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64;p3_0" descr=""/>
          <p:cNvPicPr/>
          <p:nvPr/>
        </p:nvPicPr>
        <p:blipFill>
          <a:blip r:embed="rId1">
            <a:alphaModFix amt="52000"/>
          </a:blip>
          <a:stretch/>
        </p:blipFill>
        <p:spPr>
          <a:xfrm>
            <a:off x="3715200" y="919800"/>
            <a:ext cx="233280" cy="257400"/>
          </a:xfrm>
          <a:prstGeom prst="rect">
            <a:avLst/>
          </a:prstGeom>
          <a:ln w="0">
            <a:noFill/>
          </a:ln>
        </p:spPr>
      </p:pic>
      <p:sp>
        <p:nvSpPr>
          <p:cNvPr id="39" name="Google Shape;165;p3_0"/>
          <p:cNvSpPr/>
          <p:nvPr/>
        </p:nvSpPr>
        <p:spPr>
          <a:xfrm>
            <a:off x="3202920" y="1189440"/>
            <a:ext cx="1261800" cy="5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Novos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0" name="Google Shape;166;p3_0"/>
          <p:cNvSpPr/>
          <p:nvPr/>
        </p:nvSpPr>
        <p:spPr>
          <a:xfrm>
            <a:off x="1275480" y="1187280"/>
            <a:ext cx="84096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ativos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1" name="Google Shape;167;p3_0" descr=""/>
          <p:cNvPicPr/>
          <p:nvPr/>
        </p:nvPicPr>
        <p:blipFill>
          <a:blip r:embed="rId2">
            <a:alphaModFix amt="52000"/>
          </a:blip>
          <a:stretch/>
        </p:blipFill>
        <p:spPr>
          <a:xfrm>
            <a:off x="1608120" y="939240"/>
            <a:ext cx="176760" cy="24624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68;p3_0"/>
          <p:cNvSpPr/>
          <p:nvPr/>
        </p:nvSpPr>
        <p:spPr>
          <a:xfrm>
            <a:off x="2276280" y="1191600"/>
            <a:ext cx="92088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8480" bIns="25848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engajados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3" name="Google Shape;169;p3_0" descr=""/>
          <p:cNvPicPr/>
          <p:nvPr/>
        </p:nvPicPr>
        <p:blipFill>
          <a:blip r:embed="rId3">
            <a:alphaModFix amt="52000"/>
          </a:blip>
          <a:stretch/>
        </p:blipFill>
        <p:spPr>
          <a:xfrm>
            <a:off x="2643840" y="851760"/>
            <a:ext cx="339480" cy="32508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170;p3_0"/>
          <p:cNvSpPr/>
          <p:nvPr/>
        </p:nvSpPr>
        <p:spPr>
          <a:xfrm>
            <a:off x="4300200" y="1191600"/>
            <a:ext cx="129672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 </a:t>
            </a: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Mgs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trafegadas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5" name="Google Shape;171;p3_0" descr=""/>
          <p:cNvPicPr/>
          <p:nvPr/>
        </p:nvPicPr>
        <p:blipFill>
          <a:blip r:embed="rId4">
            <a:alphaModFix amt="52000"/>
          </a:blip>
          <a:stretch/>
        </p:blipFill>
        <p:spPr>
          <a:xfrm>
            <a:off x="4790160" y="898560"/>
            <a:ext cx="339480" cy="29520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172;p3_0"/>
          <p:cNvSpPr/>
          <p:nvPr/>
        </p:nvSpPr>
        <p:spPr>
          <a:xfrm>
            <a:off x="3356640" y="1523160"/>
            <a:ext cx="920880" cy="4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1.150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3,50%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47" name="Google Shape;173;p3_0"/>
          <p:cNvSpPr/>
          <p:nvPr/>
        </p:nvSpPr>
        <p:spPr>
          <a:xfrm>
            <a:off x="4312080" y="1525680"/>
            <a:ext cx="1296720" cy="4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100.000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4,00%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48" name="Google Shape;174;p3_0" descr=""/>
          <p:cNvPicPr/>
          <p:nvPr/>
        </p:nvPicPr>
        <p:blipFill>
          <a:blip r:embed="rId5">
            <a:alphaModFix amt="52000"/>
          </a:blip>
          <a:stretch/>
        </p:blipFill>
        <p:spPr>
          <a:xfrm>
            <a:off x="5986080" y="927360"/>
            <a:ext cx="286920" cy="255240"/>
          </a:xfrm>
          <a:prstGeom prst="rect">
            <a:avLst/>
          </a:prstGeom>
          <a:ln w="0">
            <a:noFill/>
          </a:ln>
        </p:spPr>
      </p:pic>
      <p:sp>
        <p:nvSpPr>
          <p:cNvPr id="49" name="Google Shape;175;p3_0"/>
          <p:cNvSpPr/>
          <p:nvPr/>
        </p:nvSpPr>
        <p:spPr>
          <a:xfrm>
            <a:off x="5658840" y="1190880"/>
            <a:ext cx="95868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Recorrência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0" name="Google Shape;176;p3_0"/>
          <p:cNvSpPr/>
          <p:nvPr/>
        </p:nvSpPr>
        <p:spPr>
          <a:xfrm>
            <a:off x="2282760" y="1523880"/>
            <a:ext cx="92088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22.190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-2,20%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1" name="Google Shape;177;p3_0"/>
          <p:cNvSpPr/>
          <p:nvPr/>
        </p:nvSpPr>
        <p:spPr>
          <a:xfrm>
            <a:off x="1327320" y="1532160"/>
            <a:ext cx="71136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25.670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-4,40%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2" name="Google Shape;178;p3_0"/>
          <p:cNvSpPr/>
          <p:nvPr/>
        </p:nvSpPr>
        <p:spPr>
          <a:xfrm>
            <a:off x="5726160" y="1526400"/>
            <a:ext cx="840960" cy="4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60,00%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-8,00%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3" name="Google Shape;179;p3_0"/>
          <p:cNvSpPr/>
          <p:nvPr/>
        </p:nvSpPr>
        <p:spPr>
          <a:xfrm>
            <a:off x="3243960" y="290520"/>
            <a:ext cx="2509920" cy="4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434343"/>
                </a:solidFill>
                <a:latin typeface="Nunito Sans"/>
                <a:ea typeface="Arial"/>
              </a:rPr>
              <a:t>OVERVIEW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54" name="Google Shape;197;p3_0"/>
          <p:cNvSpPr/>
          <p:nvPr/>
        </p:nvSpPr>
        <p:spPr>
          <a:xfrm>
            <a:off x="6982200" y="1521720"/>
            <a:ext cx="659520" cy="4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90,00%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2,70%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5" name="Google Shape;198;p3_0"/>
          <p:cNvSpPr/>
          <p:nvPr/>
        </p:nvSpPr>
        <p:spPr>
          <a:xfrm>
            <a:off x="6391800" y="1190880"/>
            <a:ext cx="1739880" cy="4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Taxa de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engajamento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56" name="Google Shape;199;p3_0" descr=""/>
          <p:cNvPicPr/>
          <p:nvPr/>
        </p:nvPicPr>
        <p:blipFill>
          <a:blip r:embed="rId6">
            <a:alphaModFix amt="52000"/>
          </a:blip>
          <a:stretch/>
        </p:blipFill>
        <p:spPr>
          <a:xfrm>
            <a:off x="7130160" y="919800"/>
            <a:ext cx="286560" cy="269280"/>
          </a:xfrm>
          <a:prstGeom prst="rect">
            <a:avLst/>
          </a:prstGeom>
          <a:ln w="0">
            <a:noFill/>
          </a:ln>
        </p:spPr>
      </p:pic>
      <p:sp>
        <p:nvSpPr>
          <p:cNvPr id="57" name="Google Shape;200;p3_0"/>
          <p:cNvSpPr/>
          <p:nvPr/>
        </p:nvSpPr>
        <p:spPr>
          <a:xfrm>
            <a:off x="7935480" y="1172520"/>
            <a:ext cx="958680" cy="32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26160" bIns="32616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Retorno no mesmo mês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8" name="Google Shape;201;p3_0"/>
          <p:cNvSpPr/>
          <p:nvPr/>
        </p:nvSpPr>
        <p:spPr>
          <a:xfrm>
            <a:off x="8079480" y="1505160"/>
            <a:ext cx="670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80,00%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0,90%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59" name="Google Shape;202;p3_0" descr=""/>
          <p:cNvPicPr/>
          <p:nvPr/>
        </p:nvPicPr>
        <p:blipFill>
          <a:blip r:embed="rId7">
            <a:alphaModFix amt="52000"/>
          </a:blip>
          <a:stretch/>
        </p:blipFill>
        <p:spPr>
          <a:xfrm flipH="1" rot="10800000">
            <a:off x="8265240" y="910800"/>
            <a:ext cx="272160" cy="25776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204;p3_0"/>
          <p:cNvSpPr/>
          <p:nvPr/>
        </p:nvSpPr>
        <p:spPr>
          <a:xfrm>
            <a:off x="264960" y="1491480"/>
            <a:ext cx="8629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03840" bIns="3038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30.000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1" name="Google Shape;205;p3_0"/>
          <p:cNvSpPr/>
          <p:nvPr/>
        </p:nvSpPr>
        <p:spPr>
          <a:xfrm>
            <a:off x="496800" y="1705680"/>
            <a:ext cx="54468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9200" bIns="2592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12,00%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62" name="Google Shape;206;p3_0" descr=""/>
          <p:cNvPicPr/>
          <p:nvPr/>
        </p:nvPicPr>
        <p:blipFill>
          <a:blip r:embed="rId8"/>
          <a:stretch/>
        </p:blipFill>
        <p:spPr>
          <a:xfrm>
            <a:off x="478080" y="874800"/>
            <a:ext cx="448560" cy="448920"/>
          </a:xfrm>
          <a:prstGeom prst="rect">
            <a:avLst/>
          </a:prstGeom>
          <a:ln w="0">
            <a:noFill/>
          </a:ln>
        </p:spPr>
      </p:pic>
      <p:pic>
        <p:nvPicPr>
          <p:cNvPr id="63" name="Google Shape;207;p3_0" descr=""/>
          <p:cNvPicPr/>
          <p:nvPr/>
        </p:nvPicPr>
        <p:blipFill>
          <a:blip r:embed="rId9">
            <a:alphaModFix amt="60000"/>
          </a:blip>
          <a:stretch/>
        </p:blipFill>
        <p:spPr>
          <a:xfrm>
            <a:off x="1459440" y="1820880"/>
            <a:ext cx="85320" cy="85680"/>
          </a:xfrm>
          <a:prstGeom prst="rect">
            <a:avLst/>
          </a:prstGeom>
          <a:ln w="0">
            <a:noFill/>
          </a:ln>
        </p:spPr>
      </p:pic>
      <p:pic>
        <p:nvPicPr>
          <p:cNvPr id="64" name="Google Shape;208;p3_0" descr="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2508840" y="1804680"/>
            <a:ext cx="85320" cy="85680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221;p3_0" descr=""/>
          <p:cNvPicPr/>
          <p:nvPr/>
        </p:nvPicPr>
        <p:blipFill>
          <a:blip r:embed="rId11">
            <a:alphaModFix amt="60000"/>
          </a:blip>
          <a:stretch/>
        </p:blipFill>
        <p:spPr>
          <a:xfrm>
            <a:off x="3597120" y="1797120"/>
            <a:ext cx="89640" cy="85680"/>
          </a:xfrm>
          <a:prstGeom prst="rect">
            <a:avLst/>
          </a:prstGeom>
          <a:ln w="0">
            <a:noFill/>
          </a:ln>
        </p:spPr>
      </p:pic>
      <p:pic>
        <p:nvPicPr>
          <p:cNvPr id="66" name="Google Shape;222;p3_0" descr=""/>
          <p:cNvPicPr/>
          <p:nvPr/>
        </p:nvPicPr>
        <p:blipFill>
          <a:blip r:embed="rId12">
            <a:alphaModFix amt="60000"/>
          </a:blip>
          <a:stretch/>
        </p:blipFill>
        <p:spPr>
          <a:xfrm>
            <a:off x="5893560" y="1816200"/>
            <a:ext cx="85320" cy="85680"/>
          </a:xfrm>
          <a:prstGeom prst="rect">
            <a:avLst/>
          </a:prstGeom>
          <a:ln w="0">
            <a:noFill/>
          </a:ln>
        </p:spPr>
      </p:pic>
      <p:pic>
        <p:nvPicPr>
          <p:cNvPr id="67" name="Google Shape;223;p3_0" descr=""/>
          <p:cNvPicPr/>
          <p:nvPr/>
        </p:nvPicPr>
        <p:blipFill>
          <a:blip r:embed="rId13">
            <a:alphaModFix amt="60000"/>
          </a:blip>
          <a:stretch/>
        </p:blipFill>
        <p:spPr>
          <a:xfrm>
            <a:off x="445680" y="1805040"/>
            <a:ext cx="89640" cy="85680"/>
          </a:xfrm>
          <a:prstGeom prst="rect">
            <a:avLst/>
          </a:prstGeom>
          <a:ln w="0">
            <a:noFill/>
          </a:ln>
        </p:spPr>
      </p:pic>
      <p:pic>
        <p:nvPicPr>
          <p:cNvPr id="68" name="Google Shape;224;p3_0" descr=""/>
          <p:cNvPicPr/>
          <p:nvPr/>
        </p:nvPicPr>
        <p:blipFill>
          <a:blip r:embed="rId14">
            <a:alphaModFix amt="60000"/>
          </a:blip>
          <a:stretch/>
        </p:blipFill>
        <p:spPr>
          <a:xfrm>
            <a:off x="4745520" y="1801080"/>
            <a:ext cx="89640" cy="85680"/>
          </a:xfrm>
          <a:prstGeom prst="rect">
            <a:avLst/>
          </a:prstGeom>
          <a:ln w="0">
            <a:noFill/>
          </a:ln>
        </p:spPr>
      </p:pic>
      <p:pic>
        <p:nvPicPr>
          <p:cNvPr id="69" name="Google Shape;225;p3_0" descr=""/>
          <p:cNvPicPr/>
          <p:nvPr/>
        </p:nvPicPr>
        <p:blipFill>
          <a:blip r:embed="rId15">
            <a:alphaModFix amt="60000"/>
          </a:blip>
          <a:stretch/>
        </p:blipFill>
        <p:spPr>
          <a:xfrm>
            <a:off x="8151120" y="1792080"/>
            <a:ext cx="89640" cy="85680"/>
          </a:xfrm>
          <a:prstGeom prst="rect">
            <a:avLst/>
          </a:prstGeom>
          <a:ln w="0">
            <a:noFill/>
          </a:ln>
        </p:spPr>
      </p:pic>
      <p:pic>
        <p:nvPicPr>
          <p:cNvPr id="70" name="Google Shape;226;p3_0" descr=""/>
          <p:cNvPicPr/>
          <p:nvPr/>
        </p:nvPicPr>
        <p:blipFill>
          <a:blip r:embed="rId16">
            <a:alphaModFix amt="60000"/>
          </a:blip>
          <a:stretch/>
        </p:blipFill>
        <p:spPr>
          <a:xfrm>
            <a:off x="7020000" y="1800360"/>
            <a:ext cx="89640" cy="8568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66;p3_1"/>
          <p:cNvSpPr/>
          <p:nvPr/>
        </p:nvSpPr>
        <p:spPr>
          <a:xfrm>
            <a:off x="286920" y="1260000"/>
            <a:ext cx="84096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Visitas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2" name="Google Shape;181;p3_1"/>
          <p:cNvSpPr/>
          <p:nvPr/>
        </p:nvSpPr>
        <p:spPr>
          <a:xfrm>
            <a:off x="5916600" y="4571640"/>
            <a:ext cx="114912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47760" bIns="34776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300" spc="-1" strike="noStrike">
                <a:solidFill>
                  <a:srgbClr val="252423"/>
                </a:solidFill>
                <a:latin typeface="Nunito Sans"/>
                <a:ea typeface="Arial"/>
              </a:rPr>
              <a:t>0,15%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73" name="Google Shape;182;p3_1"/>
          <p:cNvSpPr/>
          <p:nvPr/>
        </p:nvSpPr>
        <p:spPr>
          <a:xfrm>
            <a:off x="1082520" y="4528440"/>
            <a:ext cx="502344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A base de usuários engajados até Outubro somou </a:t>
            </a:r>
            <a:r>
              <a:rPr b="1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200.000  usuários</a:t>
            </a: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. 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Assim, o número de novos usuários em Outubro representou um </a:t>
            </a:r>
            <a:r>
              <a:rPr b="1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crescimento de base</a:t>
            </a:r>
            <a:r>
              <a:rPr b="1" lang="pt-BR" sz="800" spc="-1" strike="noStrike">
                <a:solidFill>
                  <a:srgbClr val="f57300"/>
                </a:solidFill>
                <a:latin typeface="Nunito Sans"/>
                <a:ea typeface="Arial"/>
              </a:rPr>
              <a:t> </a:t>
            </a: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de: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800" spc="-1" strike="noStrike">
              <a:latin typeface="Arial"/>
            </a:endParaRPr>
          </a:p>
        </p:txBody>
      </p:sp>
      <p:pic>
        <p:nvPicPr>
          <p:cNvPr id="74" name="Imagem 73" descr=""/>
          <p:cNvPicPr/>
          <p:nvPr/>
        </p:nvPicPr>
        <p:blipFill>
          <a:blip r:embed="rId17"/>
          <a:stretch/>
        </p:blipFill>
        <p:spPr>
          <a:xfrm>
            <a:off x="359640" y="2160000"/>
            <a:ext cx="3957480" cy="1977120"/>
          </a:xfrm>
          <a:prstGeom prst="rect">
            <a:avLst/>
          </a:prstGeom>
          <a:ln w="0">
            <a:noFill/>
          </a:ln>
        </p:spPr>
      </p:pic>
      <p:pic>
        <p:nvPicPr>
          <p:cNvPr id="75" name="Imagem 74" descr=""/>
          <p:cNvPicPr/>
          <p:nvPr/>
        </p:nvPicPr>
        <p:blipFill>
          <a:blip r:embed="rId18"/>
          <a:stretch/>
        </p:blipFill>
        <p:spPr>
          <a:xfrm>
            <a:off x="4680000" y="2160000"/>
            <a:ext cx="4101480" cy="204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3420000" y="180000"/>
            <a:ext cx="233784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1080000" y="1116360"/>
            <a:ext cx="161784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1080000" y="1621440"/>
            <a:ext cx="161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1080000" y="207864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80" name="Agrupar 79"/>
          <p:cNvGrpSpPr/>
          <p:nvPr/>
        </p:nvGrpSpPr>
        <p:grpSpPr>
          <a:xfrm>
            <a:off x="1477800" y="2121840"/>
            <a:ext cx="130680" cy="177120"/>
            <a:chOff x="1477800" y="2121840"/>
            <a:chExt cx="130680" cy="177120"/>
          </a:xfrm>
        </p:grpSpPr>
        <p:sp>
          <p:nvSpPr>
            <p:cNvPr id="81" name="Retângulo 80"/>
            <p:cNvSpPr/>
            <p:nvPr/>
          </p:nvSpPr>
          <p:spPr>
            <a:xfrm>
              <a:off x="1511280" y="2168280"/>
              <a:ext cx="64440" cy="1306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Forma Livre: Forma 81"/>
            <p:cNvSpPr/>
            <p:nvPr/>
          </p:nvSpPr>
          <p:spPr>
            <a:xfrm>
              <a:off x="1477800" y="212184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" name="Retângulo 82"/>
          <p:cNvSpPr/>
          <p:nvPr/>
        </p:nvSpPr>
        <p:spPr>
          <a:xfrm>
            <a:off x="2880000" y="133236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2736000" y="1621440"/>
            <a:ext cx="179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2880000" y="207864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86" name="Agrupar 85"/>
          <p:cNvGrpSpPr/>
          <p:nvPr/>
        </p:nvGrpSpPr>
        <p:grpSpPr>
          <a:xfrm>
            <a:off x="3277800" y="2121840"/>
            <a:ext cx="130680" cy="177120"/>
            <a:chOff x="3277800" y="2121840"/>
            <a:chExt cx="130680" cy="177120"/>
          </a:xfrm>
        </p:grpSpPr>
        <p:sp>
          <p:nvSpPr>
            <p:cNvPr id="87" name="Retângulo 86"/>
            <p:cNvSpPr/>
            <p:nvPr/>
          </p:nvSpPr>
          <p:spPr>
            <a:xfrm>
              <a:off x="3311280" y="2168280"/>
              <a:ext cx="64440" cy="1306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Forma Livre: Forma 87"/>
            <p:cNvSpPr/>
            <p:nvPr/>
          </p:nvSpPr>
          <p:spPr>
            <a:xfrm>
              <a:off x="3277800" y="212184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Retângulo 88"/>
          <p:cNvSpPr/>
          <p:nvPr/>
        </p:nvSpPr>
        <p:spPr>
          <a:xfrm>
            <a:off x="4644000" y="1110600"/>
            <a:ext cx="161784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Taxa de conversão geral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0" name="Retângulo 89"/>
          <p:cNvSpPr/>
          <p:nvPr/>
        </p:nvSpPr>
        <p:spPr>
          <a:xfrm>
            <a:off x="4644000" y="1615680"/>
            <a:ext cx="161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91" name="Retângulo 90"/>
          <p:cNvSpPr/>
          <p:nvPr/>
        </p:nvSpPr>
        <p:spPr>
          <a:xfrm>
            <a:off x="4644000" y="207288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92" name="Agrupar 91"/>
          <p:cNvGrpSpPr/>
          <p:nvPr/>
        </p:nvGrpSpPr>
        <p:grpSpPr>
          <a:xfrm>
            <a:off x="5041800" y="2116080"/>
            <a:ext cx="130680" cy="177120"/>
            <a:chOff x="5041800" y="2116080"/>
            <a:chExt cx="130680" cy="177120"/>
          </a:xfrm>
        </p:grpSpPr>
        <p:sp>
          <p:nvSpPr>
            <p:cNvPr id="93" name="Retângulo 92"/>
            <p:cNvSpPr/>
            <p:nvPr/>
          </p:nvSpPr>
          <p:spPr>
            <a:xfrm>
              <a:off x="5075280" y="2162520"/>
              <a:ext cx="64440" cy="1306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Forma Livre: Forma 93"/>
            <p:cNvSpPr/>
            <p:nvPr/>
          </p:nvSpPr>
          <p:spPr>
            <a:xfrm>
              <a:off x="5041800" y="211608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Retângulo 94"/>
          <p:cNvSpPr/>
          <p:nvPr/>
        </p:nvSpPr>
        <p:spPr>
          <a:xfrm>
            <a:off x="6444000" y="1110600"/>
            <a:ext cx="161784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Taxa de sucesso nas chamadas de API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6" name="Retângulo 95"/>
          <p:cNvSpPr/>
          <p:nvPr/>
        </p:nvSpPr>
        <p:spPr>
          <a:xfrm>
            <a:off x="6300000" y="1615680"/>
            <a:ext cx="179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6444000" y="207288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40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98" name="Agrupar 97"/>
          <p:cNvGrpSpPr/>
          <p:nvPr/>
        </p:nvGrpSpPr>
        <p:grpSpPr>
          <a:xfrm>
            <a:off x="6841800" y="2116080"/>
            <a:ext cx="130680" cy="177120"/>
            <a:chOff x="6841800" y="2116080"/>
            <a:chExt cx="130680" cy="177120"/>
          </a:xfrm>
        </p:grpSpPr>
        <p:sp>
          <p:nvSpPr>
            <p:cNvPr id="99" name="Retângulo 98"/>
            <p:cNvSpPr/>
            <p:nvPr/>
          </p:nvSpPr>
          <p:spPr>
            <a:xfrm>
              <a:off x="6875280" y="2162520"/>
              <a:ext cx="64440" cy="1306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Forma Livre: Forma 99"/>
            <p:cNvSpPr/>
            <p:nvPr/>
          </p:nvSpPr>
          <p:spPr>
            <a:xfrm>
              <a:off x="6841800" y="211608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1" name="Retângulo 100"/>
          <p:cNvSpPr/>
          <p:nvPr/>
        </p:nvSpPr>
        <p:spPr>
          <a:xfrm>
            <a:off x="1548000" y="324036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Empréstimo Consignado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2" name="Retângulo 101"/>
          <p:cNvSpPr/>
          <p:nvPr/>
        </p:nvSpPr>
        <p:spPr>
          <a:xfrm>
            <a:off x="1404000" y="3637440"/>
            <a:ext cx="179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03" name="Retângulo 102"/>
          <p:cNvSpPr/>
          <p:nvPr/>
        </p:nvSpPr>
        <p:spPr>
          <a:xfrm>
            <a:off x="1548000" y="409464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04" name="Agrupar 103"/>
          <p:cNvGrpSpPr/>
          <p:nvPr/>
        </p:nvGrpSpPr>
        <p:grpSpPr>
          <a:xfrm>
            <a:off x="2017800" y="4135680"/>
            <a:ext cx="130680" cy="178920"/>
            <a:chOff x="2017800" y="4135680"/>
            <a:chExt cx="130680" cy="178920"/>
          </a:xfrm>
        </p:grpSpPr>
        <p:sp>
          <p:nvSpPr>
            <p:cNvPr id="105" name="Retângulo 104"/>
            <p:cNvSpPr/>
            <p:nvPr/>
          </p:nvSpPr>
          <p:spPr>
            <a:xfrm flipV="1">
              <a:off x="2051280" y="4135320"/>
              <a:ext cx="64440" cy="13068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Forma Livre: Forma 105"/>
            <p:cNvSpPr/>
            <p:nvPr/>
          </p:nvSpPr>
          <p:spPr>
            <a:xfrm>
              <a:off x="2017800" y="425016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" name="Retângulo 106"/>
          <p:cNvSpPr/>
          <p:nvPr/>
        </p:nvSpPr>
        <p:spPr>
          <a:xfrm>
            <a:off x="3600000" y="3132000"/>
            <a:ext cx="205092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Empréstimo com garantia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8" name="Retângulo 107"/>
          <p:cNvSpPr/>
          <p:nvPr/>
        </p:nvSpPr>
        <p:spPr>
          <a:xfrm>
            <a:off x="3744000" y="3565440"/>
            <a:ext cx="179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09" name="Retângulo 108"/>
          <p:cNvSpPr/>
          <p:nvPr/>
        </p:nvSpPr>
        <p:spPr>
          <a:xfrm>
            <a:off x="3888000" y="402264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10" name="Agrupar 109"/>
          <p:cNvGrpSpPr/>
          <p:nvPr/>
        </p:nvGrpSpPr>
        <p:grpSpPr>
          <a:xfrm>
            <a:off x="4285800" y="4065840"/>
            <a:ext cx="130680" cy="177120"/>
            <a:chOff x="4285800" y="4065840"/>
            <a:chExt cx="130680" cy="177120"/>
          </a:xfrm>
        </p:grpSpPr>
        <p:sp>
          <p:nvSpPr>
            <p:cNvPr id="111" name="Retângulo 110"/>
            <p:cNvSpPr/>
            <p:nvPr/>
          </p:nvSpPr>
          <p:spPr>
            <a:xfrm>
              <a:off x="4319280" y="4112280"/>
              <a:ext cx="64440" cy="1306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Forma Livre: Forma 111"/>
            <p:cNvSpPr/>
            <p:nvPr/>
          </p:nvSpPr>
          <p:spPr>
            <a:xfrm>
              <a:off x="4285800" y="406584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3" name="Conector reto 112"/>
          <p:cNvSpPr/>
          <p:nvPr/>
        </p:nvSpPr>
        <p:spPr>
          <a:xfrm>
            <a:off x="3924000" y="2340360"/>
            <a:ext cx="396000" cy="71964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onector reto 113"/>
          <p:cNvSpPr/>
          <p:nvPr/>
        </p:nvSpPr>
        <p:spPr>
          <a:xfrm flipH="1">
            <a:off x="2700000" y="2376000"/>
            <a:ext cx="540000" cy="86400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tângulo 114"/>
          <p:cNvSpPr/>
          <p:nvPr/>
        </p:nvSpPr>
        <p:spPr>
          <a:xfrm>
            <a:off x="3420000" y="180000"/>
            <a:ext cx="233784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324360" y="1980000"/>
            <a:ext cx="161784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324360" y="2485080"/>
            <a:ext cx="161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324360" y="294228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19" name="Agrupar 118"/>
          <p:cNvGrpSpPr/>
          <p:nvPr/>
        </p:nvGrpSpPr>
        <p:grpSpPr>
          <a:xfrm>
            <a:off x="722160" y="2985480"/>
            <a:ext cx="130680" cy="177120"/>
            <a:chOff x="722160" y="2985480"/>
            <a:chExt cx="130680" cy="177120"/>
          </a:xfrm>
        </p:grpSpPr>
        <p:sp>
          <p:nvSpPr>
            <p:cNvPr id="120" name="Retângulo 119"/>
            <p:cNvSpPr/>
            <p:nvPr/>
          </p:nvSpPr>
          <p:spPr>
            <a:xfrm>
              <a:off x="755640" y="3031920"/>
              <a:ext cx="64440" cy="1306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Forma Livre: Forma 120"/>
            <p:cNvSpPr/>
            <p:nvPr/>
          </p:nvSpPr>
          <p:spPr>
            <a:xfrm>
              <a:off x="722160" y="298548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Retângulo 121"/>
          <p:cNvSpPr/>
          <p:nvPr/>
        </p:nvSpPr>
        <p:spPr>
          <a:xfrm>
            <a:off x="2124360" y="219600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1980360" y="2485080"/>
            <a:ext cx="179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2124360" y="294228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25" name="Agrupar 124"/>
          <p:cNvGrpSpPr/>
          <p:nvPr/>
        </p:nvGrpSpPr>
        <p:grpSpPr>
          <a:xfrm>
            <a:off x="2522160" y="2985480"/>
            <a:ext cx="130680" cy="177120"/>
            <a:chOff x="2522160" y="2985480"/>
            <a:chExt cx="130680" cy="177120"/>
          </a:xfrm>
        </p:grpSpPr>
        <p:sp>
          <p:nvSpPr>
            <p:cNvPr id="126" name="Retângulo 125"/>
            <p:cNvSpPr/>
            <p:nvPr/>
          </p:nvSpPr>
          <p:spPr>
            <a:xfrm>
              <a:off x="2555640" y="3031920"/>
              <a:ext cx="64440" cy="1306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Forma Livre: Forma 126"/>
            <p:cNvSpPr/>
            <p:nvPr/>
          </p:nvSpPr>
          <p:spPr>
            <a:xfrm>
              <a:off x="2522160" y="298548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" name="Retângulo 127"/>
          <p:cNvSpPr/>
          <p:nvPr/>
        </p:nvSpPr>
        <p:spPr>
          <a:xfrm>
            <a:off x="5364360" y="2098080"/>
            <a:ext cx="161784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Taxa de conversão geral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5364360" y="2603160"/>
            <a:ext cx="161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5364360" y="306036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31" name="Agrupar 130"/>
          <p:cNvGrpSpPr/>
          <p:nvPr/>
        </p:nvGrpSpPr>
        <p:grpSpPr>
          <a:xfrm>
            <a:off x="5762160" y="3103560"/>
            <a:ext cx="130680" cy="177120"/>
            <a:chOff x="5762160" y="3103560"/>
            <a:chExt cx="130680" cy="177120"/>
          </a:xfrm>
        </p:grpSpPr>
        <p:sp>
          <p:nvSpPr>
            <p:cNvPr id="132" name="Retângulo 131"/>
            <p:cNvSpPr/>
            <p:nvPr/>
          </p:nvSpPr>
          <p:spPr>
            <a:xfrm>
              <a:off x="5795640" y="3150000"/>
              <a:ext cx="64440" cy="1306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Forma Livre: Forma 132"/>
            <p:cNvSpPr/>
            <p:nvPr/>
          </p:nvSpPr>
          <p:spPr>
            <a:xfrm>
              <a:off x="5762160" y="310356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4" name="Retângulo 133"/>
          <p:cNvSpPr/>
          <p:nvPr/>
        </p:nvSpPr>
        <p:spPr>
          <a:xfrm>
            <a:off x="7164360" y="2098080"/>
            <a:ext cx="161784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Taxa de sucesso nas chamadas de API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7020360" y="2603160"/>
            <a:ext cx="179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36" name="Retângulo 135"/>
          <p:cNvSpPr/>
          <p:nvPr/>
        </p:nvSpPr>
        <p:spPr>
          <a:xfrm>
            <a:off x="7164360" y="306036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40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37" name="Agrupar 136"/>
          <p:cNvGrpSpPr/>
          <p:nvPr/>
        </p:nvGrpSpPr>
        <p:grpSpPr>
          <a:xfrm>
            <a:off x="7562160" y="3103560"/>
            <a:ext cx="130680" cy="177120"/>
            <a:chOff x="7562160" y="3103560"/>
            <a:chExt cx="130680" cy="177120"/>
          </a:xfrm>
        </p:grpSpPr>
        <p:sp>
          <p:nvSpPr>
            <p:cNvPr id="138" name="Retângulo 137"/>
            <p:cNvSpPr/>
            <p:nvPr/>
          </p:nvSpPr>
          <p:spPr>
            <a:xfrm>
              <a:off x="7595640" y="3150000"/>
              <a:ext cx="64440" cy="1306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Forma Livre: Forma 138"/>
            <p:cNvSpPr/>
            <p:nvPr/>
          </p:nvSpPr>
          <p:spPr>
            <a:xfrm>
              <a:off x="7562160" y="310356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0" name="Retângulo 139"/>
          <p:cNvSpPr/>
          <p:nvPr/>
        </p:nvSpPr>
        <p:spPr>
          <a:xfrm>
            <a:off x="792360" y="363600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Consignado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648360" y="3961080"/>
            <a:ext cx="179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42" name="Retângulo 141"/>
          <p:cNvSpPr/>
          <p:nvPr/>
        </p:nvSpPr>
        <p:spPr>
          <a:xfrm>
            <a:off x="792360" y="441828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43" name="Agrupar 142"/>
          <p:cNvGrpSpPr/>
          <p:nvPr/>
        </p:nvGrpSpPr>
        <p:grpSpPr>
          <a:xfrm>
            <a:off x="1262160" y="4459320"/>
            <a:ext cx="130680" cy="178920"/>
            <a:chOff x="1262160" y="4459320"/>
            <a:chExt cx="130680" cy="178920"/>
          </a:xfrm>
        </p:grpSpPr>
        <p:sp>
          <p:nvSpPr>
            <p:cNvPr id="144" name="Retângulo 143"/>
            <p:cNvSpPr/>
            <p:nvPr/>
          </p:nvSpPr>
          <p:spPr>
            <a:xfrm flipV="1">
              <a:off x="1295640" y="4458960"/>
              <a:ext cx="64440" cy="13068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Forma Livre: Forma 144"/>
            <p:cNvSpPr/>
            <p:nvPr/>
          </p:nvSpPr>
          <p:spPr>
            <a:xfrm>
              <a:off x="1262160" y="457380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Retângulo 145"/>
          <p:cNvSpPr/>
          <p:nvPr/>
        </p:nvSpPr>
        <p:spPr>
          <a:xfrm>
            <a:off x="3132360" y="3456000"/>
            <a:ext cx="161784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Com garantia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7" name="Retângulo 146"/>
          <p:cNvSpPr/>
          <p:nvPr/>
        </p:nvSpPr>
        <p:spPr>
          <a:xfrm>
            <a:off x="2988360" y="3961080"/>
            <a:ext cx="179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48" name="Retângulo 147"/>
          <p:cNvSpPr/>
          <p:nvPr/>
        </p:nvSpPr>
        <p:spPr>
          <a:xfrm>
            <a:off x="3132360" y="441828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49" name="Agrupar 148"/>
          <p:cNvGrpSpPr/>
          <p:nvPr/>
        </p:nvGrpSpPr>
        <p:grpSpPr>
          <a:xfrm>
            <a:off x="3530160" y="4461480"/>
            <a:ext cx="130680" cy="177120"/>
            <a:chOff x="3530160" y="4461480"/>
            <a:chExt cx="130680" cy="177120"/>
          </a:xfrm>
        </p:grpSpPr>
        <p:sp>
          <p:nvSpPr>
            <p:cNvPr id="150" name="Retângulo 149"/>
            <p:cNvSpPr/>
            <p:nvPr/>
          </p:nvSpPr>
          <p:spPr>
            <a:xfrm>
              <a:off x="3563640" y="4507920"/>
              <a:ext cx="64440" cy="1306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Forma Livre: Forma 150"/>
            <p:cNvSpPr/>
            <p:nvPr/>
          </p:nvSpPr>
          <p:spPr>
            <a:xfrm>
              <a:off x="3530160" y="446148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2" name="Conector reto 151"/>
          <p:cNvSpPr/>
          <p:nvPr/>
        </p:nvSpPr>
        <p:spPr>
          <a:xfrm>
            <a:off x="3168360" y="3204000"/>
            <a:ext cx="287640" cy="28764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onector reto 152"/>
          <p:cNvSpPr/>
          <p:nvPr/>
        </p:nvSpPr>
        <p:spPr>
          <a:xfrm flipH="1">
            <a:off x="2090880" y="3216960"/>
            <a:ext cx="432000" cy="52560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Retângulo 153"/>
          <p:cNvSpPr/>
          <p:nvPr/>
        </p:nvSpPr>
        <p:spPr>
          <a:xfrm>
            <a:off x="5544360" y="1080000"/>
            <a:ext cx="3238200" cy="16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222222"/>
                </a:solidFill>
                <a:latin typeface="Nunito Sans"/>
                <a:ea typeface="DejaVu Sans"/>
              </a:rPr>
              <a:t>Realizamos algumas melhorias na API utilizada no fluxo de vendas. Como resultado, a taxa de sucesso nas chamadas de API teve uma forte melhora. Isso contribuiu muito para o aumento da taxa de conversão geral, e para as vendas como um todo.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55" name="Retângulo 154"/>
          <p:cNvSpPr/>
          <p:nvPr/>
        </p:nvSpPr>
        <p:spPr>
          <a:xfrm>
            <a:off x="396000" y="720000"/>
            <a:ext cx="356256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222222"/>
                </a:solidFill>
                <a:latin typeface="Nunito Sans"/>
                <a:ea typeface="DejaVu Sans"/>
              </a:rPr>
              <a:t>Mesmo com as quedas no número de usuários entrando na plataforma, e no valor total vendido para os produtos de consignado, tivemos um grande resultado com o aumento da taxa de conversão, e com a introdução de um novo produto no fluxo (empréstimos com garantia sobre veículos).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tângulo 155"/>
          <p:cNvSpPr/>
          <p:nvPr/>
        </p:nvSpPr>
        <p:spPr>
          <a:xfrm>
            <a:off x="3420000" y="180000"/>
            <a:ext cx="233784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7" name="Retângulo 156"/>
          <p:cNvSpPr/>
          <p:nvPr/>
        </p:nvSpPr>
        <p:spPr>
          <a:xfrm>
            <a:off x="4356360" y="1224360"/>
            <a:ext cx="161784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8" name="Retângulo 157"/>
          <p:cNvSpPr/>
          <p:nvPr/>
        </p:nvSpPr>
        <p:spPr>
          <a:xfrm>
            <a:off x="4356360" y="1729440"/>
            <a:ext cx="161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59" name="Retângulo 158"/>
          <p:cNvSpPr/>
          <p:nvPr/>
        </p:nvSpPr>
        <p:spPr>
          <a:xfrm>
            <a:off x="4356360" y="218664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60" name="Agrupar 159"/>
          <p:cNvGrpSpPr/>
          <p:nvPr/>
        </p:nvGrpSpPr>
        <p:grpSpPr>
          <a:xfrm>
            <a:off x="4754160" y="2229840"/>
            <a:ext cx="130680" cy="177120"/>
            <a:chOff x="4754160" y="2229840"/>
            <a:chExt cx="130680" cy="177120"/>
          </a:xfrm>
        </p:grpSpPr>
        <p:sp>
          <p:nvSpPr>
            <p:cNvPr id="161" name="Retângulo 160"/>
            <p:cNvSpPr/>
            <p:nvPr/>
          </p:nvSpPr>
          <p:spPr>
            <a:xfrm>
              <a:off x="4787640" y="2276280"/>
              <a:ext cx="64440" cy="1306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Forma Livre: Forma 161"/>
            <p:cNvSpPr/>
            <p:nvPr/>
          </p:nvSpPr>
          <p:spPr>
            <a:xfrm>
              <a:off x="4754160" y="222984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Retângulo 162"/>
          <p:cNvSpPr/>
          <p:nvPr/>
        </p:nvSpPr>
        <p:spPr>
          <a:xfrm>
            <a:off x="6156360" y="144036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4" name="Retângulo 163"/>
          <p:cNvSpPr/>
          <p:nvPr/>
        </p:nvSpPr>
        <p:spPr>
          <a:xfrm>
            <a:off x="6012360" y="1729440"/>
            <a:ext cx="179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65" name="Retângulo 164"/>
          <p:cNvSpPr/>
          <p:nvPr/>
        </p:nvSpPr>
        <p:spPr>
          <a:xfrm>
            <a:off x="6156360" y="218664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66" name="Agrupar 165"/>
          <p:cNvGrpSpPr/>
          <p:nvPr/>
        </p:nvGrpSpPr>
        <p:grpSpPr>
          <a:xfrm>
            <a:off x="6554160" y="2229840"/>
            <a:ext cx="130680" cy="177120"/>
            <a:chOff x="6554160" y="2229840"/>
            <a:chExt cx="130680" cy="177120"/>
          </a:xfrm>
        </p:grpSpPr>
        <p:sp>
          <p:nvSpPr>
            <p:cNvPr id="167" name="Retângulo 166"/>
            <p:cNvSpPr/>
            <p:nvPr/>
          </p:nvSpPr>
          <p:spPr>
            <a:xfrm>
              <a:off x="6587640" y="2276280"/>
              <a:ext cx="64440" cy="1306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Forma Livre: Forma 167"/>
            <p:cNvSpPr/>
            <p:nvPr/>
          </p:nvSpPr>
          <p:spPr>
            <a:xfrm>
              <a:off x="6554160" y="222984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9" name="Retângulo 168"/>
          <p:cNvSpPr/>
          <p:nvPr/>
        </p:nvSpPr>
        <p:spPr>
          <a:xfrm>
            <a:off x="4824360" y="2880360"/>
            <a:ext cx="1617840" cy="44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Empréstimo Consignado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0" name="Retângulo 169"/>
          <p:cNvSpPr/>
          <p:nvPr/>
        </p:nvSpPr>
        <p:spPr>
          <a:xfrm>
            <a:off x="4680360" y="3313440"/>
            <a:ext cx="179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71" name="Retângulo 170"/>
          <p:cNvSpPr/>
          <p:nvPr/>
        </p:nvSpPr>
        <p:spPr>
          <a:xfrm>
            <a:off x="4824360" y="377064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72" name="Agrupar 171"/>
          <p:cNvGrpSpPr/>
          <p:nvPr/>
        </p:nvGrpSpPr>
        <p:grpSpPr>
          <a:xfrm>
            <a:off x="5294160" y="3811680"/>
            <a:ext cx="130680" cy="178920"/>
            <a:chOff x="5294160" y="3811680"/>
            <a:chExt cx="130680" cy="178920"/>
          </a:xfrm>
        </p:grpSpPr>
        <p:sp>
          <p:nvSpPr>
            <p:cNvPr id="173" name="Retângulo 172"/>
            <p:cNvSpPr/>
            <p:nvPr/>
          </p:nvSpPr>
          <p:spPr>
            <a:xfrm flipV="1">
              <a:off x="5327640" y="3811320"/>
              <a:ext cx="64440" cy="13068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Forma Livre: Forma 173"/>
            <p:cNvSpPr/>
            <p:nvPr/>
          </p:nvSpPr>
          <p:spPr>
            <a:xfrm>
              <a:off x="5294160" y="392616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5" name="Retângulo 174"/>
          <p:cNvSpPr/>
          <p:nvPr/>
        </p:nvSpPr>
        <p:spPr>
          <a:xfrm>
            <a:off x="6840000" y="2880000"/>
            <a:ext cx="201456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Empréstimo com garantia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6" name="Retângulo 175"/>
          <p:cNvSpPr/>
          <p:nvPr/>
        </p:nvSpPr>
        <p:spPr>
          <a:xfrm>
            <a:off x="7020360" y="3313440"/>
            <a:ext cx="179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77" name="Retângulo 176"/>
          <p:cNvSpPr/>
          <p:nvPr/>
        </p:nvSpPr>
        <p:spPr>
          <a:xfrm>
            <a:off x="7164360" y="377064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78" name="Agrupar 177"/>
          <p:cNvGrpSpPr/>
          <p:nvPr/>
        </p:nvGrpSpPr>
        <p:grpSpPr>
          <a:xfrm>
            <a:off x="7562160" y="3813840"/>
            <a:ext cx="130680" cy="177120"/>
            <a:chOff x="7562160" y="3813840"/>
            <a:chExt cx="130680" cy="177120"/>
          </a:xfrm>
        </p:grpSpPr>
        <p:sp>
          <p:nvSpPr>
            <p:cNvPr id="179" name="Retângulo 178"/>
            <p:cNvSpPr/>
            <p:nvPr/>
          </p:nvSpPr>
          <p:spPr>
            <a:xfrm>
              <a:off x="7595640" y="3860280"/>
              <a:ext cx="64440" cy="1306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Forma Livre: Forma 179"/>
            <p:cNvSpPr/>
            <p:nvPr/>
          </p:nvSpPr>
          <p:spPr>
            <a:xfrm>
              <a:off x="7562160" y="381384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1" name="Conector reto 180"/>
          <p:cNvSpPr/>
          <p:nvPr/>
        </p:nvSpPr>
        <p:spPr>
          <a:xfrm>
            <a:off x="7200360" y="2448360"/>
            <a:ext cx="359640" cy="43164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onector reto 181"/>
          <p:cNvSpPr/>
          <p:nvPr/>
        </p:nvSpPr>
        <p:spPr>
          <a:xfrm flipH="1">
            <a:off x="6122880" y="2461320"/>
            <a:ext cx="432000" cy="52560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Retângulo 182"/>
          <p:cNvSpPr/>
          <p:nvPr/>
        </p:nvSpPr>
        <p:spPr>
          <a:xfrm>
            <a:off x="575640" y="1260000"/>
            <a:ext cx="3382560" cy="16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Mesmo com as quedas de 12% no número de usuários entrando na plataforma, e de 5% no valor total vendido para os produtos de consignado, tivemos um aumento significativo de 20% sobre o valor total vendido. Pois tivemos um aumento de 15 p.p. sobre a taxa de conversão. Além da introdução de um novo produto no fluxo (empréstimos com garantia sobre veículos) que obteve R$ 12 Mil em vendas logo no seu primeiro mês.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tângulo 183"/>
          <p:cNvSpPr/>
          <p:nvPr/>
        </p:nvSpPr>
        <p:spPr>
          <a:xfrm>
            <a:off x="2700000" y="2015280"/>
            <a:ext cx="359964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REFORMULAÇÃO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85" name="Retângulo 184"/>
          <p:cNvSpPr/>
          <p:nvPr/>
        </p:nvSpPr>
        <p:spPr>
          <a:xfrm>
            <a:off x="360000" y="180000"/>
            <a:ext cx="8279640" cy="1079640"/>
          </a:xfrm>
          <a:prstGeom prst="rect">
            <a:avLst/>
          </a:prstGeom>
          <a:solidFill>
            <a:srgbClr val="2d84e1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Retângulo 185"/>
          <p:cNvSpPr/>
          <p:nvPr/>
        </p:nvSpPr>
        <p:spPr>
          <a:xfrm>
            <a:off x="360000" y="3420000"/>
            <a:ext cx="8279640" cy="1079640"/>
          </a:xfrm>
          <a:prstGeom prst="rect">
            <a:avLst/>
          </a:prstGeom>
          <a:solidFill>
            <a:srgbClr val="2d84e1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ângulo 186"/>
          <p:cNvSpPr/>
          <p:nvPr/>
        </p:nvSpPr>
        <p:spPr>
          <a:xfrm>
            <a:off x="3420000" y="180000"/>
            <a:ext cx="233784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88" name="Retângulo 187"/>
          <p:cNvSpPr/>
          <p:nvPr/>
        </p:nvSpPr>
        <p:spPr>
          <a:xfrm>
            <a:off x="2671200" y="2231640"/>
            <a:ext cx="161784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89" name="Retângulo 188"/>
          <p:cNvSpPr/>
          <p:nvPr/>
        </p:nvSpPr>
        <p:spPr>
          <a:xfrm>
            <a:off x="2671200" y="2736720"/>
            <a:ext cx="161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90" name="Retângulo 189"/>
          <p:cNvSpPr/>
          <p:nvPr/>
        </p:nvSpPr>
        <p:spPr>
          <a:xfrm>
            <a:off x="2671200" y="319392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91" name="Agrupar 190"/>
          <p:cNvGrpSpPr/>
          <p:nvPr/>
        </p:nvGrpSpPr>
        <p:grpSpPr>
          <a:xfrm>
            <a:off x="3069000" y="3237120"/>
            <a:ext cx="130680" cy="177120"/>
            <a:chOff x="3069000" y="3237120"/>
            <a:chExt cx="130680" cy="177120"/>
          </a:xfrm>
        </p:grpSpPr>
        <p:sp>
          <p:nvSpPr>
            <p:cNvPr id="192" name="Retângulo 191"/>
            <p:cNvSpPr/>
            <p:nvPr/>
          </p:nvSpPr>
          <p:spPr>
            <a:xfrm>
              <a:off x="3102480" y="3283560"/>
              <a:ext cx="64440" cy="1306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Forma Livre: Forma 192"/>
            <p:cNvSpPr/>
            <p:nvPr/>
          </p:nvSpPr>
          <p:spPr>
            <a:xfrm>
              <a:off x="3069000" y="323712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4" name="Retângulo 193"/>
          <p:cNvSpPr/>
          <p:nvPr/>
        </p:nvSpPr>
        <p:spPr>
          <a:xfrm>
            <a:off x="4831200" y="243900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95" name="Retângulo 194"/>
          <p:cNvSpPr/>
          <p:nvPr/>
        </p:nvSpPr>
        <p:spPr>
          <a:xfrm>
            <a:off x="4687200" y="2728080"/>
            <a:ext cx="179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96" name="Retângulo 195"/>
          <p:cNvSpPr/>
          <p:nvPr/>
        </p:nvSpPr>
        <p:spPr>
          <a:xfrm>
            <a:off x="4831200" y="318528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97" name="Agrupar 196"/>
          <p:cNvGrpSpPr/>
          <p:nvPr/>
        </p:nvGrpSpPr>
        <p:grpSpPr>
          <a:xfrm>
            <a:off x="5229000" y="3228480"/>
            <a:ext cx="130680" cy="177120"/>
            <a:chOff x="5229000" y="3228480"/>
            <a:chExt cx="130680" cy="177120"/>
          </a:xfrm>
        </p:grpSpPr>
        <p:sp>
          <p:nvSpPr>
            <p:cNvPr id="198" name="Retângulo 197"/>
            <p:cNvSpPr/>
            <p:nvPr/>
          </p:nvSpPr>
          <p:spPr>
            <a:xfrm>
              <a:off x="5262480" y="3274920"/>
              <a:ext cx="64440" cy="1306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Forma Livre: Forma 198"/>
            <p:cNvSpPr/>
            <p:nvPr/>
          </p:nvSpPr>
          <p:spPr>
            <a:xfrm>
              <a:off x="5229000" y="322848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0" name="Retângulo 199"/>
          <p:cNvSpPr/>
          <p:nvPr/>
        </p:nvSpPr>
        <p:spPr>
          <a:xfrm>
            <a:off x="2454840" y="1226880"/>
            <a:ext cx="423396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22222"/>
                </a:solidFill>
                <a:latin typeface="Nunito Sans"/>
                <a:ea typeface="DejaVu Sans"/>
              </a:rPr>
              <a:t>Em outubro, conseguimos </a:t>
            </a:r>
            <a:r>
              <a:rPr b="1" lang="pt-BR" sz="1800" spc="-1" strike="noStrike">
                <a:solidFill>
                  <a:srgbClr val="222222"/>
                </a:solidFill>
                <a:latin typeface="Nunito Sans"/>
                <a:ea typeface="DejaVu Sans"/>
              </a:rPr>
              <a:t>aumentar as nossas vendas em 20%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tângulo 186"/>
          <p:cNvSpPr/>
          <p:nvPr/>
        </p:nvSpPr>
        <p:spPr>
          <a:xfrm>
            <a:off x="2107080" y="146520"/>
            <a:ext cx="492948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ONDE VENDEMOS MAIS ?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02" name="Retângulo 199"/>
          <p:cNvSpPr/>
          <p:nvPr/>
        </p:nvSpPr>
        <p:spPr>
          <a:xfrm>
            <a:off x="1841040" y="1248120"/>
            <a:ext cx="5640840" cy="11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22222"/>
                </a:solidFill>
                <a:latin typeface="Nunito Sans"/>
                <a:ea typeface="DejaVu Sans"/>
              </a:rPr>
              <a:t>Logo no primeiro mês do novo produto, conseguimos gerar </a:t>
            </a:r>
            <a:r>
              <a:rPr b="1" lang="pt-BR" sz="1800" spc="-1" strike="noStrike">
                <a:solidFill>
                  <a:srgbClr val="222222"/>
                </a:solidFill>
                <a:latin typeface="Nunito Sans"/>
                <a:ea typeface="DejaVu Sans"/>
              </a:rPr>
              <a:t>R$12 Mil em vendas!</a:t>
            </a:r>
            <a:r>
              <a:rPr b="0" lang="pt-BR" sz="1800" spc="-1" strike="noStrike">
                <a:solidFill>
                  <a:srgbClr val="222222"/>
                </a:solidFill>
                <a:latin typeface="Nunito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Retângulo 1"/>
          <p:cNvSpPr/>
          <p:nvPr/>
        </p:nvSpPr>
        <p:spPr>
          <a:xfrm>
            <a:off x="2556360" y="2883240"/>
            <a:ext cx="1617840" cy="44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Empréstimo Consignado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04" name="Retângulo 2"/>
          <p:cNvSpPr/>
          <p:nvPr/>
        </p:nvSpPr>
        <p:spPr>
          <a:xfrm>
            <a:off x="2412360" y="3316320"/>
            <a:ext cx="179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05" name="Retângulo 3"/>
          <p:cNvSpPr/>
          <p:nvPr/>
        </p:nvSpPr>
        <p:spPr>
          <a:xfrm>
            <a:off x="2556360" y="377352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206" name="Agrupar 4"/>
          <p:cNvGrpSpPr/>
          <p:nvPr/>
        </p:nvGrpSpPr>
        <p:grpSpPr>
          <a:xfrm>
            <a:off x="3026160" y="3814560"/>
            <a:ext cx="130680" cy="178920"/>
            <a:chOff x="3026160" y="3814560"/>
            <a:chExt cx="130680" cy="178920"/>
          </a:xfrm>
        </p:grpSpPr>
        <p:sp>
          <p:nvSpPr>
            <p:cNvPr id="207" name="Retângulo 5"/>
            <p:cNvSpPr/>
            <p:nvPr/>
          </p:nvSpPr>
          <p:spPr>
            <a:xfrm flipV="1">
              <a:off x="3059640" y="3814200"/>
              <a:ext cx="64440" cy="13068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Forma Livre: Forma 6"/>
            <p:cNvSpPr/>
            <p:nvPr/>
          </p:nvSpPr>
          <p:spPr>
            <a:xfrm>
              <a:off x="3026160" y="392904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9" name="Retângulo 7"/>
          <p:cNvSpPr/>
          <p:nvPr/>
        </p:nvSpPr>
        <p:spPr>
          <a:xfrm>
            <a:off x="4572000" y="2882880"/>
            <a:ext cx="201456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Empréstimo com garantia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0" name="Retângulo 8"/>
          <p:cNvSpPr/>
          <p:nvPr/>
        </p:nvSpPr>
        <p:spPr>
          <a:xfrm>
            <a:off x="4752360" y="3316320"/>
            <a:ext cx="179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11" name="Retângulo 9"/>
          <p:cNvSpPr/>
          <p:nvPr/>
        </p:nvSpPr>
        <p:spPr>
          <a:xfrm>
            <a:off x="4896360" y="377352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212" name="Agrupar 10"/>
          <p:cNvGrpSpPr/>
          <p:nvPr/>
        </p:nvGrpSpPr>
        <p:grpSpPr>
          <a:xfrm>
            <a:off x="5294160" y="3816720"/>
            <a:ext cx="130680" cy="177120"/>
            <a:chOff x="5294160" y="3816720"/>
            <a:chExt cx="130680" cy="177120"/>
          </a:xfrm>
        </p:grpSpPr>
        <p:sp>
          <p:nvSpPr>
            <p:cNvPr id="213" name="Retângulo 11"/>
            <p:cNvSpPr/>
            <p:nvPr/>
          </p:nvSpPr>
          <p:spPr>
            <a:xfrm>
              <a:off x="5327640" y="3863160"/>
              <a:ext cx="64440" cy="1306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Forma Livre: Forma 12"/>
            <p:cNvSpPr/>
            <p:nvPr/>
          </p:nvSpPr>
          <p:spPr>
            <a:xfrm>
              <a:off x="5294160" y="381672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tângulo 186"/>
          <p:cNvSpPr/>
          <p:nvPr/>
        </p:nvSpPr>
        <p:spPr>
          <a:xfrm>
            <a:off x="2147040" y="166680"/>
            <a:ext cx="484920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POR QUE VENDEMOS MAIS ?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216" name="Retângulo 199"/>
          <p:cNvSpPr/>
          <p:nvPr/>
        </p:nvSpPr>
        <p:spPr>
          <a:xfrm>
            <a:off x="3403440" y="1329480"/>
            <a:ext cx="4233960" cy="65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22222"/>
                </a:solidFill>
                <a:latin typeface="Nunito Sans"/>
                <a:ea typeface="DejaVu Sans"/>
              </a:rPr>
              <a:t>Melhoria importante na API </a:t>
            </a:r>
            <a:r>
              <a:rPr b="0" lang="pt-BR" sz="1600" spc="-1" strike="noStrike">
                <a:solidFill>
                  <a:srgbClr val="222222"/>
                </a:solidFill>
                <a:latin typeface="Nunito Sans"/>
                <a:ea typeface="DejaVu Sans"/>
              </a:rPr>
              <a:t>utilizada no fluxo de vendas;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17" name="Retângulo 1"/>
          <p:cNvSpPr/>
          <p:nvPr/>
        </p:nvSpPr>
        <p:spPr>
          <a:xfrm>
            <a:off x="1609560" y="3220560"/>
            <a:ext cx="161784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Taxa de conversão geral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18" name="Retângulo 2"/>
          <p:cNvSpPr/>
          <p:nvPr/>
        </p:nvSpPr>
        <p:spPr>
          <a:xfrm>
            <a:off x="1609560" y="3725640"/>
            <a:ext cx="161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19" name="Retângulo 3"/>
          <p:cNvSpPr/>
          <p:nvPr/>
        </p:nvSpPr>
        <p:spPr>
          <a:xfrm>
            <a:off x="1609560" y="418284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220" name="Agrupar 4"/>
          <p:cNvGrpSpPr/>
          <p:nvPr/>
        </p:nvGrpSpPr>
        <p:grpSpPr>
          <a:xfrm>
            <a:off x="2007360" y="4226040"/>
            <a:ext cx="130680" cy="177120"/>
            <a:chOff x="2007360" y="4226040"/>
            <a:chExt cx="130680" cy="177120"/>
          </a:xfrm>
        </p:grpSpPr>
        <p:sp>
          <p:nvSpPr>
            <p:cNvPr id="221" name="Retângulo 5"/>
            <p:cNvSpPr/>
            <p:nvPr/>
          </p:nvSpPr>
          <p:spPr>
            <a:xfrm>
              <a:off x="2040840" y="4272480"/>
              <a:ext cx="64440" cy="1306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Forma Livre: Forma 6"/>
            <p:cNvSpPr/>
            <p:nvPr/>
          </p:nvSpPr>
          <p:spPr>
            <a:xfrm>
              <a:off x="2007360" y="422604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3" name="Retângulo 7"/>
          <p:cNvSpPr/>
          <p:nvPr/>
        </p:nvSpPr>
        <p:spPr>
          <a:xfrm>
            <a:off x="1609560" y="1329480"/>
            <a:ext cx="161784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Taxa de sucesso nas chamadas de API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224" name="Retângulo 8"/>
          <p:cNvSpPr/>
          <p:nvPr/>
        </p:nvSpPr>
        <p:spPr>
          <a:xfrm>
            <a:off x="1465560" y="1834560"/>
            <a:ext cx="17978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225" name="Retângulo 9"/>
          <p:cNvSpPr/>
          <p:nvPr/>
        </p:nvSpPr>
        <p:spPr>
          <a:xfrm>
            <a:off x="1609560" y="2291760"/>
            <a:ext cx="1617840" cy="29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40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226" name="Agrupar 10"/>
          <p:cNvGrpSpPr/>
          <p:nvPr/>
        </p:nvGrpSpPr>
        <p:grpSpPr>
          <a:xfrm>
            <a:off x="2007360" y="2334960"/>
            <a:ext cx="130680" cy="177120"/>
            <a:chOff x="2007360" y="2334960"/>
            <a:chExt cx="130680" cy="177120"/>
          </a:xfrm>
        </p:grpSpPr>
        <p:sp>
          <p:nvSpPr>
            <p:cNvPr id="227" name="Retângulo 11"/>
            <p:cNvSpPr/>
            <p:nvPr/>
          </p:nvSpPr>
          <p:spPr>
            <a:xfrm>
              <a:off x="2040840" y="2381400"/>
              <a:ext cx="64440" cy="13068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Forma Livre: Forma 12"/>
            <p:cNvSpPr/>
            <p:nvPr/>
          </p:nvSpPr>
          <p:spPr>
            <a:xfrm>
              <a:off x="2007360" y="2334960"/>
              <a:ext cx="130680" cy="6444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9" name="CaixaDeTexto 14"/>
          <p:cNvSpPr/>
          <p:nvPr/>
        </p:nvSpPr>
        <p:spPr>
          <a:xfrm>
            <a:off x="3403440" y="3220560"/>
            <a:ext cx="45716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222222"/>
                </a:solidFill>
                <a:latin typeface="Nunito Sans"/>
                <a:ea typeface="DejaVu Sans"/>
              </a:rPr>
              <a:t>Aumento significativo da taxa de conversão;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LibreOffice/7.1.3.2$Windows_X86_64 LibreOffice_project/47f78053abe362b9384784d31a6e56f8511eb1c1</Application>
  <AppVersion>15.0000</AppVersion>
  <Words>562</Words>
  <Paragraphs>117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2023-02-27T18:54:43Z</dcterms:modified>
  <cp:revision>39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8</vt:i4>
  </property>
</Properties>
</file>