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9144000" cy="5145088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164;p3_0"/>
          <p:cNvPicPr/>
          <p:nvPr/>
        </p:nvPicPr>
        <p:blipFill>
          <a:blip r:embed="rId2">
            <a:alphaModFix amt="52000"/>
          </a:blip>
          <a:stretch/>
        </p:blipFill>
        <p:spPr>
          <a:xfrm>
            <a:off x="3715200" y="919800"/>
            <a:ext cx="233640" cy="257760"/>
          </a:xfrm>
          <a:prstGeom prst="rect">
            <a:avLst/>
          </a:prstGeom>
          <a:ln w="0">
            <a:noFill/>
          </a:ln>
        </p:spPr>
      </p:pic>
      <p:sp>
        <p:nvSpPr>
          <p:cNvPr id="39" name="Google Shape;165;p3_0"/>
          <p:cNvSpPr/>
          <p:nvPr/>
        </p:nvSpPr>
        <p:spPr>
          <a:xfrm>
            <a:off x="3202920" y="1189440"/>
            <a:ext cx="1262160" cy="53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Novos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usuários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40" name="Google Shape;166;p3_0"/>
          <p:cNvSpPr/>
          <p:nvPr/>
        </p:nvSpPr>
        <p:spPr>
          <a:xfrm>
            <a:off x="1275480" y="1187280"/>
            <a:ext cx="841320" cy="44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Usuários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ativos</a:t>
            </a:r>
            <a:endParaRPr lang="pt-BR" sz="1000" b="0" strike="noStrike" spc="-1">
              <a:latin typeface="Arial"/>
            </a:endParaRPr>
          </a:p>
        </p:txBody>
      </p:sp>
      <p:pic>
        <p:nvPicPr>
          <p:cNvPr id="41" name="Google Shape;167;p3_0"/>
          <p:cNvPicPr/>
          <p:nvPr/>
        </p:nvPicPr>
        <p:blipFill>
          <a:blip r:embed="rId3">
            <a:alphaModFix amt="52000"/>
          </a:blip>
          <a:stretch/>
        </p:blipFill>
        <p:spPr>
          <a:xfrm>
            <a:off x="1608120" y="939240"/>
            <a:ext cx="177120" cy="246600"/>
          </a:xfrm>
          <a:prstGeom prst="rect">
            <a:avLst/>
          </a:prstGeom>
          <a:ln w="0">
            <a:noFill/>
          </a:ln>
        </p:spPr>
      </p:pic>
      <p:sp>
        <p:nvSpPr>
          <p:cNvPr id="42" name="Google Shape;168;p3_0"/>
          <p:cNvSpPr/>
          <p:nvPr/>
        </p:nvSpPr>
        <p:spPr>
          <a:xfrm>
            <a:off x="2276280" y="1191600"/>
            <a:ext cx="921240" cy="25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58480" rIns="90000" bIns="25848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Usuários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engajados</a:t>
            </a:r>
            <a:endParaRPr lang="pt-BR" sz="1000" b="0" strike="noStrike" spc="-1">
              <a:latin typeface="Arial"/>
            </a:endParaRPr>
          </a:p>
        </p:txBody>
      </p:sp>
      <p:pic>
        <p:nvPicPr>
          <p:cNvPr id="43" name="Google Shape;169;p3_0"/>
          <p:cNvPicPr/>
          <p:nvPr/>
        </p:nvPicPr>
        <p:blipFill>
          <a:blip r:embed="rId4">
            <a:alphaModFix amt="52000"/>
          </a:blip>
          <a:stretch/>
        </p:blipFill>
        <p:spPr>
          <a:xfrm>
            <a:off x="2643840" y="851760"/>
            <a:ext cx="339840" cy="325440"/>
          </a:xfrm>
          <a:prstGeom prst="rect">
            <a:avLst/>
          </a:prstGeom>
          <a:ln w="0">
            <a:noFill/>
          </a:ln>
        </p:spPr>
      </p:pic>
      <p:sp>
        <p:nvSpPr>
          <p:cNvPr id="44" name="Google Shape;170;p3_0"/>
          <p:cNvSpPr/>
          <p:nvPr/>
        </p:nvSpPr>
        <p:spPr>
          <a:xfrm>
            <a:off x="4300200" y="1191600"/>
            <a:ext cx="1297080" cy="508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 Mgs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trafegadas</a:t>
            </a:r>
            <a:endParaRPr lang="pt-BR" sz="1000" b="0" strike="noStrike" spc="-1">
              <a:latin typeface="Arial"/>
            </a:endParaRPr>
          </a:p>
        </p:txBody>
      </p:sp>
      <p:pic>
        <p:nvPicPr>
          <p:cNvPr id="45" name="Google Shape;171;p3_0"/>
          <p:cNvPicPr/>
          <p:nvPr/>
        </p:nvPicPr>
        <p:blipFill>
          <a:blip r:embed="rId5">
            <a:alphaModFix amt="52000"/>
          </a:blip>
          <a:stretch/>
        </p:blipFill>
        <p:spPr>
          <a:xfrm>
            <a:off x="4790160" y="898560"/>
            <a:ext cx="339840" cy="295560"/>
          </a:xfrm>
          <a:prstGeom prst="rect">
            <a:avLst/>
          </a:prstGeom>
          <a:ln w="0">
            <a:noFill/>
          </a:ln>
        </p:spPr>
      </p:pic>
      <p:sp>
        <p:nvSpPr>
          <p:cNvPr id="46" name="Google Shape;172;p3_0"/>
          <p:cNvSpPr/>
          <p:nvPr/>
        </p:nvSpPr>
        <p:spPr>
          <a:xfrm>
            <a:off x="3356640" y="1523160"/>
            <a:ext cx="921240" cy="40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1.150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700" b="1" strike="noStrike" spc="-1">
                <a:solidFill>
                  <a:srgbClr val="434343"/>
                </a:solidFill>
                <a:latin typeface="Nunito Sans"/>
                <a:ea typeface="Arial"/>
              </a:rPr>
              <a:t>     3,50%</a:t>
            </a:r>
            <a:endParaRPr lang="pt-BR" sz="700" b="0" strike="noStrike" spc="-1">
              <a:latin typeface="Arial"/>
            </a:endParaRPr>
          </a:p>
        </p:txBody>
      </p:sp>
      <p:sp>
        <p:nvSpPr>
          <p:cNvPr id="47" name="Google Shape;173;p3_0"/>
          <p:cNvSpPr/>
          <p:nvPr/>
        </p:nvSpPr>
        <p:spPr>
          <a:xfrm>
            <a:off x="4312080" y="1525680"/>
            <a:ext cx="1297080" cy="40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100.000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700" b="1" strike="noStrike" spc="-1">
                <a:solidFill>
                  <a:srgbClr val="434343"/>
                </a:solidFill>
                <a:latin typeface="Nunito Sans"/>
                <a:ea typeface="Arial"/>
              </a:rPr>
              <a:t>     4,00%</a:t>
            </a:r>
            <a:endParaRPr lang="pt-BR" sz="700" b="0" strike="noStrike" spc="-1">
              <a:latin typeface="Arial"/>
            </a:endParaRPr>
          </a:p>
        </p:txBody>
      </p:sp>
      <p:pic>
        <p:nvPicPr>
          <p:cNvPr id="48" name="Google Shape;174;p3_0"/>
          <p:cNvPicPr/>
          <p:nvPr/>
        </p:nvPicPr>
        <p:blipFill>
          <a:blip r:embed="rId6">
            <a:alphaModFix amt="52000"/>
          </a:blip>
          <a:stretch/>
        </p:blipFill>
        <p:spPr>
          <a:xfrm>
            <a:off x="5986080" y="927360"/>
            <a:ext cx="287280" cy="255600"/>
          </a:xfrm>
          <a:prstGeom prst="rect">
            <a:avLst/>
          </a:prstGeom>
          <a:ln w="0">
            <a:noFill/>
          </a:ln>
        </p:spPr>
      </p:pic>
      <p:sp>
        <p:nvSpPr>
          <p:cNvPr id="49" name="Google Shape;175;p3_0"/>
          <p:cNvSpPr/>
          <p:nvPr/>
        </p:nvSpPr>
        <p:spPr>
          <a:xfrm>
            <a:off x="5658840" y="1190880"/>
            <a:ext cx="959040" cy="38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Recorrência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50" name="Google Shape;176;p3_0"/>
          <p:cNvSpPr/>
          <p:nvPr/>
        </p:nvSpPr>
        <p:spPr>
          <a:xfrm>
            <a:off x="2282760" y="1523880"/>
            <a:ext cx="921240" cy="44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22.190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700" b="1" strike="noStrike" spc="-1">
                <a:solidFill>
                  <a:srgbClr val="434343"/>
                </a:solidFill>
                <a:latin typeface="Nunito Sans"/>
                <a:ea typeface="Arial"/>
              </a:rPr>
              <a:t>    -2,20%</a:t>
            </a:r>
            <a:endParaRPr lang="pt-BR" sz="700" b="0" strike="noStrike" spc="-1">
              <a:latin typeface="Arial"/>
            </a:endParaRPr>
          </a:p>
        </p:txBody>
      </p:sp>
      <p:sp>
        <p:nvSpPr>
          <p:cNvPr id="51" name="Google Shape;177;p3_0"/>
          <p:cNvSpPr/>
          <p:nvPr/>
        </p:nvSpPr>
        <p:spPr>
          <a:xfrm>
            <a:off x="1327320" y="1532160"/>
            <a:ext cx="711720" cy="44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25.670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700" b="1" strike="noStrike" spc="-1">
                <a:solidFill>
                  <a:srgbClr val="434343"/>
                </a:solidFill>
                <a:latin typeface="Nunito Sans"/>
                <a:ea typeface="Arial"/>
              </a:rPr>
              <a:t>   -4,40%</a:t>
            </a:r>
            <a:endParaRPr lang="pt-BR" sz="700" b="0" strike="noStrike" spc="-1">
              <a:latin typeface="Arial"/>
            </a:endParaRPr>
          </a:p>
        </p:txBody>
      </p:sp>
      <p:sp>
        <p:nvSpPr>
          <p:cNvPr id="52" name="Google Shape;178;p3_0"/>
          <p:cNvSpPr/>
          <p:nvPr/>
        </p:nvSpPr>
        <p:spPr>
          <a:xfrm>
            <a:off x="5726160" y="1526400"/>
            <a:ext cx="841320" cy="40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60,00%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700" b="1" strike="noStrike" spc="-1">
                <a:solidFill>
                  <a:srgbClr val="434343"/>
                </a:solidFill>
                <a:latin typeface="Nunito Sans"/>
                <a:ea typeface="Arial"/>
              </a:rPr>
              <a:t>  -8,00%</a:t>
            </a:r>
            <a:endParaRPr lang="pt-BR" sz="700" b="0" strike="noStrike" spc="-1">
              <a:latin typeface="Arial"/>
            </a:endParaRPr>
          </a:p>
        </p:txBody>
      </p:sp>
      <p:sp>
        <p:nvSpPr>
          <p:cNvPr id="53" name="Google Shape;179;p3_0"/>
          <p:cNvSpPr/>
          <p:nvPr/>
        </p:nvSpPr>
        <p:spPr>
          <a:xfrm>
            <a:off x="3243960" y="290520"/>
            <a:ext cx="2510280" cy="48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200" b="1" strike="noStrike" spc="-1">
                <a:solidFill>
                  <a:srgbClr val="434343"/>
                </a:solidFill>
                <a:latin typeface="Nunito Sans"/>
                <a:ea typeface="Arial"/>
              </a:rPr>
              <a:t>OVERVIEW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54" name="Google Shape;197;p3_0"/>
          <p:cNvSpPr/>
          <p:nvPr/>
        </p:nvSpPr>
        <p:spPr>
          <a:xfrm>
            <a:off x="6982200" y="1521720"/>
            <a:ext cx="659880" cy="47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90,00%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700" b="1" strike="noStrike" spc="-1">
                <a:solidFill>
                  <a:srgbClr val="434343"/>
                </a:solidFill>
                <a:latin typeface="Nunito Sans"/>
                <a:ea typeface="Arial"/>
              </a:rPr>
              <a:t>2,70%</a:t>
            </a:r>
            <a:endParaRPr lang="pt-BR" sz="700" b="0" strike="noStrike" spc="-1">
              <a:latin typeface="Arial"/>
            </a:endParaRPr>
          </a:p>
        </p:txBody>
      </p:sp>
      <p:sp>
        <p:nvSpPr>
          <p:cNvPr id="55" name="Google Shape;198;p3_0"/>
          <p:cNvSpPr/>
          <p:nvPr/>
        </p:nvSpPr>
        <p:spPr>
          <a:xfrm>
            <a:off x="6391800" y="1190880"/>
            <a:ext cx="1740240" cy="46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Taxa de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engajamento</a:t>
            </a:r>
            <a:endParaRPr lang="pt-BR" sz="1000" b="0" strike="noStrike" spc="-1">
              <a:latin typeface="Arial"/>
            </a:endParaRPr>
          </a:p>
        </p:txBody>
      </p:sp>
      <p:pic>
        <p:nvPicPr>
          <p:cNvPr id="56" name="Google Shape;199;p3_0"/>
          <p:cNvPicPr/>
          <p:nvPr/>
        </p:nvPicPr>
        <p:blipFill>
          <a:blip r:embed="rId7">
            <a:alphaModFix amt="52000"/>
          </a:blip>
          <a:stretch/>
        </p:blipFill>
        <p:spPr>
          <a:xfrm>
            <a:off x="7130160" y="919800"/>
            <a:ext cx="286920" cy="269640"/>
          </a:xfrm>
          <a:prstGeom prst="rect">
            <a:avLst/>
          </a:prstGeom>
          <a:ln w="0">
            <a:noFill/>
          </a:ln>
        </p:spPr>
      </p:pic>
      <p:sp>
        <p:nvSpPr>
          <p:cNvPr id="57" name="Google Shape;200;p3_0"/>
          <p:cNvSpPr/>
          <p:nvPr/>
        </p:nvSpPr>
        <p:spPr>
          <a:xfrm>
            <a:off x="7935480" y="1172520"/>
            <a:ext cx="959040" cy="32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26160" rIns="90000" bIns="32616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Retorno no mesmo mês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58" name="Google Shape;201;p3_0"/>
          <p:cNvSpPr/>
          <p:nvPr/>
        </p:nvSpPr>
        <p:spPr>
          <a:xfrm>
            <a:off x="8079480" y="1505160"/>
            <a:ext cx="67068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80,00%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700" b="1" strike="noStrike" spc="-1">
                <a:solidFill>
                  <a:srgbClr val="434343"/>
                </a:solidFill>
                <a:latin typeface="Nunito Sans"/>
                <a:ea typeface="Arial"/>
              </a:rPr>
              <a:t>0,90%</a:t>
            </a:r>
            <a:endParaRPr lang="pt-BR" sz="700" b="0" strike="noStrike" spc="-1">
              <a:latin typeface="Arial"/>
            </a:endParaRPr>
          </a:p>
        </p:txBody>
      </p:sp>
      <p:pic>
        <p:nvPicPr>
          <p:cNvPr id="59" name="Google Shape;202;p3_0"/>
          <p:cNvPicPr/>
          <p:nvPr/>
        </p:nvPicPr>
        <p:blipFill>
          <a:blip r:embed="rId6">
            <a:alphaModFix amt="52000"/>
          </a:blip>
          <a:stretch/>
        </p:blipFill>
        <p:spPr>
          <a:xfrm rot="10800000" flipH="1">
            <a:off x="8265240" y="910440"/>
            <a:ext cx="272520" cy="258120"/>
          </a:xfrm>
          <a:prstGeom prst="rect">
            <a:avLst/>
          </a:prstGeom>
          <a:ln w="0">
            <a:noFill/>
          </a:ln>
        </p:spPr>
      </p:pic>
      <p:sp>
        <p:nvSpPr>
          <p:cNvPr id="60" name="Google Shape;204;p3_0"/>
          <p:cNvSpPr/>
          <p:nvPr/>
        </p:nvSpPr>
        <p:spPr>
          <a:xfrm>
            <a:off x="264960" y="1491480"/>
            <a:ext cx="8632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03840" rIns="90000" bIns="303840" anchor="t">
            <a:noAutofit/>
          </a:bodyPr>
          <a:lstStyle/>
          <a:p>
            <a:pPr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30.000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61" name="Google Shape;205;p3_0"/>
          <p:cNvSpPr/>
          <p:nvPr/>
        </p:nvSpPr>
        <p:spPr>
          <a:xfrm>
            <a:off x="496800" y="1705680"/>
            <a:ext cx="545040" cy="25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59200" rIns="90000" bIns="25920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700" b="1" strike="noStrike" spc="-1">
                <a:solidFill>
                  <a:srgbClr val="434343"/>
                </a:solidFill>
                <a:latin typeface="Nunito Sans"/>
                <a:ea typeface="Arial"/>
              </a:rPr>
              <a:t>12,00%</a:t>
            </a:r>
            <a:endParaRPr lang="pt-BR" sz="700" b="0" strike="noStrike" spc="-1">
              <a:latin typeface="Arial"/>
            </a:endParaRPr>
          </a:p>
        </p:txBody>
      </p:sp>
      <p:pic>
        <p:nvPicPr>
          <p:cNvPr id="62" name="Google Shape;206;p3_0"/>
          <p:cNvPicPr/>
          <p:nvPr/>
        </p:nvPicPr>
        <p:blipFill>
          <a:blip r:embed="rId8"/>
          <a:stretch/>
        </p:blipFill>
        <p:spPr>
          <a:xfrm>
            <a:off x="478080" y="874800"/>
            <a:ext cx="448920" cy="449280"/>
          </a:xfrm>
          <a:prstGeom prst="rect">
            <a:avLst/>
          </a:prstGeom>
          <a:ln w="0">
            <a:noFill/>
          </a:ln>
        </p:spPr>
      </p:pic>
      <p:pic>
        <p:nvPicPr>
          <p:cNvPr id="63" name="Google Shape;207;p3_0"/>
          <p:cNvPicPr/>
          <p:nvPr/>
        </p:nvPicPr>
        <p:blipFill>
          <a:blip r:embed="rId9">
            <a:alphaModFix amt="60000"/>
          </a:blip>
          <a:stretch/>
        </p:blipFill>
        <p:spPr>
          <a:xfrm>
            <a:off x="1459440" y="1820880"/>
            <a:ext cx="85680" cy="86040"/>
          </a:xfrm>
          <a:prstGeom prst="rect">
            <a:avLst/>
          </a:prstGeom>
          <a:ln w="0">
            <a:noFill/>
          </a:ln>
        </p:spPr>
      </p:pic>
      <p:pic>
        <p:nvPicPr>
          <p:cNvPr id="64" name="Google Shape;208;p3_0"/>
          <p:cNvPicPr/>
          <p:nvPr/>
        </p:nvPicPr>
        <p:blipFill>
          <a:blip r:embed="rId9">
            <a:alphaModFix amt="60000"/>
          </a:blip>
          <a:stretch/>
        </p:blipFill>
        <p:spPr>
          <a:xfrm>
            <a:off x="2508840" y="1804680"/>
            <a:ext cx="85680" cy="86040"/>
          </a:xfrm>
          <a:prstGeom prst="rect">
            <a:avLst/>
          </a:prstGeom>
          <a:ln w="0">
            <a:noFill/>
          </a:ln>
        </p:spPr>
      </p:pic>
      <p:pic>
        <p:nvPicPr>
          <p:cNvPr id="65" name="Google Shape;221;p3_0"/>
          <p:cNvPicPr/>
          <p:nvPr/>
        </p:nvPicPr>
        <p:blipFill>
          <a:blip r:embed="rId10">
            <a:alphaModFix amt="60000"/>
          </a:blip>
          <a:stretch/>
        </p:blipFill>
        <p:spPr>
          <a:xfrm>
            <a:off x="3597120" y="1797120"/>
            <a:ext cx="90000" cy="86040"/>
          </a:xfrm>
          <a:prstGeom prst="rect">
            <a:avLst/>
          </a:prstGeom>
          <a:ln w="0">
            <a:noFill/>
          </a:ln>
        </p:spPr>
      </p:pic>
      <p:pic>
        <p:nvPicPr>
          <p:cNvPr id="66" name="Google Shape;222;p3_0"/>
          <p:cNvPicPr/>
          <p:nvPr/>
        </p:nvPicPr>
        <p:blipFill>
          <a:blip r:embed="rId9">
            <a:alphaModFix amt="60000"/>
          </a:blip>
          <a:stretch/>
        </p:blipFill>
        <p:spPr>
          <a:xfrm>
            <a:off x="5893560" y="1816200"/>
            <a:ext cx="85680" cy="86040"/>
          </a:xfrm>
          <a:prstGeom prst="rect">
            <a:avLst/>
          </a:prstGeom>
          <a:ln w="0">
            <a:noFill/>
          </a:ln>
        </p:spPr>
      </p:pic>
      <p:pic>
        <p:nvPicPr>
          <p:cNvPr id="67" name="Google Shape;223;p3_0"/>
          <p:cNvPicPr/>
          <p:nvPr/>
        </p:nvPicPr>
        <p:blipFill>
          <a:blip r:embed="rId10">
            <a:alphaModFix amt="60000"/>
          </a:blip>
          <a:stretch/>
        </p:blipFill>
        <p:spPr>
          <a:xfrm>
            <a:off x="445680" y="1805040"/>
            <a:ext cx="90000" cy="86040"/>
          </a:xfrm>
          <a:prstGeom prst="rect">
            <a:avLst/>
          </a:prstGeom>
          <a:ln w="0">
            <a:noFill/>
          </a:ln>
        </p:spPr>
      </p:pic>
      <p:pic>
        <p:nvPicPr>
          <p:cNvPr id="68" name="Google Shape;224;p3_0"/>
          <p:cNvPicPr/>
          <p:nvPr/>
        </p:nvPicPr>
        <p:blipFill>
          <a:blip r:embed="rId10">
            <a:alphaModFix amt="60000"/>
          </a:blip>
          <a:stretch/>
        </p:blipFill>
        <p:spPr>
          <a:xfrm>
            <a:off x="4745520" y="1801080"/>
            <a:ext cx="90000" cy="86040"/>
          </a:xfrm>
          <a:prstGeom prst="rect">
            <a:avLst/>
          </a:prstGeom>
          <a:ln w="0">
            <a:noFill/>
          </a:ln>
        </p:spPr>
      </p:pic>
      <p:pic>
        <p:nvPicPr>
          <p:cNvPr id="69" name="Google Shape;225;p3_0"/>
          <p:cNvPicPr/>
          <p:nvPr/>
        </p:nvPicPr>
        <p:blipFill>
          <a:blip r:embed="rId10">
            <a:alphaModFix amt="60000"/>
          </a:blip>
          <a:stretch/>
        </p:blipFill>
        <p:spPr>
          <a:xfrm>
            <a:off x="8151120" y="1792080"/>
            <a:ext cx="90000" cy="86040"/>
          </a:xfrm>
          <a:prstGeom prst="rect">
            <a:avLst/>
          </a:prstGeom>
          <a:ln w="0">
            <a:noFill/>
          </a:ln>
        </p:spPr>
      </p:pic>
      <p:pic>
        <p:nvPicPr>
          <p:cNvPr id="70" name="Google Shape;226;p3_0"/>
          <p:cNvPicPr/>
          <p:nvPr/>
        </p:nvPicPr>
        <p:blipFill>
          <a:blip r:embed="rId10">
            <a:alphaModFix amt="60000"/>
          </a:blip>
          <a:stretch/>
        </p:blipFill>
        <p:spPr>
          <a:xfrm>
            <a:off x="7020000" y="1800360"/>
            <a:ext cx="90000" cy="86040"/>
          </a:xfrm>
          <a:prstGeom prst="rect">
            <a:avLst/>
          </a:prstGeom>
          <a:ln w="0">
            <a:noFill/>
          </a:ln>
        </p:spPr>
      </p:pic>
      <p:sp>
        <p:nvSpPr>
          <p:cNvPr id="71" name="Google Shape;166;p3_1"/>
          <p:cNvSpPr/>
          <p:nvPr/>
        </p:nvSpPr>
        <p:spPr>
          <a:xfrm>
            <a:off x="286920" y="1260000"/>
            <a:ext cx="841320" cy="44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Visitas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72" name="Google Shape;181;p3_1"/>
          <p:cNvSpPr/>
          <p:nvPr/>
        </p:nvSpPr>
        <p:spPr>
          <a:xfrm>
            <a:off x="5916600" y="4571640"/>
            <a:ext cx="1149480" cy="34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47760" rIns="90000" bIns="34776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300" b="1" strike="noStrike" spc="-1">
                <a:solidFill>
                  <a:srgbClr val="252423"/>
                </a:solidFill>
                <a:latin typeface="Nunito Sans"/>
                <a:ea typeface="Arial"/>
              </a:rPr>
              <a:t>0,15%</a:t>
            </a:r>
            <a:endParaRPr lang="pt-BR" sz="1300" b="0" strike="noStrike" spc="-1">
              <a:latin typeface="Arial"/>
            </a:endParaRPr>
          </a:p>
        </p:txBody>
      </p:sp>
      <p:sp>
        <p:nvSpPr>
          <p:cNvPr id="73" name="Google Shape;182;p3_1"/>
          <p:cNvSpPr/>
          <p:nvPr/>
        </p:nvSpPr>
        <p:spPr>
          <a:xfrm>
            <a:off x="1082520" y="4528440"/>
            <a:ext cx="5023800" cy="38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800" b="0" strike="noStrike" spc="-1">
                <a:solidFill>
                  <a:srgbClr val="000000"/>
                </a:solidFill>
                <a:latin typeface="Nunito Sans"/>
                <a:ea typeface="Arial"/>
              </a:rPr>
              <a:t>A base de usuários engajados até Outubro somou </a:t>
            </a:r>
            <a:r>
              <a:rPr lang="pt-BR" sz="800" b="1" strike="noStrike" spc="-1">
                <a:solidFill>
                  <a:srgbClr val="000000"/>
                </a:solidFill>
                <a:latin typeface="Nunito Sans"/>
                <a:ea typeface="Arial"/>
              </a:rPr>
              <a:t>200.000  usuários</a:t>
            </a:r>
            <a:r>
              <a:rPr lang="pt-BR" sz="800" b="0" strike="noStrike" spc="-1">
                <a:solidFill>
                  <a:srgbClr val="000000"/>
                </a:solidFill>
                <a:latin typeface="Nunito Sans"/>
                <a:ea typeface="Arial"/>
              </a:rPr>
              <a:t>. </a:t>
            </a:r>
            <a:endParaRPr lang="pt-BR" sz="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800" b="0" strike="noStrike" spc="-1">
                <a:solidFill>
                  <a:srgbClr val="000000"/>
                </a:solidFill>
                <a:latin typeface="Nunito Sans"/>
                <a:ea typeface="Arial"/>
              </a:rPr>
              <a:t>Assim, o número de novos usuários em Outubro representou um </a:t>
            </a:r>
            <a:r>
              <a:rPr lang="pt-BR" sz="800" b="1" strike="noStrike" spc="-1">
                <a:solidFill>
                  <a:srgbClr val="000000"/>
                </a:solidFill>
                <a:latin typeface="Nunito Sans"/>
                <a:ea typeface="Arial"/>
              </a:rPr>
              <a:t>crescimento de base</a:t>
            </a:r>
            <a:r>
              <a:rPr lang="pt-BR" sz="800" b="1" strike="noStrike" spc="-1">
                <a:solidFill>
                  <a:srgbClr val="F57300"/>
                </a:solidFill>
                <a:latin typeface="Nunito Sans"/>
                <a:ea typeface="Arial"/>
              </a:rPr>
              <a:t> </a:t>
            </a:r>
            <a:r>
              <a:rPr lang="pt-BR" sz="800" b="0" strike="noStrike" spc="-1">
                <a:solidFill>
                  <a:srgbClr val="000000"/>
                </a:solidFill>
                <a:latin typeface="Nunito Sans"/>
                <a:ea typeface="Arial"/>
              </a:rPr>
              <a:t>de:</a:t>
            </a:r>
            <a:endParaRPr lang="pt-BR" sz="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pt-BR" sz="800" b="0" strike="noStrike" spc="-1">
              <a:latin typeface="Arial"/>
            </a:endParaRPr>
          </a:p>
        </p:txBody>
      </p:sp>
      <p:pic>
        <p:nvPicPr>
          <p:cNvPr id="74" name="Imagem 73"/>
          <p:cNvPicPr/>
          <p:nvPr/>
        </p:nvPicPr>
        <p:blipFill>
          <a:blip r:embed="rId11"/>
          <a:stretch/>
        </p:blipFill>
        <p:spPr>
          <a:xfrm>
            <a:off x="359640" y="2160000"/>
            <a:ext cx="3957840" cy="1977480"/>
          </a:xfrm>
          <a:prstGeom prst="rect">
            <a:avLst/>
          </a:prstGeom>
          <a:ln w="0">
            <a:noFill/>
          </a:ln>
        </p:spPr>
      </p:pic>
      <p:pic>
        <p:nvPicPr>
          <p:cNvPr id="75" name="Imagem 74"/>
          <p:cNvPicPr/>
          <p:nvPr/>
        </p:nvPicPr>
        <p:blipFill>
          <a:blip r:embed="rId12"/>
          <a:stretch/>
        </p:blipFill>
        <p:spPr>
          <a:xfrm>
            <a:off x="4680000" y="2160000"/>
            <a:ext cx="4101840" cy="2049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 75"/>
          <p:cNvSpPr/>
          <p:nvPr/>
        </p:nvSpPr>
        <p:spPr>
          <a:xfrm>
            <a:off x="3420000" y="180000"/>
            <a:ext cx="2338200" cy="50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VENDAS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77" name="Retângulo 76"/>
          <p:cNvSpPr/>
          <p:nvPr/>
        </p:nvSpPr>
        <p:spPr>
          <a:xfrm>
            <a:off x="1080000" y="1116360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Número de propostas vendidas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78" name="Retângulo 77"/>
          <p:cNvSpPr/>
          <p:nvPr/>
        </p:nvSpPr>
        <p:spPr>
          <a:xfrm>
            <a:off x="1080000" y="1621440"/>
            <a:ext cx="161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1.500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79" name="Retângulo 78"/>
          <p:cNvSpPr/>
          <p:nvPr/>
        </p:nvSpPr>
        <p:spPr>
          <a:xfrm>
            <a:off x="1080000" y="207864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15%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80" name="Agrupar 79"/>
          <p:cNvGrpSpPr/>
          <p:nvPr/>
        </p:nvGrpSpPr>
        <p:grpSpPr>
          <a:xfrm>
            <a:off x="1477800" y="2121840"/>
            <a:ext cx="131040" cy="177480"/>
            <a:chOff x="1477800" y="2121840"/>
            <a:chExt cx="131040" cy="177480"/>
          </a:xfrm>
        </p:grpSpPr>
        <p:sp>
          <p:nvSpPr>
            <p:cNvPr id="81" name="Retângulo 80"/>
            <p:cNvSpPr/>
            <p:nvPr/>
          </p:nvSpPr>
          <p:spPr>
            <a:xfrm>
              <a:off x="1511280" y="216828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Forma Livre: Forma 81"/>
            <p:cNvSpPr/>
            <p:nvPr/>
          </p:nvSpPr>
          <p:spPr>
            <a:xfrm>
              <a:off x="1477800" y="212184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3" name="Retângulo 82"/>
          <p:cNvSpPr/>
          <p:nvPr/>
        </p:nvSpPr>
        <p:spPr>
          <a:xfrm>
            <a:off x="2880000" y="133236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Valor total vendido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84" name="Retângulo 83"/>
          <p:cNvSpPr/>
          <p:nvPr/>
        </p:nvSpPr>
        <p:spPr>
          <a:xfrm>
            <a:off x="2736000" y="162144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R$ 20 Mil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85" name="Retângulo 84"/>
          <p:cNvSpPr/>
          <p:nvPr/>
        </p:nvSpPr>
        <p:spPr>
          <a:xfrm>
            <a:off x="2880000" y="207864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20%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86" name="Agrupar 85"/>
          <p:cNvGrpSpPr/>
          <p:nvPr/>
        </p:nvGrpSpPr>
        <p:grpSpPr>
          <a:xfrm>
            <a:off x="3277800" y="2121840"/>
            <a:ext cx="131040" cy="177480"/>
            <a:chOff x="3277800" y="2121840"/>
            <a:chExt cx="131040" cy="177480"/>
          </a:xfrm>
        </p:grpSpPr>
        <p:sp>
          <p:nvSpPr>
            <p:cNvPr id="87" name="Retângulo 86"/>
            <p:cNvSpPr/>
            <p:nvPr/>
          </p:nvSpPr>
          <p:spPr>
            <a:xfrm>
              <a:off x="3311280" y="216828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Forma Livre: Forma 87"/>
            <p:cNvSpPr/>
            <p:nvPr/>
          </p:nvSpPr>
          <p:spPr>
            <a:xfrm>
              <a:off x="3277800" y="212184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9" name="Retângulo 88"/>
          <p:cNvSpPr/>
          <p:nvPr/>
        </p:nvSpPr>
        <p:spPr>
          <a:xfrm>
            <a:off x="4644000" y="1110600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Taxa de conversão geral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90" name="Retângulo 89"/>
          <p:cNvSpPr/>
          <p:nvPr/>
        </p:nvSpPr>
        <p:spPr>
          <a:xfrm>
            <a:off x="4644000" y="1615680"/>
            <a:ext cx="161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60%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91" name="Retângulo 90"/>
          <p:cNvSpPr/>
          <p:nvPr/>
        </p:nvSpPr>
        <p:spPr>
          <a:xfrm>
            <a:off x="4644000" y="207288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15 p.p.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92" name="Agrupar 91"/>
          <p:cNvGrpSpPr/>
          <p:nvPr/>
        </p:nvGrpSpPr>
        <p:grpSpPr>
          <a:xfrm>
            <a:off x="5041800" y="2116080"/>
            <a:ext cx="131040" cy="177480"/>
            <a:chOff x="5041800" y="2116080"/>
            <a:chExt cx="131040" cy="177480"/>
          </a:xfrm>
        </p:grpSpPr>
        <p:sp>
          <p:nvSpPr>
            <p:cNvPr id="93" name="Retângulo 92"/>
            <p:cNvSpPr/>
            <p:nvPr/>
          </p:nvSpPr>
          <p:spPr>
            <a:xfrm>
              <a:off x="5075280" y="216252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Forma Livre: Forma 93"/>
            <p:cNvSpPr/>
            <p:nvPr/>
          </p:nvSpPr>
          <p:spPr>
            <a:xfrm>
              <a:off x="5041800" y="211608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5" name="Retângulo 94"/>
          <p:cNvSpPr/>
          <p:nvPr/>
        </p:nvSpPr>
        <p:spPr>
          <a:xfrm>
            <a:off x="6444000" y="1110600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Taxa de sucesso nas chamadas de API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6300000" y="161568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90%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6444000" y="207288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40 p.p.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98" name="Agrupar 97"/>
          <p:cNvGrpSpPr/>
          <p:nvPr/>
        </p:nvGrpSpPr>
        <p:grpSpPr>
          <a:xfrm>
            <a:off x="6841800" y="2116080"/>
            <a:ext cx="131040" cy="177480"/>
            <a:chOff x="6841800" y="2116080"/>
            <a:chExt cx="131040" cy="177480"/>
          </a:xfrm>
        </p:grpSpPr>
        <p:sp>
          <p:nvSpPr>
            <p:cNvPr id="99" name="Retângulo 98"/>
            <p:cNvSpPr/>
            <p:nvPr/>
          </p:nvSpPr>
          <p:spPr>
            <a:xfrm>
              <a:off x="6875280" y="216252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Forma Livre: Forma 99"/>
            <p:cNvSpPr/>
            <p:nvPr/>
          </p:nvSpPr>
          <p:spPr>
            <a:xfrm>
              <a:off x="6841800" y="211608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1" name="Retângulo 100"/>
          <p:cNvSpPr/>
          <p:nvPr/>
        </p:nvSpPr>
        <p:spPr>
          <a:xfrm>
            <a:off x="1548000" y="324036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Empréstimo Consignado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02" name="Retângulo 101"/>
          <p:cNvSpPr/>
          <p:nvPr/>
        </p:nvSpPr>
        <p:spPr>
          <a:xfrm>
            <a:off x="1404000" y="363744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R$ 8 Mil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03" name="Retângulo 102"/>
          <p:cNvSpPr/>
          <p:nvPr/>
        </p:nvSpPr>
        <p:spPr>
          <a:xfrm>
            <a:off x="1548000" y="409464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5%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04" name="Agrupar 103"/>
          <p:cNvGrpSpPr/>
          <p:nvPr/>
        </p:nvGrpSpPr>
        <p:grpSpPr>
          <a:xfrm>
            <a:off x="2017800" y="4136040"/>
            <a:ext cx="131040" cy="178920"/>
            <a:chOff x="2017800" y="4136040"/>
            <a:chExt cx="131040" cy="178920"/>
          </a:xfrm>
        </p:grpSpPr>
        <p:sp>
          <p:nvSpPr>
            <p:cNvPr id="105" name="Retângulo 104"/>
            <p:cNvSpPr/>
            <p:nvPr/>
          </p:nvSpPr>
          <p:spPr>
            <a:xfrm flipV="1">
              <a:off x="2051280" y="4136040"/>
              <a:ext cx="64800" cy="131040"/>
            </a:xfrm>
            <a:prstGeom prst="rect">
              <a:avLst/>
            </a:prstGeom>
            <a:solidFill>
              <a:srgbClr val="FC2626"/>
            </a:solidFill>
            <a:ln w="0">
              <a:solidFill>
                <a:srgbClr val="FC262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Forma Livre: Forma 105"/>
            <p:cNvSpPr/>
            <p:nvPr/>
          </p:nvSpPr>
          <p:spPr>
            <a:xfrm>
              <a:off x="2017800" y="425016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186"/>
                  </a:moveTo>
                  <a:lnTo>
                    <a:pt x="370" y="0"/>
                  </a:lnTo>
                  <a:lnTo>
                    <a:pt x="0" y="0"/>
                  </a:lnTo>
                  <a:lnTo>
                    <a:pt x="185" y="186"/>
                  </a:lnTo>
                </a:path>
              </a:pathLst>
            </a:custGeom>
            <a:solidFill>
              <a:srgbClr val="FC262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7" name="Retângulo 106"/>
          <p:cNvSpPr/>
          <p:nvPr/>
        </p:nvSpPr>
        <p:spPr>
          <a:xfrm>
            <a:off x="3600000" y="3132000"/>
            <a:ext cx="205128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Empréstimo com garantia</a:t>
            </a:r>
            <a:endParaRPr lang="pt-BR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sobre veículos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08" name="Retângulo 107"/>
          <p:cNvSpPr/>
          <p:nvPr/>
        </p:nvSpPr>
        <p:spPr>
          <a:xfrm>
            <a:off x="3744000" y="356544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R$ 12 Mil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09" name="Retângulo 108"/>
          <p:cNvSpPr/>
          <p:nvPr/>
        </p:nvSpPr>
        <p:spPr>
          <a:xfrm>
            <a:off x="3888000" y="402264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100%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10" name="Agrupar 109"/>
          <p:cNvGrpSpPr/>
          <p:nvPr/>
        </p:nvGrpSpPr>
        <p:grpSpPr>
          <a:xfrm>
            <a:off x="4285800" y="4065840"/>
            <a:ext cx="131040" cy="177480"/>
            <a:chOff x="4285800" y="4065840"/>
            <a:chExt cx="131040" cy="177480"/>
          </a:xfrm>
        </p:grpSpPr>
        <p:sp>
          <p:nvSpPr>
            <p:cNvPr id="111" name="Retângulo 110"/>
            <p:cNvSpPr/>
            <p:nvPr/>
          </p:nvSpPr>
          <p:spPr>
            <a:xfrm>
              <a:off x="4319280" y="411228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Forma Livre: Forma 111"/>
            <p:cNvSpPr/>
            <p:nvPr/>
          </p:nvSpPr>
          <p:spPr>
            <a:xfrm>
              <a:off x="4285800" y="406584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3" name="Conector reto 112"/>
          <p:cNvSpPr/>
          <p:nvPr/>
        </p:nvSpPr>
        <p:spPr>
          <a:xfrm>
            <a:off x="3924000" y="2340360"/>
            <a:ext cx="396000" cy="719640"/>
          </a:xfrm>
          <a:prstGeom prst="line">
            <a:avLst/>
          </a:prstGeom>
          <a:ln w="36000">
            <a:solidFill>
              <a:srgbClr val="22222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onector reto 113"/>
          <p:cNvSpPr/>
          <p:nvPr/>
        </p:nvSpPr>
        <p:spPr>
          <a:xfrm flipH="1">
            <a:off x="2700000" y="2376000"/>
            <a:ext cx="540000" cy="864000"/>
          </a:xfrm>
          <a:prstGeom prst="line">
            <a:avLst/>
          </a:prstGeom>
          <a:ln w="36000">
            <a:solidFill>
              <a:srgbClr val="22222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tângulo 114"/>
          <p:cNvSpPr/>
          <p:nvPr/>
        </p:nvSpPr>
        <p:spPr>
          <a:xfrm>
            <a:off x="3420000" y="180000"/>
            <a:ext cx="2338200" cy="50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VENDAS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16" name="Retângulo 115"/>
          <p:cNvSpPr/>
          <p:nvPr/>
        </p:nvSpPr>
        <p:spPr>
          <a:xfrm>
            <a:off x="324360" y="1980000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Número de propostas vendidas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17" name="Retângulo 116"/>
          <p:cNvSpPr/>
          <p:nvPr/>
        </p:nvSpPr>
        <p:spPr>
          <a:xfrm>
            <a:off x="324360" y="2485080"/>
            <a:ext cx="161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1.500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18" name="Retângulo 117"/>
          <p:cNvSpPr/>
          <p:nvPr/>
        </p:nvSpPr>
        <p:spPr>
          <a:xfrm>
            <a:off x="324360" y="294228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15%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19" name="Agrupar 118"/>
          <p:cNvGrpSpPr/>
          <p:nvPr/>
        </p:nvGrpSpPr>
        <p:grpSpPr>
          <a:xfrm>
            <a:off x="722160" y="2985480"/>
            <a:ext cx="131040" cy="177480"/>
            <a:chOff x="722160" y="2985480"/>
            <a:chExt cx="131040" cy="177480"/>
          </a:xfrm>
        </p:grpSpPr>
        <p:sp>
          <p:nvSpPr>
            <p:cNvPr id="120" name="Retângulo 119"/>
            <p:cNvSpPr/>
            <p:nvPr/>
          </p:nvSpPr>
          <p:spPr>
            <a:xfrm>
              <a:off x="755640" y="303192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Forma Livre: Forma 120"/>
            <p:cNvSpPr/>
            <p:nvPr/>
          </p:nvSpPr>
          <p:spPr>
            <a:xfrm>
              <a:off x="722160" y="298548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2" name="Retângulo 121"/>
          <p:cNvSpPr/>
          <p:nvPr/>
        </p:nvSpPr>
        <p:spPr>
          <a:xfrm>
            <a:off x="2124360" y="219600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Valor total vendido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23" name="Retângulo 122"/>
          <p:cNvSpPr/>
          <p:nvPr/>
        </p:nvSpPr>
        <p:spPr>
          <a:xfrm>
            <a:off x="1980360" y="248508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R$ 20 Mil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2124360" y="294228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20%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25" name="Agrupar 124"/>
          <p:cNvGrpSpPr/>
          <p:nvPr/>
        </p:nvGrpSpPr>
        <p:grpSpPr>
          <a:xfrm>
            <a:off x="2522160" y="2985480"/>
            <a:ext cx="131040" cy="177480"/>
            <a:chOff x="2522160" y="2985480"/>
            <a:chExt cx="131040" cy="177480"/>
          </a:xfrm>
        </p:grpSpPr>
        <p:sp>
          <p:nvSpPr>
            <p:cNvPr id="126" name="Retângulo 125"/>
            <p:cNvSpPr/>
            <p:nvPr/>
          </p:nvSpPr>
          <p:spPr>
            <a:xfrm>
              <a:off x="2555640" y="303192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Forma Livre: Forma 126"/>
            <p:cNvSpPr/>
            <p:nvPr/>
          </p:nvSpPr>
          <p:spPr>
            <a:xfrm>
              <a:off x="2522160" y="298548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8" name="Retângulo 127"/>
          <p:cNvSpPr/>
          <p:nvPr/>
        </p:nvSpPr>
        <p:spPr>
          <a:xfrm>
            <a:off x="5364360" y="2098080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Taxa de conversão geral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29" name="Retângulo 128"/>
          <p:cNvSpPr/>
          <p:nvPr/>
        </p:nvSpPr>
        <p:spPr>
          <a:xfrm>
            <a:off x="5364360" y="2603160"/>
            <a:ext cx="161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60%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30" name="Retângulo 129"/>
          <p:cNvSpPr/>
          <p:nvPr/>
        </p:nvSpPr>
        <p:spPr>
          <a:xfrm>
            <a:off x="5364360" y="306036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15 p.p.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31" name="Agrupar 130"/>
          <p:cNvGrpSpPr/>
          <p:nvPr/>
        </p:nvGrpSpPr>
        <p:grpSpPr>
          <a:xfrm>
            <a:off x="5762160" y="3103560"/>
            <a:ext cx="131040" cy="177480"/>
            <a:chOff x="5762160" y="3103560"/>
            <a:chExt cx="131040" cy="177480"/>
          </a:xfrm>
        </p:grpSpPr>
        <p:sp>
          <p:nvSpPr>
            <p:cNvPr id="132" name="Retângulo 131"/>
            <p:cNvSpPr/>
            <p:nvPr/>
          </p:nvSpPr>
          <p:spPr>
            <a:xfrm>
              <a:off x="5795640" y="315000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Forma Livre: Forma 132"/>
            <p:cNvSpPr/>
            <p:nvPr/>
          </p:nvSpPr>
          <p:spPr>
            <a:xfrm>
              <a:off x="5762160" y="310356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4" name="Retângulo 133"/>
          <p:cNvSpPr/>
          <p:nvPr/>
        </p:nvSpPr>
        <p:spPr>
          <a:xfrm>
            <a:off x="7164360" y="2098080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Taxa de sucesso nas chamadas de API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35" name="Retângulo 134"/>
          <p:cNvSpPr/>
          <p:nvPr/>
        </p:nvSpPr>
        <p:spPr>
          <a:xfrm>
            <a:off x="7020360" y="260316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90%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36" name="Retângulo 135"/>
          <p:cNvSpPr/>
          <p:nvPr/>
        </p:nvSpPr>
        <p:spPr>
          <a:xfrm>
            <a:off x="7164360" y="306036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40 p.p.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37" name="Agrupar 136"/>
          <p:cNvGrpSpPr/>
          <p:nvPr/>
        </p:nvGrpSpPr>
        <p:grpSpPr>
          <a:xfrm>
            <a:off x="7562160" y="3103560"/>
            <a:ext cx="131040" cy="177480"/>
            <a:chOff x="7562160" y="3103560"/>
            <a:chExt cx="131040" cy="177480"/>
          </a:xfrm>
        </p:grpSpPr>
        <p:sp>
          <p:nvSpPr>
            <p:cNvPr id="138" name="Retângulo 137"/>
            <p:cNvSpPr/>
            <p:nvPr/>
          </p:nvSpPr>
          <p:spPr>
            <a:xfrm>
              <a:off x="7595640" y="315000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Forma Livre: Forma 138"/>
            <p:cNvSpPr/>
            <p:nvPr/>
          </p:nvSpPr>
          <p:spPr>
            <a:xfrm>
              <a:off x="7562160" y="310356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0" name="Retângulo 139"/>
          <p:cNvSpPr/>
          <p:nvPr/>
        </p:nvSpPr>
        <p:spPr>
          <a:xfrm>
            <a:off x="792360" y="363600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Consignado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41" name="Retângulo 140"/>
          <p:cNvSpPr/>
          <p:nvPr/>
        </p:nvSpPr>
        <p:spPr>
          <a:xfrm>
            <a:off x="648360" y="396108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R$ 8 Mil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42" name="Retângulo 141"/>
          <p:cNvSpPr/>
          <p:nvPr/>
        </p:nvSpPr>
        <p:spPr>
          <a:xfrm>
            <a:off x="792360" y="441828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5%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43" name="Agrupar 142"/>
          <p:cNvGrpSpPr/>
          <p:nvPr/>
        </p:nvGrpSpPr>
        <p:grpSpPr>
          <a:xfrm>
            <a:off x="1262160" y="4459680"/>
            <a:ext cx="131040" cy="178920"/>
            <a:chOff x="1262160" y="4459680"/>
            <a:chExt cx="131040" cy="178920"/>
          </a:xfrm>
        </p:grpSpPr>
        <p:sp>
          <p:nvSpPr>
            <p:cNvPr id="144" name="Retângulo 143"/>
            <p:cNvSpPr/>
            <p:nvPr/>
          </p:nvSpPr>
          <p:spPr>
            <a:xfrm flipV="1">
              <a:off x="1295640" y="4459680"/>
              <a:ext cx="64800" cy="131040"/>
            </a:xfrm>
            <a:prstGeom prst="rect">
              <a:avLst/>
            </a:prstGeom>
            <a:solidFill>
              <a:srgbClr val="FC2626"/>
            </a:solidFill>
            <a:ln w="0">
              <a:solidFill>
                <a:srgbClr val="FC262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Forma Livre: Forma 144"/>
            <p:cNvSpPr/>
            <p:nvPr/>
          </p:nvSpPr>
          <p:spPr>
            <a:xfrm>
              <a:off x="1262160" y="457380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186"/>
                  </a:moveTo>
                  <a:lnTo>
                    <a:pt x="370" y="0"/>
                  </a:lnTo>
                  <a:lnTo>
                    <a:pt x="0" y="0"/>
                  </a:lnTo>
                  <a:lnTo>
                    <a:pt x="185" y="186"/>
                  </a:lnTo>
                </a:path>
              </a:pathLst>
            </a:custGeom>
            <a:solidFill>
              <a:srgbClr val="FC262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6" name="Retângulo 145"/>
          <p:cNvSpPr/>
          <p:nvPr/>
        </p:nvSpPr>
        <p:spPr>
          <a:xfrm>
            <a:off x="3132360" y="3456000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Com garantia</a:t>
            </a:r>
            <a:endParaRPr lang="pt-BR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sobre veículos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47" name="Retângulo 146"/>
          <p:cNvSpPr/>
          <p:nvPr/>
        </p:nvSpPr>
        <p:spPr>
          <a:xfrm>
            <a:off x="2988360" y="396108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R$ 12 Mil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48" name="Retângulo 147"/>
          <p:cNvSpPr/>
          <p:nvPr/>
        </p:nvSpPr>
        <p:spPr>
          <a:xfrm>
            <a:off x="3132360" y="441828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100%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49" name="Agrupar 148"/>
          <p:cNvGrpSpPr/>
          <p:nvPr/>
        </p:nvGrpSpPr>
        <p:grpSpPr>
          <a:xfrm>
            <a:off x="3530160" y="4461480"/>
            <a:ext cx="131040" cy="177480"/>
            <a:chOff x="3530160" y="4461480"/>
            <a:chExt cx="131040" cy="177480"/>
          </a:xfrm>
        </p:grpSpPr>
        <p:sp>
          <p:nvSpPr>
            <p:cNvPr id="150" name="Retângulo 149"/>
            <p:cNvSpPr/>
            <p:nvPr/>
          </p:nvSpPr>
          <p:spPr>
            <a:xfrm>
              <a:off x="3563640" y="450792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Forma Livre: Forma 150"/>
            <p:cNvSpPr/>
            <p:nvPr/>
          </p:nvSpPr>
          <p:spPr>
            <a:xfrm>
              <a:off x="3530160" y="446148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2" name="Conector reto 151"/>
          <p:cNvSpPr/>
          <p:nvPr/>
        </p:nvSpPr>
        <p:spPr>
          <a:xfrm>
            <a:off x="3168360" y="3204000"/>
            <a:ext cx="287640" cy="287640"/>
          </a:xfrm>
          <a:prstGeom prst="line">
            <a:avLst/>
          </a:prstGeom>
          <a:ln w="36000">
            <a:solidFill>
              <a:srgbClr val="22222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onector reto 152"/>
          <p:cNvSpPr/>
          <p:nvPr/>
        </p:nvSpPr>
        <p:spPr>
          <a:xfrm flipH="1">
            <a:off x="2090880" y="3216960"/>
            <a:ext cx="432000" cy="525600"/>
          </a:xfrm>
          <a:prstGeom prst="line">
            <a:avLst/>
          </a:prstGeom>
          <a:ln w="36000">
            <a:solidFill>
              <a:srgbClr val="22222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Retângulo 153"/>
          <p:cNvSpPr/>
          <p:nvPr/>
        </p:nvSpPr>
        <p:spPr>
          <a:xfrm>
            <a:off x="5544360" y="1080000"/>
            <a:ext cx="3238560" cy="161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900" b="0" strike="noStrike" spc="-1" dirty="0">
                <a:solidFill>
                  <a:srgbClr val="222222"/>
                </a:solidFill>
                <a:latin typeface="Nunito Sans"/>
                <a:ea typeface="DejaVu Sans"/>
              </a:rPr>
              <a:t>Realizamos algumas melhorias na API utilizada no fluxo de vendas. Como resultado, a taxa de sucesso nas chamadas de API teve uma forte melhora. Isso contribuiu muito para o aumento da taxa de conversão geral, e para as vendas como um todo.</a:t>
            </a:r>
            <a:endParaRPr lang="pt-BR" sz="900" b="0" strike="noStrike" spc="-1" dirty="0">
              <a:latin typeface="Arial"/>
            </a:endParaRPr>
          </a:p>
        </p:txBody>
      </p:sp>
      <p:sp>
        <p:nvSpPr>
          <p:cNvPr id="155" name="Retângulo 154"/>
          <p:cNvSpPr/>
          <p:nvPr/>
        </p:nvSpPr>
        <p:spPr>
          <a:xfrm>
            <a:off x="396000" y="720000"/>
            <a:ext cx="356292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Mesmo com as quedas no número de usuários entrando na plataforma, e no valor total vendido para os produtos de consignado, tivemos um grande resultado com o aumento da taxa de conversão, e com a introdução de um novo produto no fluxo (empréstimos com garantia sobre veículos).</a:t>
            </a:r>
            <a:endParaRPr lang="pt-BR" sz="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tângulo 155"/>
          <p:cNvSpPr/>
          <p:nvPr/>
        </p:nvSpPr>
        <p:spPr>
          <a:xfrm>
            <a:off x="3420000" y="180000"/>
            <a:ext cx="2338200" cy="50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VENDAS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57" name="Retângulo 156"/>
          <p:cNvSpPr/>
          <p:nvPr/>
        </p:nvSpPr>
        <p:spPr>
          <a:xfrm>
            <a:off x="4356360" y="1224360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Número de propostas vendidas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58" name="Retângulo 157"/>
          <p:cNvSpPr/>
          <p:nvPr/>
        </p:nvSpPr>
        <p:spPr>
          <a:xfrm>
            <a:off x="4356360" y="1729440"/>
            <a:ext cx="161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1.500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59" name="Retângulo 158"/>
          <p:cNvSpPr/>
          <p:nvPr/>
        </p:nvSpPr>
        <p:spPr>
          <a:xfrm>
            <a:off x="4356360" y="218664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15%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60" name="Agrupar 159"/>
          <p:cNvGrpSpPr/>
          <p:nvPr/>
        </p:nvGrpSpPr>
        <p:grpSpPr>
          <a:xfrm>
            <a:off x="4754160" y="2229840"/>
            <a:ext cx="131040" cy="177480"/>
            <a:chOff x="4754160" y="2229840"/>
            <a:chExt cx="131040" cy="177480"/>
          </a:xfrm>
        </p:grpSpPr>
        <p:sp>
          <p:nvSpPr>
            <p:cNvPr id="161" name="Retângulo 160"/>
            <p:cNvSpPr/>
            <p:nvPr/>
          </p:nvSpPr>
          <p:spPr>
            <a:xfrm>
              <a:off x="4787640" y="227628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Forma Livre: Forma 161"/>
            <p:cNvSpPr/>
            <p:nvPr/>
          </p:nvSpPr>
          <p:spPr>
            <a:xfrm>
              <a:off x="4754160" y="222984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3" name="Retângulo 162"/>
          <p:cNvSpPr/>
          <p:nvPr/>
        </p:nvSpPr>
        <p:spPr>
          <a:xfrm>
            <a:off x="6156360" y="144036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Valor total vendido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64" name="Retângulo 163"/>
          <p:cNvSpPr/>
          <p:nvPr/>
        </p:nvSpPr>
        <p:spPr>
          <a:xfrm>
            <a:off x="6012360" y="172944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R$ 20 Mil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65" name="Retângulo 164"/>
          <p:cNvSpPr/>
          <p:nvPr/>
        </p:nvSpPr>
        <p:spPr>
          <a:xfrm>
            <a:off x="6156360" y="218664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20%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66" name="Agrupar 165"/>
          <p:cNvGrpSpPr/>
          <p:nvPr/>
        </p:nvGrpSpPr>
        <p:grpSpPr>
          <a:xfrm>
            <a:off x="6554160" y="2229840"/>
            <a:ext cx="131040" cy="177480"/>
            <a:chOff x="6554160" y="2229840"/>
            <a:chExt cx="131040" cy="177480"/>
          </a:xfrm>
        </p:grpSpPr>
        <p:sp>
          <p:nvSpPr>
            <p:cNvPr id="167" name="Retângulo 166"/>
            <p:cNvSpPr/>
            <p:nvPr/>
          </p:nvSpPr>
          <p:spPr>
            <a:xfrm>
              <a:off x="6587640" y="227628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" name="Forma Livre: Forma 167"/>
            <p:cNvSpPr/>
            <p:nvPr/>
          </p:nvSpPr>
          <p:spPr>
            <a:xfrm>
              <a:off x="6554160" y="222984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9" name="Retângulo 168"/>
          <p:cNvSpPr/>
          <p:nvPr/>
        </p:nvSpPr>
        <p:spPr>
          <a:xfrm>
            <a:off x="4824360" y="2880360"/>
            <a:ext cx="1618200" cy="44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 dirty="0">
                <a:solidFill>
                  <a:srgbClr val="222222"/>
                </a:solidFill>
                <a:latin typeface="Nunito Sans"/>
                <a:ea typeface="DejaVu Sans"/>
              </a:rPr>
              <a:t>Empréstimo Consignado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170" name="Retângulo 169"/>
          <p:cNvSpPr/>
          <p:nvPr/>
        </p:nvSpPr>
        <p:spPr>
          <a:xfrm>
            <a:off x="4680360" y="331344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R$ 8 Mil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71" name="Retângulo 170"/>
          <p:cNvSpPr/>
          <p:nvPr/>
        </p:nvSpPr>
        <p:spPr>
          <a:xfrm>
            <a:off x="4824360" y="377064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5%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72" name="Agrupar 171"/>
          <p:cNvGrpSpPr/>
          <p:nvPr/>
        </p:nvGrpSpPr>
        <p:grpSpPr>
          <a:xfrm>
            <a:off x="5294160" y="3812040"/>
            <a:ext cx="131040" cy="178920"/>
            <a:chOff x="5294160" y="3812040"/>
            <a:chExt cx="131040" cy="178920"/>
          </a:xfrm>
        </p:grpSpPr>
        <p:sp>
          <p:nvSpPr>
            <p:cNvPr id="173" name="Retângulo 172"/>
            <p:cNvSpPr/>
            <p:nvPr/>
          </p:nvSpPr>
          <p:spPr>
            <a:xfrm flipV="1">
              <a:off x="5327640" y="3812040"/>
              <a:ext cx="64800" cy="131040"/>
            </a:xfrm>
            <a:prstGeom prst="rect">
              <a:avLst/>
            </a:prstGeom>
            <a:solidFill>
              <a:srgbClr val="FC2626"/>
            </a:solidFill>
            <a:ln w="0">
              <a:solidFill>
                <a:srgbClr val="FC262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Forma Livre: Forma 173"/>
            <p:cNvSpPr/>
            <p:nvPr/>
          </p:nvSpPr>
          <p:spPr>
            <a:xfrm>
              <a:off x="5294160" y="392616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186"/>
                  </a:moveTo>
                  <a:lnTo>
                    <a:pt x="370" y="0"/>
                  </a:lnTo>
                  <a:lnTo>
                    <a:pt x="0" y="0"/>
                  </a:lnTo>
                  <a:lnTo>
                    <a:pt x="185" y="186"/>
                  </a:lnTo>
                </a:path>
              </a:pathLst>
            </a:custGeom>
            <a:solidFill>
              <a:srgbClr val="FC262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5" name="Retângulo 174"/>
          <p:cNvSpPr/>
          <p:nvPr/>
        </p:nvSpPr>
        <p:spPr>
          <a:xfrm>
            <a:off x="6840000" y="2880000"/>
            <a:ext cx="201492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 dirty="0">
                <a:solidFill>
                  <a:srgbClr val="222222"/>
                </a:solidFill>
                <a:latin typeface="Nunito Sans"/>
                <a:ea typeface="DejaVu Sans"/>
              </a:rPr>
              <a:t>Empréstimo com garantia</a:t>
            </a:r>
            <a:endParaRPr lang="pt-BR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 dirty="0">
                <a:solidFill>
                  <a:srgbClr val="222222"/>
                </a:solidFill>
                <a:latin typeface="Nunito Sans"/>
                <a:ea typeface="DejaVu Sans"/>
              </a:rPr>
              <a:t>sobre veículos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176" name="Retângulo 175"/>
          <p:cNvSpPr/>
          <p:nvPr/>
        </p:nvSpPr>
        <p:spPr>
          <a:xfrm>
            <a:off x="7020360" y="331344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R$ 12 Mil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77" name="Retângulo 176"/>
          <p:cNvSpPr/>
          <p:nvPr/>
        </p:nvSpPr>
        <p:spPr>
          <a:xfrm>
            <a:off x="7164360" y="377064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100%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78" name="Agrupar 177"/>
          <p:cNvGrpSpPr/>
          <p:nvPr/>
        </p:nvGrpSpPr>
        <p:grpSpPr>
          <a:xfrm>
            <a:off x="7562160" y="3813840"/>
            <a:ext cx="131040" cy="177480"/>
            <a:chOff x="7562160" y="3813840"/>
            <a:chExt cx="131040" cy="177480"/>
          </a:xfrm>
        </p:grpSpPr>
        <p:sp>
          <p:nvSpPr>
            <p:cNvPr id="179" name="Retângulo 178"/>
            <p:cNvSpPr/>
            <p:nvPr/>
          </p:nvSpPr>
          <p:spPr>
            <a:xfrm>
              <a:off x="7595640" y="386028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" name="Forma Livre: Forma 179"/>
            <p:cNvSpPr/>
            <p:nvPr/>
          </p:nvSpPr>
          <p:spPr>
            <a:xfrm>
              <a:off x="7562160" y="381384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1" name="Conector reto 180"/>
          <p:cNvSpPr/>
          <p:nvPr/>
        </p:nvSpPr>
        <p:spPr>
          <a:xfrm>
            <a:off x="7200360" y="2448360"/>
            <a:ext cx="359640" cy="431640"/>
          </a:xfrm>
          <a:prstGeom prst="line">
            <a:avLst/>
          </a:prstGeom>
          <a:ln w="36000">
            <a:solidFill>
              <a:srgbClr val="22222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onector reto 181"/>
          <p:cNvSpPr/>
          <p:nvPr/>
        </p:nvSpPr>
        <p:spPr>
          <a:xfrm flipH="1">
            <a:off x="6122880" y="2461320"/>
            <a:ext cx="432000" cy="525600"/>
          </a:xfrm>
          <a:prstGeom prst="line">
            <a:avLst/>
          </a:prstGeom>
          <a:ln w="36000">
            <a:solidFill>
              <a:srgbClr val="22222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Retângulo 182"/>
          <p:cNvSpPr/>
          <p:nvPr/>
        </p:nvSpPr>
        <p:spPr>
          <a:xfrm>
            <a:off x="575640" y="1260000"/>
            <a:ext cx="3382920" cy="161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Mesmo com as quedas de 12% no número de usuários entrando na plataforma, e de 5% no valor total vendido para os produtos de consignado, tivemos um aumento significativo de 20% sobre o valor total vendido. Pois tivemos um aumento de 15 p.p. sobre a taxa de conversão. Além da introdução de um novo produto no fluxo (empréstimos com garantia sobre veículos) que obteve R$ 12 Mil em vendas logo no seu primeiro mês.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tângulo 183"/>
          <p:cNvSpPr/>
          <p:nvPr/>
        </p:nvSpPr>
        <p:spPr>
          <a:xfrm>
            <a:off x="2700000" y="2015280"/>
            <a:ext cx="3600000" cy="50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REFORMULAÇÃO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85" name="Retângulo 184"/>
          <p:cNvSpPr/>
          <p:nvPr/>
        </p:nvSpPr>
        <p:spPr>
          <a:xfrm>
            <a:off x="360000" y="180000"/>
            <a:ext cx="8280000" cy="1080000"/>
          </a:xfrm>
          <a:prstGeom prst="rect">
            <a:avLst/>
          </a:prstGeom>
          <a:solidFill>
            <a:srgbClr val="2D84E1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Retângulo 185"/>
          <p:cNvSpPr/>
          <p:nvPr/>
        </p:nvSpPr>
        <p:spPr>
          <a:xfrm>
            <a:off x="360000" y="3420000"/>
            <a:ext cx="8280000" cy="1080000"/>
          </a:xfrm>
          <a:prstGeom prst="rect">
            <a:avLst/>
          </a:prstGeom>
          <a:solidFill>
            <a:srgbClr val="2D84E1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tângulo 186"/>
          <p:cNvSpPr/>
          <p:nvPr/>
        </p:nvSpPr>
        <p:spPr>
          <a:xfrm>
            <a:off x="3420000" y="180000"/>
            <a:ext cx="2338200" cy="50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VENDAS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88" name="Retângulo 187"/>
          <p:cNvSpPr/>
          <p:nvPr/>
        </p:nvSpPr>
        <p:spPr>
          <a:xfrm>
            <a:off x="2671357" y="2231814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Número de propostas vendidas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89" name="Retângulo 188"/>
          <p:cNvSpPr/>
          <p:nvPr/>
        </p:nvSpPr>
        <p:spPr>
          <a:xfrm>
            <a:off x="2671357" y="2736894"/>
            <a:ext cx="161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1.500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90" name="Retângulo 189"/>
          <p:cNvSpPr/>
          <p:nvPr/>
        </p:nvSpPr>
        <p:spPr>
          <a:xfrm>
            <a:off x="2671357" y="3194094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15%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91" name="Agrupar 190"/>
          <p:cNvGrpSpPr/>
          <p:nvPr/>
        </p:nvGrpSpPr>
        <p:grpSpPr>
          <a:xfrm>
            <a:off x="3069157" y="3237294"/>
            <a:ext cx="131040" cy="177480"/>
            <a:chOff x="6519600" y="3707280"/>
            <a:chExt cx="131040" cy="177480"/>
          </a:xfrm>
        </p:grpSpPr>
        <p:sp>
          <p:nvSpPr>
            <p:cNvPr id="192" name="Retângulo 191"/>
            <p:cNvSpPr/>
            <p:nvPr/>
          </p:nvSpPr>
          <p:spPr>
            <a:xfrm>
              <a:off x="6553080" y="375372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Forma Livre: Forma 192"/>
            <p:cNvSpPr/>
            <p:nvPr/>
          </p:nvSpPr>
          <p:spPr>
            <a:xfrm>
              <a:off x="6519600" y="370728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4" name="Retângulo 193"/>
          <p:cNvSpPr/>
          <p:nvPr/>
        </p:nvSpPr>
        <p:spPr>
          <a:xfrm>
            <a:off x="4831357" y="2439174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Valor total vendido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95" name="Retângulo 194"/>
          <p:cNvSpPr/>
          <p:nvPr/>
        </p:nvSpPr>
        <p:spPr>
          <a:xfrm>
            <a:off x="4687357" y="2728254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R$ 20 Mil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96" name="Retângulo 195"/>
          <p:cNvSpPr/>
          <p:nvPr/>
        </p:nvSpPr>
        <p:spPr>
          <a:xfrm>
            <a:off x="4831357" y="3185454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20%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97" name="Agrupar 196"/>
          <p:cNvGrpSpPr/>
          <p:nvPr/>
        </p:nvGrpSpPr>
        <p:grpSpPr>
          <a:xfrm>
            <a:off x="5229157" y="3228654"/>
            <a:ext cx="131040" cy="177480"/>
            <a:chOff x="6554160" y="2229840"/>
            <a:chExt cx="131040" cy="177480"/>
          </a:xfrm>
        </p:grpSpPr>
        <p:sp>
          <p:nvSpPr>
            <p:cNvPr id="198" name="Retângulo 197"/>
            <p:cNvSpPr/>
            <p:nvPr/>
          </p:nvSpPr>
          <p:spPr>
            <a:xfrm>
              <a:off x="6587640" y="227628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Forma Livre: Forma 198"/>
            <p:cNvSpPr/>
            <p:nvPr/>
          </p:nvSpPr>
          <p:spPr>
            <a:xfrm>
              <a:off x="6554160" y="222984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0" name="Retângulo 199"/>
          <p:cNvSpPr/>
          <p:nvPr/>
        </p:nvSpPr>
        <p:spPr>
          <a:xfrm>
            <a:off x="2454923" y="1227049"/>
            <a:ext cx="4234153" cy="10047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b="0" strike="noStrike" spc="-1" dirty="0">
                <a:solidFill>
                  <a:srgbClr val="222222"/>
                </a:solidFill>
                <a:latin typeface="Nunito Sans"/>
                <a:ea typeface="DejaVu Sans"/>
              </a:rPr>
              <a:t>Em outubro, conseguimos </a:t>
            </a:r>
            <a:r>
              <a:rPr lang="pt-BR" b="1" strike="noStrike" spc="-1" dirty="0">
                <a:solidFill>
                  <a:srgbClr val="222222"/>
                </a:solidFill>
                <a:latin typeface="Nunito Sans"/>
                <a:ea typeface="DejaVu Sans"/>
              </a:rPr>
              <a:t>aumentar as nossas vendas em 20%</a:t>
            </a:r>
            <a:endParaRPr lang="pt-BR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tângulo 186"/>
          <p:cNvSpPr/>
          <p:nvPr/>
        </p:nvSpPr>
        <p:spPr>
          <a:xfrm>
            <a:off x="2107129" y="146628"/>
            <a:ext cx="4929740" cy="50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b="0" strike="noStrike" spc="-1" dirty="0">
                <a:solidFill>
                  <a:srgbClr val="222222"/>
                </a:solidFill>
                <a:latin typeface="Nunito Sans Black"/>
                <a:ea typeface="DejaVu Sans"/>
              </a:rPr>
              <a:t>ONDE VENDEMOS MAIS ?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200" name="Retângulo 199"/>
          <p:cNvSpPr/>
          <p:nvPr/>
        </p:nvSpPr>
        <p:spPr>
          <a:xfrm>
            <a:off x="1840873" y="1248124"/>
            <a:ext cx="5641188" cy="118624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b="0" strike="noStrike" spc="-1" dirty="0">
                <a:solidFill>
                  <a:srgbClr val="222222"/>
                </a:solidFill>
                <a:latin typeface="Nunito Sans"/>
                <a:ea typeface="DejaVu Sans"/>
              </a:rPr>
              <a:t>Apesar da </a:t>
            </a:r>
            <a:r>
              <a:rPr lang="pt-BR" b="1" strike="noStrike" spc="-1" dirty="0">
                <a:solidFill>
                  <a:srgbClr val="222222"/>
                </a:solidFill>
                <a:latin typeface="Nunito Sans"/>
                <a:ea typeface="DejaVu Sans"/>
              </a:rPr>
              <a:t>queda de 5%</a:t>
            </a:r>
            <a:r>
              <a:rPr lang="pt-BR" b="0" strike="noStrike" spc="-1" dirty="0">
                <a:solidFill>
                  <a:srgbClr val="222222"/>
                </a:solidFill>
                <a:latin typeface="Nunito Sans"/>
                <a:ea typeface="DejaVu Sans"/>
              </a:rPr>
              <a:t> nas vendas de empréstimo consignado, </a:t>
            </a:r>
            <a:r>
              <a:rPr lang="pt-BR" spc="-1" dirty="0">
                <a:solidFill>
                  <a:srgbClr val="222222"/>
                </a:solidFill>
                <a:latin typeface="Nunito Sans"/>
                <a:ea typeface="DejaVu Sans"/>
              </a:rPr>
              <a:t>c</a:t>
            </a:r>
            <a:r>
              <a:rPr lang="pt-BR" b="0" strike="noStrike" spc="-1" dirty="0">
                <a:solidFill>
                  <a:srgbClr val="222222"/>
                </a:solidFill>
                <a:latin typeface="Nunito Sans"/>
                <a:ea typeface="DejaVu Sans"/>
              </a:rPr>
              <a:t>onseguimos um </a:t>
            </a:r>
            <a:r>
              <a:rPr lang="pt-BR" b="1" strike="noStrike" spc="-1" dirty="0">
                <a:solidFill>
                  <a:srgbClr val="222222"/>
                </a:solidFill>
                <a:latin typeface="Nunito Sans"/>
                <a:ea typeface="DejaVu Sans"/>
              </a:rPr>
              <a:t>super resultado </a:t>
            </a:r>
            <a:r>
              <a:rPr lang="pt-BR" b="0" strike="noStrike" spc="-1" dirty="0">
                <a:solidFill>
                  <a:srgbClr val="222222"/>
                </a:solidFill>
                <a:latin typeface="Nunito Sans"/>
                <a:ea typeface="DejaVu Sans"/>
              </a:rPr>
              <a:t>com o novo produto, que, logo no primeiro mês, conseguiu gerar </a:t>
            </a:r>
            <a:r>
              <a:rPr lang="pt-BR" b="1" strike="noStrike" spc="-1" dirty="0">
                <a:solidFill>
                  <a:srgbClr val="222222"/>
                </a:solidFill>
                <a:latin typeface="Nunito Sans"/>
                <a:ea typeface="DejaVu Sans"/>
              </a:rPr>
              <a:t>R$12 Mil em vendas!</a:t>
            </a:r>
            <a:endParaRPr lang="pt-BR" b="1" strike="noStrike" spc="-1" dirty="0">
              <a:latin typeface="Arial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A34E01C-5407-17D1-BDAB-F87E32242E5C}"/>
              </a:ext>
            </a:extLst>
          </p:cNvPr>
          <p:cNvSpPr/>
          <p:nvPr/>
        </p:nvSpPr>
        <p:spPr>
          <a:xfrm>
            <a:off x="2556360" y="2883285"/>
            <a:ext cx="1618200" cy="44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 dirty="0">
                <a:solidFill>
                  <a:srgbClr val="222222"/>
                </a:solidFill>
                <a:latin typeface="Nunito Sans"/>
                <a:ea typeface="DejaVu Sans"/>
              </a:rPr>
              <a:t>Empréstimo Consignado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E1BF561-BD71-641B-6F64-706E1C8854B2}"/>
              </a:ext>
            </a:extLst>
          </p:cNvPr>
          <p:cNvSpPr/>
          <p:nvPr/>
        </p:nvSpPr>
        <p:spPr>
          <a:xfrm>
            <a:off x="2412360" y="3316365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R$ 8 Mil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273B5CD-DF45-8792-5D30-7D6467E3CC13}"/>
              </a:ext>
            </a:extLst>
          </p:cNvPr>
          <p:cNvSpPr/>
          <p:nvPr/>
        </p:nvSpPr>
        <p:spPr>
          <a:xfrm>
            <a:off x="2556360" y="3773565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5%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28424BC-01C7-DC24-3CC1-49CF49654CFE}"/>
              </a:ext>
            </a:extLst>
          </p:cNvPr>
          <p:cNvGrpSpPr/>
          <p:nvPr/>
        </p:nvGrpSpPr>
        <p:grpSpPr>
          <a:xfrm>
            <a:off x="3026160" y="3814965"/>
            <a:ext cx="131040" cy="178920"/>
            <a:chOff x="5294160" y="3812040"/>
            <a:chExt cx="131040" cy="17892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981889C7-834F-D654-2F6A-11E2866A9081}"/>
                </a:ext>
              </a:extLst>
            </p:cNvPr>
            <p:cNvSpPr/>
            <p:nvPr/>
          </p:nvSpPr>
          <p:spPr>
            <a:xfrm flipV="1">
              <a:off x="5327640" y="3812040"/>
              <a:ext cx="64800" cy="131040"/>
            </a:xfrm>
            <a:prstGeom prst="rect">
              <a:avLst/>
            </a:prstGeom>
            <a:solidFill>
              <a:srgbClr val="FC2626"/>
            </a:solidFill>
            <a:ln w="0">
              <a:solidFill>
                <a:srgbClr val="FC262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FCCB9431-9F94-F134-BD22-61A3C691DB74}"/>
                </a:ext>
              </a:extLst>
            </p:cNvPr>
            <p:cNvSpPr/>
            <p:nvPr/>
          </p:nvSpPr>
          <p:spPr>
            <a:xfrm>
              <a:off x="5294160" y="392616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186"/>
                  </a:moveTo>
                  <a:lnTo>
                    <a:pt x="370" y="0"/>
                  </a:lnTo>
                  <a:lnTo>
                    <a:pt x="0" y="0"/>
                  </a:lnTo>
                  <a:lnTo>
                    <a:pt x="185" y="186"/>
                  </a:lnTo>
                </a:path>
              </a:pathLst>
            </a:custGeom>
            <a:solidFill>
              <a:srgbClr val="FC262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22AA0A38-6539-E8CC-C008-F5E73773B9B7}"/>
              </a:ext>
            </a:extLst>
          </p:cNvPr>
          <p:cNvSpPr/>
          <p:nvPr/>
        </p:nvSpPr>
        <p:spPr>
          <a:xfrm>
            <a:off x="4572000" y="2882925"/>
            <a:ext cx="201492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 dirty="0">
                <a:solidFill>
                  <a:srgbClr val="222222"/>
                </a:solidFill>
                <a:latin typeface="Nunito Sans"/>
                <a:ea typeface="DejaVu Sans"/>
              </a:rPr>
              <a:t>Empréstimo com garantia</a:t>
            </a:r>
            <a:endParaRPr lang="pt-BR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 dirty="0">
                <a:solidFill>
                  <a:srgbClr val="222222"/>
                </a:solidFill>
                <a:latin typeface="Nunito Sans"/>
                <a:ea typeface="DejaVu Sans"/>
              </a:rPr>
              <a:t>sobre veículos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1917E10-EF3E-E8F0-ABC0-30F08499EC21}"/>
              </a:ext>
            </a:extLst>
          </p:cNvPr>
          <p:cNvSpPr/>
          <p:nvPr/>
        </p:nvSpPr>
        <p:spPr>
          <a:xfrm>
            <a:off x="4752360" y="3316365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R$ 12 Mil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41CDD62-D4FD-1A8E-C926-B194D6BE6591}"/>
              </a:ext>
            </a:extLst>
          </p:cNvPr>
          <p:cNvSpPr/>
          <p:nvPr/>
        </p:nvSpPr>
        <p:spPr>
          <a:xfrm>
            <a:off x="4896360" y="3773565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100%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7BB3857-2C84-C108-9094-9EAA058273E7}"/>
              </a:ext>
            </a:extLst>
          </p:cNvPr>
          <p:cNvGrpSpPr/>
          <p:nvPr/>
        </p:nvGrpSpPr>
        <p:grpSpPr>
          <a:xfrm>
            <a:off x="5294160" y="3816765"/>
            <a:ext cx="131040" cy="177480"/>
            <a:chOff x="7562160" y="3813840"/>
            <a:chExt cx="131040" cy="177480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5501DFED-21FD-BA59-7BDB-1075B5A77356}"/>
                </a:ext>
              </a:extLst>
            </p:cNvPr>
            <p:cNvSpPr/>
            <p:nvPr/>
          </p:nvSpPr>
          <p:spPr>
            <a:xfrm>
              <a:off x="7595640" y="386028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451E5425-5589-65D2-1CD0-4173030FE0C3}"/>
                </a:ext>
              </a:extLst>
            </p:cNvPr>
            <p:cNvSpPr/>
            <p:nvPr/>
          </p:nvSpPr>
          <p:spPr>
            <a:xfrm>
              <a:off x="7562160" y="381384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119162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tângulo 186"/>
          <p:cNvSpPr/>
          <p:nvPr/>
        </p:nvSpPr>
        <p:spPr>
          <a:xfrm>
            <a:off x="2147175" y="166651"/>
            <a:ext cx="4849647" cy="50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b="0" strike="noStrike" spc="-1" dirty="0">
                <a:solidFill>
                  <a:srgbClr val="222222"/>
                </a:solidFill>
                <a:latin typeface="Nunito Sans Black"/>
                <a:ea typeface="DejaVu Sans"/>
              </a:rPr>
              <a:t>POR QUE VENDEMOS MAIS ?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200" name="Retângulo 199"/>
          <p:cNvSpPr/>
          <p:nvPr/>
        </p:nvSpPr>
        <p:spPr>
          <a:xfrm>
            <a:off x="1304769" y="1477337"/>
            <a:ext cx="4234153" cy="19013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spc="-1" dirty="0" err="1">
                <a:solidFill>
                  <a:srgbClr val="222222"/>
                </a:solidFill>
                <a:latin typeface="Nunito Sans" pitchFamily="2" charset="0"/>
              </a:rPr>
              <a:t>Melhoria</a:t>
            </a:r>
            <a:r>
              <a:rPr lang="en-US" sz="1600" spc="-1" dirty="0">
                <a:solidFill>
                  <a:srgbClr val="222222"/>
                </a:solidFill>
                <a:latin typeface="Nunito Sans" pitchFamily="2" charset="0"/>
              </a:rPr>
              <a:t> </a:t>
            </a:r>
            <a:r>
              <a:rPr lang="en-US" sz="1600" spc="-1" dirty="0" err="1">
                <a:solidFill>
                  <a:srgbClr val="222222"/>
                </a:solidFill>
                <a:latin typeface="Nunito Sans" pitchFamily="2" charset="0"/>
              </a:rPr>
              <a:t>importante</a:t>
            </a:r>
            <a:r>
              <a:rPr lang="en-US" sz="1600" spc="-1" dirty="0">
                <a:solidFill>
                  <a:srgbClr val="222222"/>
                </a:solidFill>
                <a:latin typeface="Nunito Sans" pitchFamily="2" charset="0"/>
              </a:rPr>
              <a:t> </a:t>
            </a:r>
            <a:r>
              <a:rPr lang="en-US" sz="1600" spc="-1" dirty="0" err="1">
                <a:solidFill>
                  <a:srgbClr val="222222"/>
                </a:solidFill>
                <a:latin typeface="Nunito Sans" pitchFamily="2" charset="0"/>
              </a:rPr>
              <a:t>na</a:t>
            </a:r>
            <a:r>
              <a:rPr lang="en-US" sz="1600" spc="-1" dirty="0">
                <a:solidFill>
                  <a:srgbClr val="222222"/>
                </a:solidFill>
                <a:latin typeface="Nunito Sans" pitchFamily="2" charset="0"/>
              </a:rPr>
              <a:t> API </a:t>
            </a:r>
            <a:r>
              <a:rPr lang="pt-BR" sz="1600" b="0" strike="noStrike" spc="-1" dirty="0">
                <a:solidFill>
                  <a:srgbClr val="222222"/>
                </a:solidFill>
                <a:latin typeface="Nunito Sans" pitchFamily="2" charset="0"/>
                <a:ea typeface="DejaVu Sans"/>
              </a:rPr>
              <a:t>utilizada no fluxo de vendas;</a:t>
            </a: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222222"/>
              </a:solidFill>
              <a:latin typeface="Nunito Sans" pitchFamily="2" charset="0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222222"/>
                </a:solidFill>
                <a:latin typeface="Nunito Sans" pitchFamily="2" charset="0"/>
                <a:ea typeface="DejaVu Sans"/>
              </a:rPr>
              <a:t>Aumento significativo da taxa de conversão;</a:t>
            </a:r>
            <a:endParaRPr lang="pt-BR" sz="1600" b="0" strike="noStrike" spc="-1" dirty="0">
              <a:solidFill>
                <a:srgbClr val="222222"/>
              </a:solidFill>
              <a:latin typeface="Nunito Sans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62237D4-68A3-2855-36D8-1C63F5C6CC4B}"/>
              </a:ext>
            </a:extLst>
          </p:cNvPr>
          <p:cNvSpPr/>
          <p:nvPr/>
        </p:nvSpPr>
        <p:spPr>
          <a:xfrm>
            <a:off x="6112236" y="2783965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Taxa de conversão geral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C9B75AB-2BE2-5ACA-500E-6CA2A1A132D7}"/>
              </a:ext>
            </a:extLst>
          </p:cNvPr>
          <p:cNvSpPr/>
          <p:nvPr/>
        </p:nvSpPr>
        <p:spPr>
          <a:xfrm>
            <a:off x="6112236" y="3289045"/>
            <a:ext cx="161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60%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41B4106-8AED-3D48-0DAC-4AF2ED1A4CF5}"/>
              </a:ext>
            </a:extLst>
          </p:cNvPr>
          <p:cNvSpPr/>
          <p:nvPr/>
        </p:nvSpPr>
        <p:spPr>
          <a:xfrm>
            <a:off x="6112236" y="3746245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15 p.p.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2B91D8E-3357-C372-5C01-62DC37BB2779}"/>
              </a:ext>
            </a:extLst>
          </p:cNvPr>
          <p:cNvGrpSpPr/>
          <p:nvPr/>
        </p:nvGrpSpPr>
        <p:grpSpPr>
          <a:xfrm>
            <a:off x="6510036" y="3789445"/>
            <a:ext cx="131040" cy="177480"/>
            <a:chOff x="5762160" y="3103560"/>
            <a:chExt cx="131040" cy="17748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0C26E9D-D2F3-F351-09C1-619191E5A26D}"/>
                </a:ext>
              </a:extLst>
            </p:cNvPr>
            <p:cNvSpPr/>
            <p:nvPr/>
          </p:nvSpPr>
          <p:spPr>
            <a:xfrm>
              <a:off x="5795640" y="315000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49EB523C-8287-FB03-B5DA-305E4DEEE81B}"/>
                </a:ext>
              </a:extLst>
            </p:cNvPr>
            <p:cNvSpPr/>
            <p:nvPr/>
          </p:nvSpPr>
          <p:spPr>
            <a:xfrm>
              <a:off x="5762160" y="310356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52A1F0D8-AD82-4B2A-3866-AD8867EFB636}"/>
              </a:ext>
            </a:extLst>
          </p:cNvPr>
          <p:cNvSpPr/>
          <p:nvPr/>
        </p:nvSpPr>
        <p:spPr>
          <a:xfrm>
            <a:off x="6112236" y="1225697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Taxa de sucesso nas chamadas de API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16435ED-47F2-5B30-2EDC-E84701DB07DF}"/>
              </a:ext>
            </a:extLst>
          </p:cNvPr>
          <p:cNvSpPr/>
          <p:nvPr/>
        </p:nvSpPr>
        <p:spPr>
          <a:xfrm>
            <a:off x="5968236" y="1730777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90%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69FCC53-0CC8-E7C4-3DA9-E814EBA26D2C}"/>
              </a:ext>
            </a:extLst>
          </p:cNvPr>
          <p:cNvSpPr/>
          <p:nvPr/>
        </p:nvSpPr>
        <p:spPr>
          <a:xfrm>
            <a:off x="6112236" y="2187977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40 p.p.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008128A-8BC9-4270-8B83-E4688F84BF57}"/>
              </a:ext>
            </a:extLst>
          </p:cNvPr>
          <p:cNvGrpSpPr/>
          <p:nvPr/>
        </p:nvGrpSpPr>
        <p:grpSpPr>
          <a:xfrm>
            <a:off x="6510036" y="2231177"/>
            <a:ext cx="131040" cy="177480"/>
            <a:chOff x="7562160" y="3103560"/>
            <a:chExt cx="131040" cy="177480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0434C2B2-3C22-4DDA-9862-DE86EEBABF61}"/>
                </a:ext>
              </a:extLst>
            </p:cNvPr>
            <p:cNvSpPr/>
            <p:nvPr/>
          </p:nvSpPr>
          <p:spPr>
            <a:xfrm>
              <a:off x="7595640" y="315000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7317E04-F425-35B9-C112-AE76D123587E}"/>
                </a:ext>
              </a:extLst>
            </p:cNvPr>
            <p:cNvSpPr/>
            <p:nvPr/>
          </p:nvSpPr>
          <p:spPr>
            <a:xfrm>
              <a:off x="7562160" y="310356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21729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562</Words>
  <Application>Microsoft Office PowerPoint</Application>
  <PresentationFormat>Personalizar</PresentationFormat>
  <Paragraphs>118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Nunito Sans</vt:lpstr>
      <vt:lpstr>Nunito Sans Black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Pedro Faria</cp:lastModifiedBy>
  <cp:revision>37</cp:revision>
  <dcterms:modified xsi:type="dcterms:W3CDTF">2023-02-19T22:52:34Z</dcterms:modified>
  <dc:language>pt-BR</dc:language>
</cp:coreProperties>
</file>