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5087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8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8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26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26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26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164;p3_0" descr=""/>
          <p:cNvPicPr/>
          <p:nvPr/>
        </p:nvPicPr>
        <p:blipFill>
          <a:blip r:embed="rId1">
            <a:alphaModFix amt="52000"/>
          </a:blip>
          <a:stretch/>
        </p:blipFill>
        <p:spPr>
          <a:xfrm>
            <a:off x="3715200" y="919800"/>
            <a:ext cx="235800" cy="259920"/>
          </a:xfrm>
          <a:prstGeom prst="rect">
            <a:avLst/>
          </a:prstGeom>
          <a:ln w="0">
            <a:noFill/>
          </a:ln>
        </p:spPr>
      </p:pic>
      <p:sp>
        <p:nvSpPr>
          <p:cNvPr id="39" name="Google Shape;165;p3_0"/>
          <p:cNvSpPr/>
          <p:nvPr/>
        </p:nvSpPr>
        <p:spPr>
          <a:xfrm>
            <a:off x="3202920" y="1189440"/>
            <a:ext cx="126432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Novos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usuários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0" name="Google Shape;166;p3_0"/>
          <p:cNvSpPr/>
          <p:nvPr/>
        </p:nvSpPr>
        <p:spPr>
          <a:xfrm>
            <a:off x="1275480" y="1187280"/>
            <a:ext cx="843480" cy="4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Usuários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ativos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41" name="Google Shape;167;p3_0" descr=""/>
          <p:cNvPicPr/>
          <p:nvPr/>
        </p:nvPicPr>
        <p:blipFill>
          <a:blip r:embed="rId2">
            <a:alphaModFix amt="52000"/>
          </a:blip>
          <a:stretch/>
        </p:blipFill>
        <p:spPr>
          <a:xfrm>
            <a:off x="1608120" y="939240"/>
            <a:ext cx="179280" cy="248760"/>
          </a:xfrm>
          <a:prstGeom prst="rect">
            <a:avLst/>
          </a:prstGeom>
          <a:ln w="0">
            <a:noFill/>
          </a:ln>
        </p:spPr>
      </p:pic>
      <p:sp>
        <p:nvSpPr>
          <p:cNvPr id="42" name="Google Shape;168;p3_0"/>
          <p:cNvSpPr/>
          <p:nvPr/>
        </p:nvSpPr>
        <p:spPr>
          <a:xfrm>
            <a:off x="2276280" y="1191600"/>
            <a:ext cx="923400" cy="25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Usuários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engajados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43" name="Google Shape;169;p3_0" descr=""/>
          <p:cNvPicPr/>
          <p:nvPr/>
        </p:nvPicPr>
        <p:blipFill>
          <a:blip r:embed="rId3">
            <a:alphaModFix amt="52000"/>
          </a:blip>
          <a:stretch/>
        </p:blipFill>
        <p:spPr>
          <a:xfrm>
            <a:off x="2643840" y="851760"/>
            <a:ext cx="342000" cy="327600"/>
          </a:xfrm>
          <a:prstGeom prst="rect">
            <a:avLst/>
          </a:prstGeom>
          <a:ln w="0">
            <a:noFill/>
          </a:ln>
        </p:spPr>
      </p:pic>
      <p:sp>
        <p:nvSpPr>
          <p:cNvPr id="44" name="Google Shape;170;p3_0"/>
          <p:cNvSpPr/>
          <p:nvPr/>
        </p:nvSpPr>
        <p:spPr>
          <a:xfrm>
            <a:off x="4300200" y="1191600"/>
            <a:ext cx="129924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 </a:t>
            </a: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Mgs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trafegadas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45" name="Google Shape;171;p3_0" descr=""/>
          <p:cNvPicPr/>
          <p:nvPr/>
        </p:nvPicPr>
        <p:blipFill>
          <a:blip r:embed="rId4">
            <a:alphaModFix amt="52000"/>
          </a:blip>
          <a:stretch/>
        </p:blipFill>
        <p:spPr>
          <a:xfrm>
            <a:off x="4790160" y="898560"/>
            <a:ext cx="342000" cy="297720"/>
          </a:xfrm>
          <a:prstGeom prst="rect">
            <a:avLst/>
          </a:prstGeom>
          <a:ln w="0">
            <a:noFill/>
          </a:ln>
        </p:spPr>
      </p:pic>
      <p:sp>
        <p:nvSpPr>
          <p:cNvPr id="46" name="Google Shape;172;p3_0"/>
          <p:cNvSpPr/>
          <p:nvPr/>
        </p:nvSpPr>
        <p:spPr>
          <a:xfrm>
            <a:off x="3356640" y="1523160"/>
            <a:ext cx="923400" cy="40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1.150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     </a:t>
            </a: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3,50%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47" name="Google Shape;173;p3_0"/>
          <p:cNvSpPr/>
          <p:nvPr/>
        </p:nvSpPr>
        <p:spPr>
          <a:xfrm>
            <a:off x="4312080" y="1525680"/>
            <a:ext cx="1299240" cy="40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100.000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     </a:t>
            </a: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4,00%</a:t>
            </a:r>
            <a:endParaRPr b="0" lang="pt-BR" sz="700" spc="-1" strike="noStrike">
              <a:latin typeface="Arial"/>
            </a:endParaRPr>
          </a:p>
        </p:txBody>
      </p:sp>
      <p:pic>
        <p:nvPicPr>
          <p:cNvPr id="48" name="Google Shape;174;p3_0" descr=""/>
          <p:cNvPicPr/>
          <p:nvPr/>
        </p:nvPicPr>
        <p:blipFill>
          <a:blip r:embed="rId5">
            <a:alphaModFix amt="52000"/>
          </a:blip>
          <a:stretch/>
        </p:blipFill>
        <p:spPr>
          <a:xfrm>
            <a:off x="5986080" y="927360"/>
            <a:ext cx="289440" cy="257760"/>
          </a:xfrm>
          <a:prstGeom prst="rect">
            <a:avLst/>
          </a:prstGeom>
          <a:ln w="0">
            <a:noFill/>
          </a:ln>
        </p:spPr>
      </p:pic>
      <p:sp>
        <p:nvSpPr>
          <p:cNvPr id="49" name="Google Shape;175;p3_0"/>
          <p:cNvSpPr/>
          <p:nvPr/>
        </p:nvSpPr>
        <p:spPr>
          <a:xfrm>
            <a:off x="5658840" y="1190880"/>
            <a:ext cx="961200" cy="38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Recorrência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0" name="Google Shape;176;p3_0"/>
          <p:cNvSpPr/>
          <p:nvPr/>
        </p:nvSpPr>
        <p:spPr>
          <a:xfrm>
            <a:off x="2282760" y="1523880"/>
            <a:ext cx="923400" cy="4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22.190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    </a:t>
            </a: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-2,20%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51" name="Google Shape;177;p3_0"/>
          <p:cNvSpPr/>
          <p:nvPr/>
        </p:nvSpPr>
        <p:spPr>
          <a:xfrm>
            <a:off x="1327320" y="1532160"/>
            <a:ext cx="713880" cy="4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25.670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   </a:t>
            </a: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-4,40%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52" name="Google Shape;178;p3_0"/>
          <p:cNvSpPr/>
          <p:nvPr/>
        </p:nvSpPr>
        <p:spPr>
          <a:xfrm>
            <a:off x="5726160" y="1526400"/>
            <a:ext cx="843480" cy="40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60,00%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  </a:t>
            </a: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-8,00%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53" name="Google Shape;179;p3_0"/>
          <p:cNvSpPr/>
          <p:nvPr/>
        </p:nvSpPr>
        <p:spPr>
          <a:xfrm>
            <a:off x="3243960" y="290520"/>
            <a:ext cx="25124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2200" spc="-1" strike="noStrike">
                <a:solidFill>
                  <a:srgbClr val="434343"/>
                </a:solidFill>
                <a:latin typeface="Nunito Sans"/>
                <a:ea typeface="Arial"/>
              </a:rPr>
              <a:t>OVERVIEW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54" name="Google Shape;197;p3_0"/>
          <p:cNvSpPr/>
          <p:nvPr/>
        </p:nvSpPr>
        <p:spPr>
          <a:xfrm>
            <a:off x="6982200" y="1521720"/>
            <a:ext cx="662040" cy="47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90,00%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2,70%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55" name="Google Shape;198;p3_0"/>
          <p:cNvSpPr/>
          <p:nvPr/>
        </p:nvSpPr>
        <p:spPr>
          <a:xfrm>
            <a:off x="6391800" y="1190880"/>
            <a:ext cx="1742400" cy="47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Taxa de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engajamento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56" name="Google Shape;199;p3_0" descr=""/>
          <p:cNvPicPr/>
          <p:nvPr/>
        </p:nvPicPr>
        <p:blipFill>
          <a:blip r:embed="rId6">
            <a:alphaModFix amt="52000"/>
          </a:blip>
          <a:stretch/>
        </p:blipFill>
        <p:spPr>
          <a:xfrm>
            <a:off x="7130160" y="919800"/>
            <a:ext cx="289080" cy="271800"/>
          </a:xfrm>
          <a:prstGeom prst="rect">
            <a:avLst/>
          </a:prstGeom>
          <a:ln w="0">
            <a:noFill/>
          </a:ln>
        </p:spPr>
      </p:pic>
      <p:sp>
        <p:nvSpPr>
          <p:cNvPr id="57" name="Google Shape;200;p3_0"/>
          <p:cNvSpPr/>
          <p:nvPr/>
        </p:nvSpPr>
        <p:spPr>
          <a:xfrm>
            <a:off x="7935480" y="1172520"/>
            <a:ext cx="961200" cy="32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Retorno no mesmo mês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8" name="Google Shape;201;p3_0"/>
          <p:cNvSpPr/>
          <p:nvPr/>
        </p:nvSpPr>
        <p:spPr>
          <a:xfrm>
            <a:off x="8079480" y="1505160"/>
            <a:ext cx="672840" cy="51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80,00%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0,90%</a:t>
            </a:r>
            <a:endParaRPr b="0" lang="pt-BR" sz="700" spc="-1" strike="noStrike">
              <a:latin typeface="Arial"/>
            </a:endParaRPr>
          </a:p>
        </p:txBody>
      </p:sp>
      <p:pic>
        <p:nvPicPr>
          <p:cNvPr id="59" name="Google Shape;202;p3_0" descr=""/>
          <p:cNvPicPr/>
          <p:nvPr/>
        </p:nvPicPr>
        <p:blipFill>
          <a:blip r:embed="rId7">
            <a:alphaModFix amt="52000"/>
          </a:blip>
          <a:stretch/>
        </p:blipFill>
        <p:spPr>
          <a:xfrm flipH="1" rot="10800000">
            <a:off x="8265240" y="908280"/>
            <a:ext cx="274680" cy="260280"/>
          </a:xfrm>
          <a:prstGeom prst="rect">
            <a:avLst/>
          </a:prstGeom>
          <a:ln w="0">
            <a:noFill/>
          </a:ln>
        </p:spPr>
      </p:pic>
      <p:sp>
        <p:nvSpPr>
          <p:cNvPr id="60" name="Google Shape;204;p3_0"/>
          <p:cNvSpPr/>
          <p:nvPr/>
        </p:nvSpPr>
        <p:spPr>
          <a:xfrm>
            <a:off x="264960" y="1491480"/>
            <a:ext cx="865440" cy="30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30.000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61" name="Google Shape;205;p3_0"/>
          <p:cNvSpPr/>
          <p:nvPr/>
        </p:nvSpPr>
        <p:spPr>
          <a:xfrm>
            <a:off x="496800" y="1705680"/>
            <a:ext cx="547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12,00%</a:t>
            </a:r>
            <a:endParaRPr b="0" lang="pt-BR" sz="700" spc="-1" strike="noStrike">
              <a:latin typeface="Arial"/>
            </a:endParaRPr>
          </a:p>
        </p:txBody>
      </p:sp>
      <p:pic>
        <p:nvPicPr>
          <p:cNvPr id="62" name="Google Shape;206;p3_0" descr=""/>
          <p:cNvPicPr/>
          <p:nvPr/>
        </p:nvPicPr>
        <p:blipFill>
          <a:blip r:embed="rId8"/>
          <a:stretch/>
        </p:blipFill>
        <p:spPr>
          <a:xfrm>
            <a:off x="478080" y="874800"/>
            <a:ext cx="451080" cy="451440"/>
          </a:xfrm>
          <a:prstGeom prst="rect">
            <a:avLst/>
          </a:prstGeom>
          <a:ln w="0">
            <a:noFill/>
          </a:ln>
        </p:spPr>
      </p:pic>
      <p:pic>
        <p:nvPicPr>
          <p:cNvPr id="63" name="Google Shape;207;p3_0" descr=""/>
          <p:cNvPicPr/>
          <p:nvPr/>
        </p:nvPicPr>
        <p:blipFill>
          <a:blip r:embed="rId9">
            <a:alphaModFix amt="60000"/>
          </a:blip>
          <a:stretch/>
        </p:blipFill>
        <p:spPr>
          <a:xfrm>
            <a:off x="1459440" y="1820880"/>
            <a:ext cx="87840" cy="88200"/>
          </a:xfrm>
          <a:prstGeom prst="rect">
            <a:avLst/>
          </a:prstGeom>
          <a:ln w="0">
            <a:noFill/>
          </a:ln>
        </p:spPr>
      </p:pic>
      <p:pic>
        <p:nvPicPr>
          <p:cNvPr id="64" name="Google Shape;208;p3_0" descr=""/>
          <p:cNvPicPr/>
          <p:nvPr/>
        </p:nvPicPr>
        <p:blipFill>
          <a:blip r:embed="rId10">
            <a:alphaModFix amt="60000"/>
          </a:blip>
          <a:stretch/>
        </p:blipFill>
        <p:spPr>
          <a:xfrm>
            <a:off x="2508840" y="1804680"/>
            <a:ext cx="87840" cy="88200"/>
          </a:xfrm>
          <a:prstGeom prst="rect">
            <a:avLst/>
          </a:prstGeom>
          <a:ln w="0">
            <a:noFill/>
          </a:ln>
        </p:spPr>
      </p:pic>
      <p:pic>
        <p:nvPicPr>
          <p:cNvPr id="65" name="Google Shape;221;p3_0" descr=""/>
          <p:cNvPicPr/>
          <p:nvPr/>
        </p:nvPicPr>
        <p:blipFill>
          <a:blip r:embed="rId11">
            <a:alphaModFix amt="60000"/>
          </a:blip>
          <a:stretch/>
        </p:blipFill>
        <p:spPr>
          <a:xfrm>
            <a:off x="3597120" y="1797120"/>
            <a:ext cx="92160" cy="88200"/>
          </a:xfrm>
          <a:prstGeom prst="rect">
            <a:avLst/>
          </a:prstGeom>
          <a:ln w="0">
            <a:noFill/>
          </a:ln>
        </p:spPr>
      </p:pic>
      <p:pic>
        <p:nvPicPr>
          <p:cNvPr id="66" name="Google Shape;222;p3_0" descr=""/>
          <p:cNvPicPr/>
          <p:nvPr/>
        </p:nvPicPr>
        <p:blipFill>
          <a:blip r:embed="rId12">
            <a:alphaModFix amt="60000"/>
          </a:blip>
          <a:stretch/>
        </p:blipFill>
        <p:spPr>
          <a:xfrm>
            <a:off x="5893560" y="1816200"/>
            <a:ext cx="87840" cy="88200"/>
          </a:xfrm>
          <a:prstGeom prst="rect">
            <a:avLst/>
          </a:prstGeom>
          <a:ln w="0">
            <a:noFill/>
          </a:ln>
        </p:spPr>
      </p:pic>
      <p:pic>
        <p:nvPicPr>
          <p:cNvPr id="67" name="Google Shape;223;p3_0" descr=""/>
          <p:cNvPicPr/>
          <p:nvPr/>
        </p:nvPicPr>
        <p:blipFill>
          <a:blip r:embed="rId13">
            <a:alphaModFix amt="60000"/>
          </a:blip>
          <a:stretch/>
        </p:blipFill>
        <p:spPr>
          <a:xfrm>
            <a:off x="445680" y="1805040"/>
            <a:ext cx="92160" cy="88200"/>
          </a:xfrm>
          <a:prstGeom prst="rect">
            <a:avLst/>
          </a:prstGeom>
          <a:ln w="0">
            <a:noFill/>
          </a:ln>
        </p:spPr>
      </p:pic>
      <p:pic>
        <p:nvPicPr>
          <p:cNvPr id="68" name="Google Shape;224;p3_0" descr=""/>
          <p:cNvPicPr/>
          <p:nvPr/>
        </p:nvPicPr>
        <p:blipFill>
          <a:blip r:embed="rId14">
            <a:alphaModFix amt="60000"/>
          </a:blip>
          <a:stretch/>
        </p:blipFill>
        <p:spPr>
          <a:xfrm>
            <a:off x="4745520" y="1801080"/>
            <a:ext cx="92160" cy="88200"/>
          </a:xfrm>
          <a:prstGeom prst="rect">
            <a:avLst/>
          </a:prstGeom>
          <a:ln w="0">
            <a:noFill/>
          </a:ln>
        </p:spPr>
      </p:pic>
      <p:pic>
        <p:nvPicPr>
          <p:cNvPr id="69" name="Google Shape;225;p3_0" descr=""/>
          <p:cNvPicPr/>
          <p:nvPr/>
        </p:nvPicPr>
        <p:blipFill>
          <a:blip r:embed="rId15">
            <a:alphaModFix amt="60000"/>
          </a:blip>
          <a:stretch/>
        </p:blipFill>
        <p:spPr>
          <a:xfrm>
            <a:off x="8151120" y="1792080"/>
            <a:ext cx="92160" cy="88200"/>
          </a:xfrm>
          <a:prstGeom prst="rect">
            <a:avLst/>
          </a:prstGeom>
          <a:ln w="0">
            <a:noFill/>
          </a:ln>
        </p:spPr>
      </p:pic>
      <p:pic>
        <p:nvPicPr>
          <p:cNvPr id="70" name="Google Shape;226;p3_0" descr=""/>
          <p:cNvPicPr/>
          <p:nvPr/>
        </p:nvPicPr>
        <p:blipFill>
          <a:blip r:embed="rId16">
            <a:alphaModFix amt="60000"/>
          </a:blip>
          <a:stretch/>
        </p:blipFill>
        <p:spPr>
          <a:xfrm>
            <a:off x="7020000" y="1800360"/>
            <a:ext cx="92160" cy="88200"/>
          </a:xfrm>
          <a:prstGeom prst="rect">
            <a:avLst/>
          </a:prstGeom>
          <a:ln w="0">
            <a:noFill/>
          </a:ln>
        </p:spPr>
      </p:pic>
      <p:sp>
        <p:nvSpPr>
          <p:cNvPr id="71" name="Google Shape;166;p3_1"/>
          <p:cNvSpPr/>
          <p:nvPr/>
        </p:nvSpPr>
        <p:spPr>
          <a:xfrm>
            <a:off x="286920" y="1260000"/>
            <a:ext cx="843480" cy="4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Visitas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72" name="Google Shape;181;p3_1"/>
          <p:cNvSpPr/>
          <p:nvPr/>
        </p:nvSpPr>
        <p:spPr>
          <a:xfrm>
            <a:off x="5916600" y="4571640"/>
            <a:ext cx="1151640" cy="3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300" spc="-1" strike="noStrike">
                <a:solidFill>
                  <a:srgbClr val="252423"/>
                </a:solidFill>
                <a:latin typeface="Nunito Sans"/>
                <a:ea typeface="Arial"/>
              </a:rPr>
              <a:t>0,15%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73" name="Google Shape;182;p3_1"/>
          <p:cNvSpPr/>
          <p:nvPr/>
        </p:nvSpPr>
        <p:spPr>
          <a:xfrm>
            <a:off x="1082520" y="4528440"/>
            <a:ext cx="5025960" cy="38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800" spc="-1" strike="noStrike">
                <a:solidFill>
                  <a:srgbClr val="000000"/>
                </a:solidFill>
                <a:latin typeface="Nunito Sans"/>
                <a:ea typeface="Arial"/>
              </a:rPr>
              <a:t>A base de usuários engajados até Outubro somou </a:t>
            </a:r>
            <a:r>
              <a:rPr b="1" lang="pt-BR" sz="800" spc="-1" strike="noStrike">
                <a:solidFill>
                  <a:srgbClr val="000000"/>
                </a:solidFill>
                <a:latin typeface="Nunito Sans"/>
                <a:ea typeface="Arial"/>
              </a:rPr>
              <a:t>200.000  usuários</a:t>
            </a:r>
            <a:r>
              <a:rPr b="0" lang="pt-BR" sz="800" spc="-1" strike="noStrike">
                <a:solidFill>
                  <a:srgbClr val="000000"/>
                </a:solidFill>
                <a:latin typeface="Nunito Sans"/>
                <a:ea typeface="Arial"/>
              </a:rPr>
              <a:t>. </a:t>
            </a:r>
            <a:endParaRPr b="0" lang="pt-BR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800" spc="-1" strike="noStrike">
                <a:solidFill>
                  <a:srgbClr val="000000"/>
                </a:solidFill>
                <a:latin typeface="Nunito Sans"/>
                <a:ea typeface="Arial"/>
              </a:rPr>
              <a:t>Assim, o número de novos usuários em Outubro representou um </a:t>
            </a:r>
            <a:r>
              <a:rPr b="1" lang="pt-BR" sz="800" spc="-1" strike="noStrike">
                <a:solidFill>
                  <a:srgbClr val="000000"/>
                </a:solidFill>
                <a:latin typeface="Nunito Sans"/>
                <a:ea typeface="Arial"/>
              </a:rPr>
              <a:t>crescimento de base</a:t>
            </a:r>
            <a:r>
              <a:rPr b="1" lang="pt-BR" sz="800" spc="-1" strike="noStrike">
                <a:solidFill>
                  <a:srgbClr val="f57300"/>
                </a:solidFill>
                <a:latin typeface="Nunito Sans"/>
                <a:ea typeface="Arial"/>
              </a:rPr>
              <a:t> </a:t>
            </a:r>
            <a:r>
              <a:rPr b="0" lang="pt-BR" sz="800" spc="-1" strike="noStrike">
                <a:solidFill>
                  <a:srgbClr val="000000"/>
                </a:solidFill>
                <a:latin typeface="Nunito Sans"/>
                <a:ea typeface="Arial"/>
              </a:rPr>
              <a:t>de:</a:t>
            </a:r>
            <a:endParaRPr b="0" lang="pt-BR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800" spc="-1" strike="noStrike"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7"/>
          <a:stretch/>
        </p:blipFill>
        <p:spPr>
          <a:xfrm>
            <a:off x="359640" y="2160000"/>
            <a:ext cx="3960000" cy="1979640"/>
          </a:xfrm>
          <a:prstGeom prst="rect">
            <a:avLst/>
          </a:prstGeom>
          <a:ln w="0">
            <a:noFill/>
          </a:ln>
        </p:spPr>
      </p:pic>
      <p:pic>
        <p:nvPicPr>
          <p:cNvPr id="75" name="" descr=""/>
          <p:cNvPicPr/>
          <p:nvPr/>
        </p:nvPicPr>
        <p:blipFill>
          <a:blip r:embed="rId18"/>
          <a:stretch/>
        </p:blipFill>
        <p:spPr>
          <a:xfrm>
            <a:off x="4680000" y="2160000"/>
            <a:ext cx="4104000" cy="205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LibreOffice/7.1.3.2$Windows_X86_64 LibreOffice_project/47f78053abe362b9384784d31a6e56f8511eb1c1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2023-01-24T22:18:59Z</dcterms:modified>
  <cp:revision>15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