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9144000" cy="5145087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8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8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26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26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26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164;p3_0" descr=""/>
          <p:cNvPicPr/>
          <p:nvPr/>
        </p:nvPicPr>
        <p:blipFill>
          <a:blip r:embed="rId1">
            <a:alphaModFix amt="52000"/>
          </a:blip>
          <a:stretch/>
        </p:blipFill>
        <p:spPr>
          <a:xfrm>
            <a:off x="3715200" y="919800"/>
            <a:ext cx="235080" cy="259200"/>
          </a:xfrm>
          <a:prstGeom prst="rect">
            <a:avLst/>
          </a:prstGeom>
          <a:ln w="0">
            <a:noFill/>
          </a:ln>
        </p:spPr>
      </p:pic>
      <p:sp>
        <p:nvSpPr>
          <p:cNvPr id="39" name="Google Shape;165;p3_0"/>
          <p:cNvSpPr/>
          <p:nvPr/>
        </p:nvSpPr>
        <p:spPr>
          <a:xfrm>
            <a:off x="3202920" y="1189440"/>
            <a:ext cx="1263600" cy="53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Novos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usuários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0" name="Google Shape;166;p3_0"/>
          <p:cNvSpPr/>
          <p:nvPr/>
        </p:nvSpPr>
        <p:spPr>
          <a:xfrm>
            <a:off x="1275480" y="1187280"/>
            <a:ext cx="842760" cy="4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Usuários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ativos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41" name="Google Shape;167;p3_0" descr=""/>
          <p:cNvPicPr/>
          <p:nvPr/>
        </p:nvPicPr>
        <p:blipFill>
          <a:blip r:embed="rId2">
            <a:alphaModFix amt="52000"/>
          </a:blip>
          <a:stretch/>
        </p:blipFill>
        <p:spPr>
          <a:xfrm>
            <a:off x="1608120" y="939240"/>
            <a:ext cx="178560" cy="248040"/>
          </a:xfrm>
          <a:prstGeom prst="rect">
            <a:avLst/>
          </a:prstGeom>
          <a:ln w="0">
            <a:noFill/>
          </a:ln>
        </p:spPr>
      </p:pic>
      <p:sp>
        <p:nvSpPr>
          <p:cNvPr id="42" name="Google Shape;168;p3_0"/>
          <p:cNvSpPr/>
          <p:nvPr/>
        </p:nvSpPr>
        <p:spPr>
          <a:xfrm>
            <a:off x="2276280" y="1191600"/>
            <a:ext cx="92268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Usuários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engajados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43" name="Google Shape;169;p3_0" descr=""/>
          <p:cNvPicPr/>
          <p:nvPr/>
        </p:nvPicPr>
        <p:blipFill>
          <a:blip r:embed="rId3">
            <a:alphaModFix amt="52000"/>
          </a:blip>
          <a:stretch/>
        </p:blipFill>
        <p:spPr>
          <a:xfrm>
            <a:off x="2643840" y="851760"/>
            <a:ext cx="341280" cy="326880"/>
          </a:xfrm>
          <a:prstGeom prst="rect">
            <a:avLst/>
          </a:prstGeom>
          <a:ln w="0">
            <a:noFill/>
          </a:ln>
        </p:spPr>
      </p:pic>
      <p:sp>
        <p:nvSpPr>
          <p:cNvPr id="44" name="Google Shape;170;p3_0"/>
          <p:cNvSpPr/>
          <p:nvPr/>
        </p:nvSpPr>
        <p:spPr>
          <a:xfrm>
            <a:off x="4300200" y="1191600"/>
            <a:ext cx="129852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 </a:t>
            </a: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Mgs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trafegadas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45" name="Google Shape;171;p3_0" descr=""/>
          <p:cNvPicPr/>
          <p:nvPr/>
        </p:nvPicPr>
        <p:blipFill>
          <a:blip r:embed="rId4">
            <a:alphaModFix amt="52000"/>
          </a:blip>
          <a:stretch/>
        </p:blipFill>
        <p:spPr>
          <a:xfrm>
            <a:off x="4790160" y="898560"/>
            <a:ext cx="341280" cy="297000"/>
          </a:xfrm>
          <a:prstGeom prst="rect">
            <a:avLst/>
          </a:prstGeom>
          <a:ln w="0">
            <a:noFill/>
          </a:ln>
        </p:spPr>
      </p:pic>
      <p:sp>
        <p:nvSpPr>
          <p:cNvPr id="46" name="Google Shape;172;p3_0"/>
          <p:cNvSpPr/>
          <p:nvPr/>
        </p:nvSpPr>
        <p:spPr>
          <a:xfrm>
            <a:off x="3356640" y="1523160"/>
            <a:ext cx="922680" cy="4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1.150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     </a:t>
            </a: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3,50%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47" name="Google Shape;173;p3_0"/>
          <p:cNvSpPr/>
          <p:nvPr/>
        </p:nvSpPr>
        <p:spPr>
          <a:xfrm>
            <a:off x="4312080" y="1525680"/>
            <a:ext cx="1298520" cy="4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100.000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     </a:t>
            </a: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4,00%</a:t>
            </a:r>
            <a:endParaRPr b="0" lang="pt-BR" sz="700" spc="-1" strike="noStrike">
              <a:latin typeface="Arial"/>
            </a:endParaRPr>
          </a:p>
        </p:txBody>
      </p:sp>
      <p:pic>
        <p:nvPicPr>
          <p:cNvPr id="48" name="Google Shape;174;p3_0" descr=""/>
          <p:cNvPicPr/>
          <p:nvPr/>
        </p:nvPicPr>
        <p:blipFill>
          <a:blip r:embed="rId5">
            <a:alphaModFix amt="52000"/>
          </a:blip>
          <a:stretch/>
        </p:blipFill>
        <p:spPr>
          <a:xfrm>
            <a:off x="5986080" y="927360"/>
            <a:ext cx="288720" cy="257040"/>
          </a:xfrm>
          <a:prstGeom prst="rect">
            <a:avLst/>
          </a:prstGeom>
          <a:ln w="0">
            <a:noFill/>
          </a:ln>
        </p:spPr>
      </p:pic>
      <p:sp>
        <p:nvSpPr>
          <p:cNvPr id="49" name="Google Shape;175;p3_0"/>
          <p:cNvSpPr/>
          <p:nvPr/>
        </p:nvSpPr>
        <p:spPr>
          <a:xfrm>
            <a:off x="5658840" y="1190880"/>
            <a:ext cx="960480" cy="38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Recorrência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0" name="Google Shape;176;p3_0"/>
          <p:cNvSpPr/>
          <p:nvPr/>
        </p:nvSpPr>
        <p:spPr>
          <a:xfrm>
            <a:off x="2282760" y="1523880"/>
            <a:ext cx="922680" cy="4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22.190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    </a:t>
            </a: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-2,20%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51" name="Google Shape;177;p3_0"/>
          <p:cNvSpPr/>
          <p:nvPr/>
        </p:nvSpPr>
        <p:spPr>
          <a:xfrm>
            <a:off x="1327320" y="1532160"/>
            <a:ext cx="713160" cy="4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25.670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   </a:t>
            </a: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-4,40%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52" name="Google Shape;178;p3_0"/>
          <p:cNvSpPr/>
          <p:nvPr/>
        </p:nvSpPr>
        <p:spPr>
          <a:xfrm>
            <a:off x="5726160" y="1526400"/>
            <a:ext cx="842760" cy="4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60,00%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  </a:t>
            </a: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-8,00%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53" name="Google Shape;179;p3_0"/>
          <p:cNvSpPr/>
          <p:nvPr/>
        </p:nvSpPr>
        <p:spPr>
          <a:xfrm>
            <a:off x="3243960" y="290520"/>
            <a:ext cx="251172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2200" spc="-1" strike="noStrike">
                <a:solidFill>
                  <a:srgbClr val="434343"/>
                </a:solidFill>
                <a:latin typeface="Nunito Sans"/>
                <a:ea typeface="Arial"/>
              </a:rPr>
              <a:t>OVERVIEW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54" name="Google Shape;197;p3_0"/>
          <p:cNvSpPr/>
          <p:nvPr/>
        </p:nvSpPr>
        <p:spPr>
          <a:xfrm>
            <a:off x="6982200" y="1521720"/>
            <a:ext cx="661320" cy="47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90,00%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2,70%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55" name="Google Shape;198;p3_0"/>
          <p:cNvSpPr/>
          <p:nvPr/>
        </p:nvSpPr>
        <p:spPr>
          <a:xfrm>
            <a:off x="6391800" y="1190880"/>
            <a:ext cx="1741680" cy="4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Taxa de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engajamento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56" name="Google Shape;199;p3_0" descr=""/>
          <p:cNvPicPr/>
          <p:nvPr/>
        </p:nvPicPr>
        <p:blipFill>
          <a:blip r:embed="rId6">
            <a:alphaModFix amt="52000"/>
          </a:blip>
          <a:stretch/>
        </p:blipFill>
        <p:spPr>
          <a:xfrm>
            <a:off x="7130160" y="919800"/>
            <a:ext cx="288360" cy="271080"/>
          </a:xfrm>
          <a:prstGeom prst="rect">
            <a:avLst/>
          </a:prstGeom>
          <a:ln w="0">
            <a:noFill/>
          </a:ln>
        </p:spPr>
      </p:pic>
      <p:sp>
        <p:nvSpPr>
          <p:cNvPr id="57" name="Google Shape;200;p3_0"/>
          <p:cNvSpPr/>
          <p:nvPr/>
        </p:nvSpPr>
        <p:spPr>
          <a:xfrm>
            <a:off x="7935480" y="1172520"/>
            <a:ext cx="960480" cy="32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Retorno no mesmo mês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8" name="Google Shape;201;p3_0"/>
          <p:cNvSpPr/>
          <p:nvPr/>
        </p:nvSpPr>
        <p:spPr>
          <a:xfrm>
            <a:off x="8079480" y="1505160"/>
            <a:ext cx="672120" cy="5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80,00%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0,90%</a:t>
            </a:r>
            <a:endParaRPr b="0" lang="pt-BR" sz="700" spc="-1" strike="noStrike">
              <a:latin typeface="Arial"/>
            </a:endParaRPr>
          </a:p>
        </p:txBody>
      </p:sp>
      <p:pic>
        <p:nvPicPr>
          <p:cNvPr id="59" name="Google Shape;202;p3_0" descr=""/>
          <p:cNvPicPr/>
          <p:nvPr/>
        </p:nvPicPr>
        <p:blipFill>
          <a:blip r:embed="rId7">
            <a:alphaModFix amt="52000"/>
          </a:blip>
          <a:stretch/>
        </p:blipFill>
        <p:spPr>
          <a:xfrm flipH="1" rot="10800000">
            <a:off x="8265240" y="909000"/>
            <a:ext cx="273960" cy="259560"/>
          </a:xfrm>
          <a:prstGeom prst="rect">
            <a:avLst/>
          </a:prstGeom>
          <a:ln w="0">
            <a:noFill/>
          </a:ln>
        </p:spPr>
      </p:pic>
      <p:sp>
        <p:nvSpPr>
          <p:cNvPr id="60" name="Google Shape;204;p3_0"/>
          <p:cNvSpPr/>
          <p:nvPr/>
        </p:nvSpPr>
        <p:spPr>
          <a:xfrm>
            <a:off x="264960" y="1491480"/>
            <a:ext cx="86472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30.000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61" name="Google Shape;205;p3_0"/>
          <p:cNvSpPr/>
          <p:nvPr/>
        </p:nvSpPr>
        <p:spPr>
          <a:xfrm>
            <a:off x="496800" y="1705680"/>
            <a:ext cx="546480" cy="25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12,00%</a:t>
            </a:r>
            <a:endParaRPr b="0" lang="pt-BR" sz="700" spc="-1" strike="noStrike">
              <a:latin typeface="Arial"/>
            </a:endParaRPr>
          </a:p>
        </p:txBody>
      </p:sp>
      <p:pic>
        <p:nvPicPr>
          <p:cNvPr id="62" name="Google Shape;206;p3_0" descr=""/>
          <p:cNvPicPr/>
          <p:nvPr/>
        </p:nvPicPr>
        <p:blipFill>
          <a:blip r:embed="rId8"/>
          <a:stretch/>
        </p:blipFill>
        <p:spPr>
          <a:xfrm>
            <a:off x="478080" y="874800"/>
            <a:ext cx="450360" cy="450720"/>
          </a:xfrm>
          <a:prstGeom prst="rect">
            <a:avLst/>
          </a:prstGeom>
          <a:ln w="0">
            <a:noFill/>
          </a:ln>
        </p:spPr>
      </p:pic>
      <p:pic>
        <p:nvPicPr>
          <p:cNvPr id="63" name="Google Shape;207;p3_0" descr=""/>
          <p:cNvPicPr/>
          <p:nvPr/>
        </p:nvPicPr>
        <p:blipFill>
          <a:blip r:embed="rId9">
            <a:alphaModFix amt="60000"/>
          </a:blip>
          <a:stretch/>
        </p:blipFill>
        <p:spPr>
          <a:xfrm>
            <a:off x="1459440" y="1820880"/>
            <a:ext cx="87120" cy="87480"/>
          </a:xfrm>
          <a:prstGeom prst="rect">
            <a:avLst/>
          </a:prstGeom>
          <a:ln w="0">
            <a:noFill/>
          </a:ln>
        </p:spPr>
      </p:pic>
      <p:pic>
        <p:nvPicPr>
          <p:cNvPr id="64" name="Google Shape;208;p3_0" descr=""/>
          <p:cNvPicPr/>
          <p:nvPr/>
        </p:nvPicPr>
        <p:blipFill>
          <a:blip r:embed="rId10">
            <a:alphaModFix amt="60000"/>
          </a:blip>
          <a:stretch/>
        </p:blipFill>
        <p:spPr>
          <a:xfrm>
            <a:off x="2508840" y="1804680"/>
            <a:ext cx="87120" cy="87480"/>
          </a:xfrm>
          <a:prstGeom prst="rect">
            <a:avLst/>
          </a:prstGeom>
          <a:ln w="0">
            <a:noFill/>
          </a:ln>
        </p:spPr>
      </p:pic>
      <p:pic>
        <p:nvPicPr>
          <p:cNvPr id="65" name="Google Shape;221;p3_0" descr=""/>
          <p:cNvPicPr/>
          <p:nvPr/>
        </p:nvPicPr>
        <p:blipFill>
          <a:blip r:embed="rId11">
            <a:alphaModFix amt="60000"/>
          </a:blip>
          <a:stretch/>
        </p:blipFill>
        <p:spPr>
          <a:xfrm>
            <a:off x="3597120" y="1797120"/>
            <a:ext cx="91440" cy="87480"/>
          </a:xfrm>
          <a:prstGeom prst="rect">
            <a:avLst/>
          </a:prstGeom>
          <a:ln w="0">
            <a:noFill/>
          </a:ln>
        </p:spPr>
      </p:pic>
      <p:pic>
        <p:nvPicPr>
          <p:cNvPr id="66" name="Google Shape;222;p3_0" descr=""/>
          <p:cNvPicPr/>
          <p:nvPr/>
        </p:nvPicPr>
        <p:blipFill>
          <a:blip r:embed="rId12">
            <a:alphaModFix amt="60000"/>
          </a:blip>
          <a:stretch/>
        </p:blipFill>
        <p:spPr>
          <a:xfrm>
            <a:off x="5893560" y="1816200"/>
            <a:ext cx="87120" cy="87480"/>
          </a:xfrm>
          <a:prstGeom prst="rect">
            <a:avLst/>
          </a:prstGeom>
          <a:ln w="0">
            <a:noFill/>
          </a:ln>
        </p:spPr>
      </p:pic>
      <p:pic>
        <p:nvPicPr>
          <p:cNvPr id="67" name="Google Shape;223;p3_0" descr=""/>
          <p:cNvPicPr/>
          <p:nvPr/>
        </p:nvPicPr>
        <p:blipFill>
          <a:blip r:embed="rId13">
            <a:alphaModFix amt="60000"/>
          </a:blip>
          <a:stretch/>
        </p:blipFill>
        <p:spPr>
          <a:xfrm>
            <a:off x="445680" y="1805040"/>
            <a:ext cx="91440" cy="87480"/>
          </a:xfrm>
          <a:prstGeom prst="rect">
            <a:avLst/>
          </a:prstGeom>
          <a:ln w="0">
            <a:noFill/>
          </a:ln>
        </p:spPr>
      </p:pic>
      <p:pic>
        <p:nvPicPr>
          <p:cNvPr id="68" name="Google Shape;224;p3_0" descr=""/>
          <p:cNvPicPr/>
          <p:nvPr/>
        </p:nvPicPr>
        <p:blipFill>
          <a:blip r:embed="rId14">
            <a:alphaModFix amt="60000"/>
          </a:blip>
          <a:stretch/>
        </p:blipFill>
        <p:spPr>
          <a:xfrm>
            <a:off x="4745520" y="1801080"/>
            <a:ext cx="91440" cy="87480"/>
          </a:xfrm>
          <a:prstGeom prst="rect">
            <a:avLst/>
          </a:prstGeom>
          <a:ln w="0">
            <a:noFill/>
          </a:ln>
        </p:spPr>
      </p:pic>
      <p:pic>
        <p:nvPicPr>
          <p:cNvPr id="69" name="Google Shape;225;p3_0" descr=""/>
          <p:cNvPicPr/>
          <p:nvPr/>
        </p:nvPicPr>
        <p:blipFill>
          <a:blip r:embed="rId15">
            <a:alphaModFix amt="60000"/>
          </a:blip>
          <a:stretch/>
        </p:blipFill>
        <p:spPr>
          <a:xfrm>
            <a:off x="8151120" y="1792080"/>
            <a:ext cx="91440" cy="87480"/>
          </a:xfrm>
          <a:prstGeom prst="rect">
            <a:avLst/>
          </a:prstGeom>
          <a:ln w="0">
            <a:noFill/>
          </a:ln>
        </p:spPr>
      </p:pic>
      <p:pic>
        <p:nvPicPr>
          <p:cNvPr id="70" name="Google Shape;226;p3_0" descr=""/>
          <p:cNvPicPr/>
          <p:nvPr/>
        </p:nvPicPr>
        <p:blipFill>
          <a:blip r:embed="rId16">
            <a:alphaModFix amt="60000"/>
          </a:blip>
          <a:stretch/>
        </p:blipFill>
        <p:spPr>
          <a:xfrm>
            <a:off x="7020000" y="1800360"/>
            <a:ext cx="91440" cy="87480"/>
          </a:xfrm>
          <a:prstGeom prst="rect">
            <a:avLst/>
          </a:prstGeom>
          <a:ln w="0">
            <a:noFill/>
          </a:ln>
        </p:spPr>
      </p:pic>
      <p:sp>
        <p:nvSpPr>
          <p:cNvPr id="71" name="Google Shape;166;p3_1"/>
          <p:cNvSpPr/>
          <p:nvPr/>
        </p:nvSpPr>
        <p:spPr>
          <a:xfrm>
            <a:off x="286920" y="1260000"/>
            <a:ext cx="842760" cy="4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Visitas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72" name="Google Shape;181;p3_1"/>
          <p:cNvSpPr/>
          <p:nvPr/>
        </p:nvSpPr>
        <p:spPr>
          <a:xfrm>
            <a:off x="5916600" y="4571640"/>
            <a:ext cx="1150920" cy="3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300" spc="-1" strike="noStrike">
                <a:solidFill>
                  <a:srgbClr val="252423"/>
                </a:solidFill>
                <a:latin typeface="Nunito Sans"/>
                <a:ea typeface="Arial"/>
              </a:rPr>
              <a:t>0,15%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73" name="Google Shape;182;p3_1"/>
          <p:cNvSpPr/>
          <p:nvPr/>
        </p:nvSpPr>
        <p:spPr>
          <a:xfrm>
            <a:off x="1082520" y="4528440"/>
            <a:ext cx="5025240" cy="38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800" spc="-1" strike="noStrike">
                <a:solidFill>
                  <a:srgbClr val="000000"/>
                </a:solidFill>
                <a:latin typeface="Nunito Sans"/>
                <a:ea typeface="Arial"/>
              </a:rPr>
              <a:t>A base de usuários engajados até Outubro somou </a:t>
            </a:r>
            <a:r>
              <a:rPr b="1" lang="pt-BR" sz="800" spc="-1" strike="noStrike">
                <a:solidFill>
                  <a:srgbClr val="000000"/>
                </a:solidFill>
                <a:latin typeface="Nunito Sans"/>
                <a:ea typeface="Arial"/>
              </a:rPr>
              <a:t>200.000  usuários</a:t>
            </a:r>
            <a:r>
              <a:rPr b="0" lang="pt-BR" sz="800" spc="-1" strike="noStrike">
                <a:solidFill>
                  <a:srgbClr val="000000"/>
                </a:solidFill>
                <a:latin typeface="Nunito Sans"/>
                <a:ea typeface="Arial"/>
              </a:rPr>
              <a:t>. </a:t>
            </a:r>
            <a:endParaRPr b="0" lang="pt-BR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800" spc="-1" strike="noStrike">
                <a:solidFill>
                  <a:srgbClr val="000000"/>
                </a:solidFill>
                <a:latin typeface="Nunito Sans"/>
                <a:ea typeface="Arial"/>
              </a:rPr>
              <a:t>Assim, o número de novos usuários em Outubro representou um </a:t>
            </a:r>
            <a:r>
              <a:rPr b="1" lang="pt-BR" sz="800" spc="-1" strike="noStrike">
                <a:solidFill>
                  <a:srgbClr val="000000"/>
                </a:solidFill>
                <a:latin typeface="Nunito Sans"/>
                <a:ea typeface="Arial"/>
              </a:rPr>
              <a:t>crescimento de base</a:t>
            </a:r>
            <a:r>
              <a:rPr b="1" lang="pt-BR" sz="800" spc="-1" strike="noStrike">
                <a:solidFill>
                  <a:srgbClr val="f57300"/>
                </a:solidFill>
                <a:latin typeface="Nunito Sans"/>
                <a:ea typeface="Arial"/>
              </a:rPr>
              <a:t> </a:t>
            </a:r>
            <a:r>
              <a:rPr b="0" lang="pt-BR" sz="800" spc="-1" strike="noStrike">
                <a:solidFill>
                  <a:srgbClr val="000000"/>
                </a:solidFill>
                <a:latin typeface="Nunito Sans"/>
                <a:ea typeface="Arial"/>
              </a:rPr>
              <a:t>de:</a:t>
            </a:r>
            <a:endParaRPr b="0" lang="pt-BR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800" spc="-1" strike="noStrike"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7"/>
          <a:stretch/>
        </p:blipFill>
        <p:spPr>
          <a:xfrm>
            <a:off x="359640" y="2160000"/>
            <a:ext cx="3959280" cy="1978920"/>
          </a:xfrm>
          <a:prstGeom prst="rect">
            <a:avLst/>
          </a:prstGeom>
          <a:ln w="0">
            <a:noFill/>
          </a:ln>
        </p:spPr>
      </p:pic>
      <p:pic>
        <p:nvPicPr>
          <p:cNvPr id="75" name="" descr=""/>
          <p:cNvPicPr/>
          <p:nvPr/>
        </p:nvPicPr>
        <p:blipFill>
          <a:blip r:embed="rId18"/>
          <a:stretch/>
        </p:blipFill>
        <p:spPr>
          <a:xfrm>
            <a:off x="4680000" y="2160000"/>
            <a:ext cx="4103280" cy="205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>
            <a:off x="3420000" y="180000"/>
            <a:ext cx="2339640" cy="50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222222"/>
                </a:solidFill>
                <a:latin typeface="Nunito Sans Black"/>
              </a:rPr>
              <a:t>VENDAS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1080000" y="1116360"/>
            <a:ext cx="1619640" cy="50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</a:rPr>
              <a:t>Número de propostas vendidas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1080000" y="1621440"/>
            <a:ext cx="1619640" cy="47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</a:rPr>
              <a:t>1.500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1080000" y="2078640"/>
            <a:ext cx="1619640" cy="29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</a:rPr>
              <a:t>15%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80" name=""/>
          <p:cNvGrpSpPr/>
          <p:nvPr/>
        </p:nvGrpSpPr>
        <p:grpSpPr>
          <a:xfrm>
            <a:off x="1477800" y="2121840"/>
            <a:ext cx="132480" cy="178920"/>
            <a:chOff x="1477800" y="2121840"/>
            <a:chExt cx="132480" cy="178920"/>
          </a:xfrm>
        </p:grpSpPr>
        <p:sp>
          <p:nvSpPr>
            <p:cNvPr id="81" name=""/>
            <p:cNvSpPr/>
            <p:nvPr/>
          </p:nvSpPr>
          <p:spPr>
            <a:xfrm>
              <a:off x="1511280" y="2168280"/>
              <a:ext cx="66240" cy="13248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"/>
            <p:cNvSpPr/>
            <p:nvPr/>
          </p:nvSpPr>
          <p:spPr>
            <a:xfrm>
              <a:off x="1477800" y="2121840"/>
              <a:ext cx="132480" cy="6624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3" name=""/>
          <p:cNvSpPr/>
          <p:nvPr/>
        </p:nvSpPr>
        <p:spPr>
          <a:xfrm>
            <a:off x="2880000" y="1332360"/>
            <a:ext cx="1619640" cy="29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</a:rPr>
              <a:t>Valor total vendido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2736000" y="1621440"/>
            <a:ext cx="1799640" cy="47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</a:rPr>
              <a:t>R$ 20 Mil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2880000" y="2078640"/>
            <a:ext cx="1619640" cy="29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</a:rPr>
              <a:t>20%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86" name=""/>
          <p:cNvGrpSpPr/>
          <p:nvPr/>
        </p:nvGrpSpPr>
        <p:grpSpPr>
          <a:xfrm>
            <a:off x="3277800" y="2121840"/>
            <a:ext cx="132480" cy="178920"/>
            <a:chOff x="3277800" y="2121840"/>
            <a:chExt cx="132480" cy="178920"/>
          </a:xfrm>
        </p:grpSpPr>
        <p:sp>
          <p:nvSpPr>
            <p:cNvPr id="87" name=""/>
            <p:cNvSpPr/>
            <p:nvPr/>
          </p:nvSpPr>
          <p:spPr>
            <a:xfrm>
              <a:off x="3311280" y="2168280"/>
              <a:ext cx="66240" cy="13248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"/>
            <p:cNvSpPr/>
            <p:nvPr/>
          </p:nvSpPr>
          <p:spPr>
            <a:xfrm>
              <a:off x="3277800" y="2121840"/>
              <a:ext cx="132480" cy="6624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9" name=""/>
          <p:cNvSpPr/>
          <p:nvPr/>
        </p:nvSpPr>
        <p:spPr>
          <a:xfrm>
            <a:off x="4644000" y="1110600"/>
            <a:ext cx="1619640" cy="50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</a:rPr>
              <a:t>Taxa de conversão geral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4644000" y="1615680"/>
            <a:ext cx="1619640" cy="47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</a:rPr>
              <a:t>60%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4644000" y="2072880"/>
            <a:ext cx="1619640" cy="29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</a:rPr>
              <a:t>15 p.p.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92" name=""/>
          <p:cNvGrpSpPr/>
          <p:nvPr/>
        </p:nvGrpSpPr>
        <p:grpSpPr>
          <a:xfrm>
            <a:off x="5041800" y="2116080"/>
            <a:ext cx="132480" cy="178920"/>
            <a:chOff x="5041800" y="2116080"/>
            <a:chExt cx="132480" cy="178920"/>
          </a:xfrm>
        </p:grpSpPr>
        <p:sp>
          <p:nvSpPr>
            <p:cNvPr id="93" name=""/>
            <p:cNvSpPr/>
            <p:nvPr/>
          </p:nvSpPr>
          <p:spPr>
            <a:xfrm>
              <a:off x="5075280" y="2162520"/>
              <a:ext cx="66240" cy="13248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"/>
            <p:cNvSpPr/>
            <p:nvPr/>
          </p:nvSpPr>
          <p:spPr>
            <a:xfrm>
              <a:off x="5041800" y="2116080"/>
              <a:ext cx="132480" cy="6624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5" name=""/>
          <p:cNvSpPr/>
          <p:nvPr/>
        </p:nvSpPr>
        <p:spPr>
          <a:xfrm>
            <a:off x="6444000" y="1110600"/>
            <a:ext cx="1619640" cy="50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</a:rPr>
              <a:t>Taxa de sucesso nas chamadas de API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6300000" y="1615680"/>
            <a:ext cx="1799640" cy="47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</a:rPr>
              <a:t>90%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6444000" y="2072880"/>
            <a:ext cx="1619640" cy="29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</a:rPr>
              <a:t>40 p.p.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98" name=""/>
          <p:cNvGrpSpPr/>
          <p:nvPr/>
        </p:nvGrpSpPr>
        <p:grpSpPr>
          <a:xfrm>
            <a:off x="6841800" y="2116080"/>
            <a:ext cx="132480" cy="178920"/>
            <a:chOff x="6841800" y="2116080"/>
            <a:chExt cx="132480" cy="178920"/>
          </a:xfrm>
        </p:grpSpPr>
        <p:sp>
          <p:nvSpPr>
            <p:cNvPr id="99" name=""/>
            <p:cNvSpPr/>
            <p:nvPr/>
          </p:nvSpPr>
          <p:spPr>
            <a:xfrm>
              <a:off x="6875280" y="2162520"/>
              <a:ext cx="66240" cy="13248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"/>
            <p:cNvSpPr/>
            <p:nvPr/>
          </p:nvSpPr>
          <p:spPr>
            <a:xfrm>
              <a:off x="6841800" y="2116080"/>
              <a:ext cx="132480" cy="6624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1" name=""/>
          <p:cNvSpPr/>
          <p:nvPr/>
        </p:nvSpPr>
        <p:spPr>
          <a:xfrm>
            <a:off x="1548000" y="3240360"/>
            <a:ext cx="1619640" cy="29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</a:rPr>
              <a:t>Consignado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1404000" y="3565440"/>
            <a:ext cx="1799640" cy="47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</a:rPr>
              <a:t>R$ 8 Mil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1548000" y="4022640"/>
            <a:ext cx="1619640" cy="29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</a:rPr>
              <a:t>5%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04" name=""/>
          <p:cNvGrpSpPr/>
          <p:nvPr/>
        </p:nvGrpSpPr>
        <p:grpSpPr>
          <a:xfrm>
            <a:off x="2017800" y="4065480"/>
            <a:ext cx="132480" cy="178920"/>
            <a:chOff x="2017800" y="4065480"/>
            <a:chExt cx="132480" cy="178920"/>
          </a:xfrm>
        </p:grpSpPr>
        <p:sp>
          <p:nvSpPr>
            <p:cNvPr id="105" name=""/>
            <p:cNvSpPr/>
            <p:nvPr/>
          </p:nvSpPr>
          <p:spPr>
            <a:xfrm flipV="1">
              <a:off x="2051280" y="4065480"/>
              <a:ext cx="66240" cy="132480"/>
            </a:xfrm>
            <a:prstGeom prst="rect">
              <a:avLst/>
            </a:prstGeom>
            <a:solidFill>
              <a:srgbClr val="fc2626"/>
            </a:solidFill>
            <a:ln w="0">
              <a:solidFill>
                <a:srgbClr val="fc2626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"/>
            <p:cNvSpPr/>
            <p:nvPr/>
          </p:nvSpPr>
          <p:spPr>
            <a:xfrm>
              <a:off x="2017800" y="4178160"/>
              <a:ext cx="132480" cy="6624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186"/>
                  </a:moveTo>
                  <a:lnTo>
                    <a:pt x="370" y="0"/>
                  </a:lnTo>
                  <a:lnTo>
                    <a:pt x="0" y="0"/>
                  </a:lnTo>
                  <a:lnTo>
                    <a:pt x="185" y="186"/>
                  </a:lnTo>
                </a:path>
              </a:pathLst>
            </a:custGeom>
            <a:solidFill>
              <a:srgbClr val="fc262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7" name=""/>
          <p:cNvSpPr/>
          <p:nvPr/>
        </p:nvSpPr>
        <p:spPr>
          <a:xfrm>
            <a:off x="3888000" y="3060360"/>
            <a:ext cx="1619640" cy="50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</a:rPr>
              <a:t>Com garantia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</a:rPr>
              <a:t>sobre veículos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3744000" y="3565440"/>
            <a:ext cx="1799640" cy="47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</a:rPr>
              <a:t>R$ 12 Mil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3888000" y="4022640"/>
            <a:ext cx="1619640" cy="29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</a:rPr>
              <a:t>100%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10" name=""/>
          <p:cNvGrpSpPr/>
          <p:nvPr/>
        </p:nvGrpSpPr>
        <p:grpSpPr>
          <a:xfrm>
            <a:off x="4285800" y="4065840"/>
            <a:ext cx="132480" cy="178920"/>
            <a:chOff x="4285800" y="4065840"/>
            <a:chExt cx="132480" cy="178920"/>
          </a:xfrm>
        </p:grpSpPr>
        <p:sp>
          <p:nvSpPr>
            <p:cNvPr id="111" name=""/>
            <p:cNvSpPr/>
            <p:nvPr/>
          </p:nvSpPr>
          <p:spPr>
            <a:xfrm>
              <a:off x="4319280" y="4112280"/>
              <a:ext cx="66240" cy="13248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"/>
            <p:cNvSpPr/>
            <p:nvPr/>
          </p:nvSpPr>
          <p:spPr>
            <a:xfrm>
              <a:off x="4285800" y="4065840"/>
              <a:ext cx="132480" cy="6624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3" name=""/>
          <p:cNvSpPr/>
          <p:nvPr/>
        </p:nvSpPr>
        <p:spPr>
          <a:xfrm>
            <a:off x="3924000" y="2340360"/>
            <a:ext cx="396000" cy="719640"/>
          </a:xfrm>
          <a:prstGeom prst="line">
            <a:avLst/>
          </a:prstGeom>
          <a:ln w="36000">
            <a:solidFill>
              <a:srgbClr val="2222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"/>
          <p:cNvSpPr/>
          <p:nvPr/>
        </p:nvSpPr>
        <p:spPr>
          <a:xfrm flipH="1">
            <a:off x="2700000" y="2376000"/>
            <a:ext cx="540000" cy="864000"/>
          </a:xfrm>
          <a:prstGeom prst="line">
            <a:avLst/>
          </a:prstGeom>
          <a:ln w="36000">
            <a:solidFill>
              <a:srgbClr val="2222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"/>
          <p:cNvSpPr/>
          <p:nvPr/>
        </p:nvSpPr>
        <p:spPr>
          <a:xfrm>
            <a:off x="3420000" y="180000"/>
            <a:ext cx="2339640" cy="50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222222"/>
                </a:solidFill>
                <a:latin typeface="Nunito Sans Black"/>
              </a:rPr>
              <a:t>VENDAS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324360" y="1728000"/>
            <a:ext cx="1619640" cy="50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</a:rPr>
              <a:t>Número de propostas vendidas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324360" y="2233080"/>
            <a:ext cx="1619640" cy="47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</a:rPr>
              <a:t>1.500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324360" y="2690280"/>
            <a:ext cx="1619640" cy="29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</a:rPr>
              <a:t>15%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19" name=""/>
          <p:cNvGrpSpPr/>
          <p:nvPr/>
        </p:nvGrpSpPr>
        <p:grpSpPr>
          <a:xfrm>
            <a:off x="722160" y="2733480"/>
            <a:ext cx="132480" cy="178920"/>
            <a:chOff x="722160" y="2733480"/>
            <a:chExt cx="132480" cy="178920"/>
          </a:xfrm>
        </p:grpSpPr>
        <p:sp>
          <p:nvSpPr>
            <p:cNvPr id="120" name=""/>
            <p:cNvSpPr/>
            <p:nvPr/>
          </p:nvSpPr>
          <p:spPr>
            <a:xfrm>
              <a:off x="755640" y="2779920"/>
              <a:ext cx="66240" cy="13248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"/>
            <p:cNvSpPr/>
            <p:nvPr/>
          </p:nvSpPr>
          <p:spPr>
            <a:xfrm>
              <a:off x="722160" y="2733480"/>
              <a:ext cx="132480" cy="6624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2" name=""/>
          <p:cNvSpPr/>
          <p:nvPr/>
        </p:nvSpPr>
        <p:spPr>
          <a:xfrm>
            <a:off x="2124360" y="1944000"/>
            <a:ext cx="1619640" cy="29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</a:rPr>
              <a:t>Valor total vendido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1980360" y="2233080"/>
            <a:ext cx="1799640" cy="47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</a:rPr>
              <a:t>R$ 20 Mil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2124360" y="2690280"/>
            <a:ext cx="1619640" cy="29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</a:rPr>
              <a:t>20%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25" name=""/>
          <p:cNvGrpSpPr/>
          <p:nvPr/>
        </p:nvGrpSpPr>
        <p:grpSpPr>
          <a:xfrm>
            <a:off x="2522160" y="2733480"/>
            <a:ext cx="132480" cy="178920"/>
            <a:chOff x="2522160" y="2733480"/>
            <a:chExt cx="132480" cy="178920"/>
          </a:xfrm>
        </p:grpSpPr>
        <p:sp>
          <p:nvSpPr>
            <p:cNvPr id="126" name=""/>
            <p:cNvSpPr/>
            <p:nvPr/>
          </p:nvSpPr>
          <p:spPr>
            <a:xfrm>
              <a:off x="2555640" y="2779920"/>
              <a:ext cx="66240" cy="13248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"/>
            <p:cNvSpPr/>
            <p:nvPr/>
          </p:nvSpPr>
          <p:spPr>
            <a:xfrm>
              <a:off x="2522160" y="2733480"/>
              <a:ext cx="132480" cy="6624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8" name=""/>
          <p:cNvSpPr/>
          <p:nvPr/>
        </p:nvSpPr>
        <p:spPr>
          <a:xfrm>
            <a:off x="5364360" y="2098080"/>
            <a:ext cx="1619640" cy="50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</a:rPr>
              <a:t>Taxa de conversão geral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5364360" y="2603160"/>
            <a:ext cx="1619640" cy="47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</a:rPr>
              <a:t>60%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5364360" y="3060360"/>
            <a:ext cx="1619640" cy="29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</a:rPr>
              <a:t>15 p.p.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31" name=""/>
          <p:cNvGrpSpPr/>
          <p:nvPr/>
        </p:nvGrpSpPr>
        <p:grpSpPr>
          <a:xfrm>
            <a:off x="5762160" y="3103560"/>
            <a:ext cx="132480" cy="178920"/>
            <a:chOff x="5762160" y="3103560"/>
            <a:chExt cx="132480" cy="178920"/>
          </a:xfrm>
        </p:grpSpPr>
        <p:sp>
          <p:nvSpPr>
            <p:cNvPr id="132" name=""/>
            <p:cNvSpPr/>
            <p:nvPr/>
          </p:nvSpPr>
          <p:spPr>
            <a:xfrm>
              <a:off x="5795640" y="3150000"/>
              <a:ext cx="66240" cy="13248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"/>
            <p:cNvSpPr/>
            <p:nvPr/>
          </p:nvSpPr>
          <p:spPr>
            <a:xfrm>
              <a:off x="5762160" y="3103560"/>
              <a:ext cx="132480" cy="6624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4" name=""/>
          <p:cNvSpPr/>
          <p:nvPr/>
        </p:nvSpPr>
        <p:spPr>
          <a:xfrm>
            <a:off x="7164360" y="2098080"/>
            <a:ext cx="1619640" cy="50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</a:rPr>
              <a:t>Taxa de sucesso nas chamadas de API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7020360" y="2603160"/>
            <a:ext cx="1799640" cy="47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</a:rPr>
              <a:t>90%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7164360" y="3060360"/>
            <a:ext cx="1619640" cy="29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</a:rPr>
              <a:t>40 p.p.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37" name=""/>
          <p:cNvGrpSpPr/>
          <p:nvPr/>
        </p:nvGrpSpPr>
        <p:grpSpPr>
          <a:xfrm>
            <a:off x="7562160" y="3103560"/>
            <a:ext cx="132480" cy="178920"/>
            <a:chOff x="7562160" y="3103560"/>
            <a:chExt cx="132480" cy="178920"/>
          </a:xfrm>
        </p:grpSpPr>
        <p:sp>
          <p:nvSpPr>
            <p:cNvPr id="138" name=""/>
            <p:cNvSpPr/>
            <p:nvPr/>
          </p:nvSpPr>
          <p:spPr>
            <a:xfrm>
              <a:off x="7595640" y="3150000"/>
              <a:ext cx="66240" cy="13248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"/>
            <p:cNvSpPr/>
            <p:nvPr/>
          </p:nvSpPr>
          <p:spPr>
            <a:xfrm>
              <a:off x="7562160" y="3103560"/>
              <a:ext cx="132480" cy="6624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0" name=""/>
          <p:cNvSpPr/>
          <p:nvPr/>
        </p:nvSpPr>
        <p:spPr>
          <a:xfrm>
            <a:off x="792360" y="3384000"/>
            <a:ext cx="1619640" cy="29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</a:rPr>
              <a:t>Consignado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648360" y="3709080"/>
            <a:ext cx="1799640" cy="47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</a:rPr>
              <a:t>R$ 8 Mil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792360" y="4166280"/>
            <a:ext cx="1619640" cy="29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</a:rPr>
              <a:t>5%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43" name=""/>
          <p:cNvGrpSpPr/>
          <p:nvPr/>
        </p:nvGrpSpPr>
        <p:grpSpPr>
          <a:xfrm>
            <a:off x="1262160" y="4209120"/>
            <a:ext cx="132480" cy="178920"/>
            <a:chOff x="1262160" y="4209120"/>
            <a:chExt cx="132480" cy="178920"/>
          </a:xfrm>
        </p:grpSpPr>
        <p:sp>
          <p:nvSpPr>
            <p:cNvPr id="144" name=""/>
            <p:cNvSpPr/>
            <p:nvPr/>
          </p:nvSpPr>
          <p:spPr>
            <a:xfrm flipV="1">
              <a:off x="1295640" y="4209120"/>
              <a:ext cx="66240" cy="132480"/>
            </a:xfrm>
            <a:prstGeom prst="rect">
              <a:avLst/>
            </a:prstGeom>
            <a:solidFill>
              <a:srgbClr val="fc2626"/>
            </a:solidFill>
            <a:ln w="0">
              <a:solidFill>
                <a:srgbClr val="fc2626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"/>
            <p:cNvSpPr/>
            <p:nvPr/>
          </p:nvSpPr>
          <p:spPr>
            <a:xfrm>
              <a:off x="1262160" y="4321800"/>
              <a:ext cx="132480" cy="6624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186"/>
                  </a:moveTo>
                  <a:lnTo>
                    <a:pt x="370" y="0"/>
                  </a:lnTo>
                  <a:lnTo>
                    <a:pt x="0" y="0"/>
                  </a:lnTo>
                  <a:lnTo>
                    <a:pt x="185" y="186"/>
                  </a:lnTo>
                </a:path>
              </a:pathLst>
            </a:custGeom>
            <a:solidFill>
              <a:srgbClr val="fc262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6" name=""/>
          <p:cNvSpPr/>
          <p:nvPr/>
        </p:nvSpPr>
        <p:spPr>
          <a:xfrm>
            <a:off x="3132360" y="3204000"/>
            <a:ext cx="1619640" cy="50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</a:rPr>
              <a:t>Com garantia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</a:rPr>
              <a:t>sobre veículos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2988360" y="3709080"/>
            <a:ext cx="1799640" cy="47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</a:rPr>
              <a:t>R$ 12 Mil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3132360" y="4166280"/>
            <a:ext cx="1619640" cy="29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</a:rPr>
              <a:t>100%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49" name=""/>
          <p:cNvGrpSpPr/>
          <p:nvPr/>
        </p:nvGrpSpPr>
        <p:grpSpPr>
          <a:xfrm>
            <a:off x="3530160" y="4209480"/>
            <a:ext cx="132480" cy="178920"/>
            <a:chOff x="3530160" y="4209480"/>
            <a:chExt cx="132480" cy="178920"/>
          </a:xfrm>
        </p:grpSpPr>
        <p:sp>
          <p:nvSpPr>
            <p:cNvPr id="150" name=""/>
            <p:cNvSpPr/>
            <p:nvPr/>
          </p:nvSpPr>
          <p:spPr>
            <a:xfrm>
              <a:off x="3563640" y="4255920"/>
              <a:ext cx="66240" cy="13248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"/>
            <p:cNvSpPr/>
            <p:nvPr/>
          </p:nvSpPr>
          <p:spPr>
            <a:xfrm>
              <a:off x="3530160" y="4209480"/>
              <a:ext cx="132480" cy="6624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2" name=""/>
          <p:cNvSpPr/>
          <p:nvPr/>
        </p:nvSpPr>
        <p:spPr>
          <a:xfrm>
            <a:off x="3168360" y="2952000"/>
            <a:ext cx="287640" cy="287640"/>
          </a:xfrm>
          <a:prstGeom prst="line">
            <a:avLst/>
          </a:prstGeom>
          <a:ln w="36000">
            <a:solidFill>
              <a:srgbClr val="2222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"/>
          <p:cNvSpPr/>
          <p:nvPr/>
        </p:nvSpPr>
        <p:spPr>
          <a:xfrm flipH="1">
            <a:off x="2090880" y="2964960"/>
            <a:ext cx="432000" cy="525600"/>
          </a:xfrm>
          <a:prstGeom prst="line">
            <a:avLst/>
          </a:prstGeom>
          <a:ln w="36000">
            <a:solidFill>
              <a:srgbClr val="2222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"/>
          <p:cNvSpPr/>
          <p:nvPr/>
        </p:nvSpPr>
        <p:spPr>
          <a:xfrm>
            <a:off x="5544360" y="1080000"/>
            <a:ext cx="3240000" cy="162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222222"/>
                </a:solidFill>
                <a:latin typeface="Nunito Sans"/>
              </a:rPr>
              <a:t>Realizamos algumas melhorias na API utilizada no fluxo de vendas. Como resultado, a taxa de sucesso nas chamadas de API teve uma forte melhora. Isso contribuiu muito para o aumento da taxa de conversão geral, e para as vendas como um todo.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5220000" y="900000"/>
            <a:ext cx="3780000" cy="2700000"/>
          </a:xfrm>
          <a:prstGeom prst="rect">
            <a:avLst/>
          </a:prstGeom>
          <a:noFill/>
          <a:ln w="36000">
            <a:solidFill>
              <a:srgbClr val="78037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"/>
          <p:cNvSpPr/>
          <p:nvPr/>
        </p:nvSpPr>
        <p:spPr>
          <a:xfrm>
            <a:off x="755640" y="928800"/>
            <a:ext cx="3564360" cy="162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222222"/>
                </a:solidFill>
                <a:latin typeface="Nunito Sans"/>
              </a:rPr>
              <a:t>Mesmo com as quedas no número de usuários entrando na plataforma, e no valor total vendido para os produtos de consignado, tivemos um grande resultado com o aumento da taxa de conversão, e com a introdução de um novo produto no fluxo (empréstimos com garantia sobre veículos).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360000" y="720000"/>
            <a:ext cx="4500000" cy="3960000"/>
          </a:xfrm>
          <a:prstGeom prst="rect">
            <a:avLst/>
          </a:prstGeom>
          <a:noFill/>
          <a:ln w="36000">
            <a:solidFill>
              <a:srgbClr val="780373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"/>
          <p:cNvSpPr/>
          <p:nvPr/>
        </p:nvSpPr>
        <p:spPr>
          <a:xfrm>
            <a:off x="3420000" y="180000"/>
            <a:ext cx="2339640" cy="50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222222"/>
                </a:solidFill>
                <a:latin typeface="Nunito Sans Black"/>
              </a:rPr>
              <a:t>VENDAS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4356360" y="1224360"/>
            <a:ext cx="1619640" cy="50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</a:rPr>
              <a:t>Número de propostas vendidas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4356360" y="1729440"/>
            <a:ext cx="1619640" cy="47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</a:rPr>
              <a:t>1.500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4356360" y="2186640"/>
            <a:ext cx="1619640" cy="29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</a:rPr>
              <a:t>15%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62" name=""/>
          <p:cNvGrpSpPr/>
          <p:nvPr/>
        </p:nvGrpSpPr>
        <p:grpSpPr>
          <a:xfrm>
            <a:off x="4754160" y="2229840"/>
            <a:ext cx="132480" cy="178920"/>
            <a:chOff x="4754160" y="2229840"/>
            <a:chExt cx="132480" cy="178920"/>
          </a:xfrm>
        </p:grpSpPr>
        <p:sp>
          <p:nvSpPr>
            <p:cNvPr id="163" name=""/>
            <p:cNvSpPr/>
            <p:nvPr/>
          </p:nvSpPr>
          <p:spPr>
            <a:xfrm>
              <a:off x="4787640" y="2276280"/>
              <a:ext cx="66240" cy="13248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"/>
            <p:cNvSpPr/>
            <p:nvPr/>
          </p:nvSpPr>
          <p:spPr>
            <a:xfrm>
              <a:off x="4754160" y="2229840"/>
              <a:ext cx="132480" cy="6624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5" name=""/>
          <p:cNvSpPr/>
          <p:nvPr/>
        </p:nvSpPr>
        <p:spPr>
          <a:xfrm>
            <a:off x="6156360" y="1440360"/>
            <a:ext cx="1619640" cy="29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</a:rPr>
              <a:t>Valor total vendido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6012360" y="1729440"/>
            <a:ext cx="1799640" cy="47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</a:rPr>
              <a:t>R$ 20 Mil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6156360" y="2186640"/>
            <a:ext cx="1619640" cy="29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</a:rPr>
              <a:t>20%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68" name=""/>
          <p:cNvGrpSpPr/>
          <p:nvPr/>
        </p:nvGrpSpPr>
        <p:grpSpPr>
          <a:xfrm>
            <a:off x="6554160" y="2229840"/>
            <a:ext cx="132480" cy="178920"/>
            <a:chOff x="6554160" y="2229840"/>
            <a:chExt cx="132480" cy="178920"/>
          </a:xfrm>
        </p:grpSpPr>
        <p:sp>
          <p:nvSpPr>
            <p:cNvPr id="169" name=""/>
            <p:cNvSpPr/>
            <p:nvPr/>
          </p:nvSpPr>
          <p:spPr>
            <a:xfrm>
              <a:off x="6587640" y="2276280"/>
              <a:ext cx="66240" cy="13248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"/>
            <p:cNvSpPr/>
            <p:nvPr/>
          </p:nvSpPr>
          <p:spPr>
            <a:xfrm>
              <a:off x="6554160" y="2229840"/>
              <a:ext cx="132480" cy="6624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1" name=""/>
          <p:cNvSpPr/>
          <p:nvPr/>
        </p:nvSpPr>
        <p:spPr>
          <a:xfrm>
            <a:off x="4824360" y="2880360"/>
            <a:ext cx="1619640" cy="29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</a:rPr>
              <a:t>Consignado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4680360" y="3205440"/>
            <a:ext cx="1799640" cy="47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</a:rPr>
              <a:t>R$ 8 Mil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4824360" y="3662640"/>
            <a:ext cx="1619640" cy="29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</a:rPr>
              <a:t>5%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74" name=""/>
          <p:cNvGrpSpPr/>
          <p:nvPr/>
        </p:nvGrpSpPr>
        <p:grpSpPr>
          <a:xfrm>
            <a:off x="5294160" y="3705480"/>
            <a:ext cx="132480" cy="178920"/>
            <a:chOff x="5294160" y="3705480"/>
            <a:chExt cx="132480" cy="178920"/>
          </a:xfrm>
        </p:grpSpPr>
        <p:sp>
          <p:nvSpPr>
            <p:cNvPr id="175" name=""/>
            <p:cNvSpPr/>
            <p:nvPr/>
          </p:nvSpPr>
          <p:spPr>
            <a:xfrm flipV="1">
              <a:off x="5327640" y="3705480"/>
              <a:ext cx="66240" cy="132480"/>
            </a:xfrm>
            <a:prstGeom prst="rect">
              <a:avLst/>
            </a:prstGeom>
            <a:solidFill>
              <a:srgbClr val="fc2626"/>
            </a:solidFill>
            <a:ln w="0">
              <a:solidFill>
                <a:srgbClr val="fc2626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"/>
            <p:cNvSpPr/>
            <p:nvPr/>
          </p:nvSpPr>
          <p:spPr>
            <a:xfrm>
              <a:off x="5294160" y="3818160"/>
              <a:ext cx="132480" cy="6624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186"/>
                  </a:moveTo>
                  <a:lnTo>
                    <a:pt x="370" y="0"/>
                  </a:lnTo>
                  <a:lnTo>
                    <a:pt x="0" y="0"/>
                  </a:lnTo>
                  <a:lnTo>
                    <a:pt x="185" y="186"/>
                  </a:lnTo>
                </a:path>
              </a:pathLst>
            </a:custGeom>
            <a:solidFill>
              <a:srgbClr val="fc262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7" name=""/>
          <p:cNvSpPr/>
          <p:nvPr/>
        </p:nvSpPr>
        <p:spPr>
          <a:xfrm>
            <a:off x="7164360" y="2700360"/>
            <a:ext cx="1619640" cy="50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</a:rPr>
              <a:t>Com garantia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</a:rPr>
              <a:t>sobre veículos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78" name=""/>
          <p:cNvSpPr/>
          <p:nvPr/>
        </p:nvSpPr>
        <p:spPr>
          <a:xfrm>
            <a:off x="7020360" y="3205440"/>
            <a:ext cx="1799640" cy="47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</a:rPr>
              <a:t>R$ 12 Mil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79" name=""/>
          <p:cNvSpPr/>
          <p:nvPr/>
        </p:nvSpPr>
        <p:spPr>
          <a:xfrm>
            <a:off x="7164360" y="3662640"/>
            <a:ext cx="1619640" cy="29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</a:rPr>
              <a:t>100%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80" name=""/>
          <p:cNvGrpSpPr/>
          <p:nvPr/>
        </p:nvGrpSpPr>
        <p:grpSpPr>
          <a:xfrm>
            <a:off x="7562160" y="3705840"/>
            <a:ext cx="132480" cy="178920"/>
            <a:chOff x="7562160" y="3705840"/>
            <a:chExt cx="132480" cy="178920"/>
          </a:xfrm>
        </p:grpSpPr>
        <p:sp>
          <p:nvSpPr>
            <p:cNvPr id="181" name=""/>
            <p:cNvSpPr/>
            <p:nvPr/>
          </p:nvSpPr>
          <p:spPr>
            <a:xfrm>
              <a:off x="7595640" y="3752280"/>
              <a:ext cx="66240" cy="13248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"/>
            <p:cNvSpPr/>
            <p:nvPr/>
          </p:nvSpPr>
          <p:spPr>
            <a:xfrm>
              <a:off x="7562160" y="3705840"/>
              <a:ext cx="132480" cy="6624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3" name=""/>
          <p:cNvSpPr/>
          <p:nvPr/>
        </p:nvSpPr>
        <p:spPr>
          <a:xfrm>
            <a:off x="7200360" y="2448360"/>
            <a:ext cx="287640" cy="287640"/>
          </a:xfrm>
          <a:prstGeom prst="line">
            <a:avLst/>
          </a:prstGeom>
          <a:ln w="36000">
            <a:solidFill>
              <a:srgbClr val="2222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"/>
          <p:cNvSpPr/>
          <p:nvPr/>
        </p:nvSpPr>
        <p:spPr>
          <a:xfrm flipH="1">
            <a:off x="6122880" y="2461320"/>
            <a:ext cx="432000" cy="525600"/>
          </a:xfrm>
          <a:prstGeom prst="line">
            <a:avLst/>
          </a:prstGeom>
          <a:ln w="36000">
            <a:solidFill>
              <a:srgbClr val="2222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"/>
          <p:cNvSpPr/>
          <p:nvPr/>
        </p:nvSpPr>
        <p:spPr>
          <a:xfrm>
            <a:off x="575640" y="1260000"/>
            <a:ext cx="3384360" cy="162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</a:rPr>
              <a:t>Mesmo com as quedas de 12% no número de usuários entrando na plataforma, e de 5% no valor total vendido para os produtos de consignado, tivemos um aumento significativo de 20% sobre o valor total vendido. Pois tivemos um aumento de 15 p.p. sobre a taxa de conversão. Além da introdução de um novo produto no fluxo (empréstimos com garantia sobre veículos) que obteve R$ 12 Mil em vendas logo no seu primeiro mês.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Application>LibreOffice/7.1.3.2$Windows_X86_64 LibreOffice_project/47f78053abe362b9384784d31a6e56f8511eb1c1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2023-01-26T14:06:13Z</dcterms:modified>
  <cp:revision>26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