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310" r:id="rId5"/>
    <p:sldId id="315" r:id="rId6"/>
    <p:sldId id="314" r:id="rId7"/>
    <p:sldId id="313" r:id="rId8"/>
    <p:sldId id="309" r:id="rId9"/>
    <p:sldId id="318" r:id="rId10"/>
    <p:sldId id="321" r:id="rId11"/>
    <p:sldId id="323" r:id="rId12"/>
    <p:sldId id="324" r:id="rId13"/>
    <p:sldId id="325" r:id="rId14"/>
    <p:sldId id="326" r:id="rId15"/>
    <p:sldId id="328" r:id="rId16"/>
    <p:sldId id="329" r:id="rId17"/>
    <p:sldId id="330" r:id="rId18"/>
    <p:sldId id="331" r:id="rId19"/>
    <p:sldId id="335" r:id="rId20"/>
    <p:sldId id="334" r:id="rId21"/>
    <p:sldId id="332" r:id="rId22"/>
    <p:sldId id="336" r:id="rId23"/>
    <p:sldId id="333" r:id="rId24"/>
    <p:sldId id="337" r:id="rId25"/>
    <p:sldId id="338" r:id="rId26"/>
    <p:sldId id="339" r:id="rId27"/>
    <p:sldId id="278" r:id="rId28"/>
    <p:sldId id="279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mar" initials="E" lastIdx="1" clrIdx="0">
    <p:extLst>
      <p:ext uri="{19B8F6BF-5375-455C-9EA6-DF929625EA0E}">
        <p15:presenceInfo xmlns:p15="http://schemas.microsoft.com/office/powerpoint/2012/main" userId="Ed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53"/>
    <a:srgbClr val="172264"/>
    <a:srgbClr val="2DB3A8"/>
    <a:srgbClr val="3D487E"/>
    <a:srgbClr val="0EE77E"/>
    <a:srgbClr val="444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0T23:41:23.63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0T23:41:23.63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0T23:41:23.63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0T23:41:23.63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0T23:41:23.63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0T23:41:23.63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0T23:41:23.63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0T23:41:23.63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0T23:41:23.63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0T23:41:23.63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0T23:41:23.63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67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5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733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711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100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446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0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098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176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79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688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950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477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2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0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8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4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14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10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45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22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-8351"/>
            <a:ext cx="12192000" cy="278089"/>
          </a:xfrm>
          <a:prstGeom prst="rect">
            <a:avLst/>
          </a:prstGeom>
          <a:solidFill>
            <a:srgbClr val="172264"/>
          </a:solidFill>
          <a:ln>
            <a:solidFill>
              <a:srgbClr val="17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0" y="6688183"/>
            <a:ext cx="12192000" cy="169817"/>
          </a:xfrm>
          <a:prstGeom prst="rect">
            <a:avLst/>
          </a:prstGeom>
          <a:solidFill>
            <a:srgbClr val="172264"/>
          </a:solidFill>
          <a:ln>
            <a:solidFill>
              <a:srgbClr val="17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465249"/>
            <a:ext cx="12192000" cy="169817"/>
          </a:xfrm>
          <a:prstGeom prst="rect">
            <a:avLst/>
          </a:prstGeom>
          <a:solidFill>
            <a:srgbClr val="3D487E"/>
          </a:solidFill>
          <a:ln>
            <a:solidFill>
              <a:srgbClr val="3D4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611" y="5247127"/>
            <a:ext cx="895993" cy="11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8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04D2-D24E-4BC7-9FDE-C49796F6E28A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-8351"/>
            <a:ext cx="12192000" cy="278089"/>
          </a:xfrm>
          <a:prstGeom prst="rect">
            <a:avLst/>
          </a:prstGeom>
          <a:solidFill>
            <a:srgbClr val="172264"/>
          </a:solidFill>
          <a:ln>
            <a:solidFill>
              <a:srgbClr val="17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88183"/>
            <a:ext cx="12192000" cy="169817"/>
          </a:xfrm>
          <a:prstGeom prst="rect">
            <a:avLst/>
          </a:prstGeom>
          <a:solidFill>
            <a:srgbClr val="172264"/>
          </a:solidFill>
          <a:ln>
            <a:solidFill>
              <a:srgbClr val="17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465249"/>
            <a:ext cx="12192000" cy="169817"/>
          </a:xfrm>
          <a:prstGeom prst="rect">
            <a:avLst/>
          </a:prstGeom>
          <a:solidFill>
            <a:srgbClr val="3D487E"/>
          </a:solidFill>
          <a:ln>
            <a:solidFill>
              <a:srgbClr val="3D4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611" y="5247127"/>
            <a:ext cx="895993" cy="11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2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cshar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2906" y="1744910"/>
            <a:ext cx="9225094" cy="1258349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Conceitos de C#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63361"/>
            <a:ext cx="9144000" cy="890448"/>
          </a:xfrm>
        </p:spPr>
        <p:txBody>
          <a:bodyPr/>
          <a:lstStyle/>
          <a:p>
            <a:r>
              <a:rPr lang="pt-BR" b="1" dirty="0"/>
              <a:t>Edmar Costa (</a:t>
            </a:r>
            <a:r>
              <a:rPr lang="pt-BR" b="1" dirty="0" err="1"/>
              <a:t>Junin</a:t>
            </a:r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64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0"/>
            <a:ext cx="12133277" cy="1816523"/>
          </a:xfrm>
        </p:spPr>
        <p:txBody>
          <a:bodyPr/>
          <a:lstStyle/>
          <a:p>
            <a:pPr algn="ctr"/>
            <a:r>
              <a:rPr lang="pt-BR" dirty="0"/>
              <a:t>Windows </a:t>
            </a:r>
            <a:r>
              <a:rPr lang="pt-BR" dirty="0" err="1"/>
              <a:t>Forms</a:t>
            </a:r>
            <a:r>
              <a:rPr lang="pt-BR" dirty="0"/>
              <a:t> </a:t>
            </a:r>
            <a:r>
              <a:rPr lang="pt-BR" dirty="0" err="1"/>
              <a:t>Application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92696" y="2241351"/>
            <a:ext cx="4863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Aplicação para projetos com interface gráfica para Desktop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9118" y="1816523"/>
            <a:ext cx="2682379" cy="380993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92696" y="4052792"/>
            <a:ext cx="5894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Possui elementos de botão, de texto e </a:t>
            </a:r>
          </a:p>
          <a:p>
            <a:r>
              <a:rPr lang="pt-BR" sz="2400" dirty="0"/>
              <a:t>eventos que são disparados de acordo com as</a:t>
            </a:r>
          </a:p>
          <a:p>
            <a:r>
              <a:rPr lang="pt-BR" sz="2400" dirty="0"/>
              <a:t>ações do usuário.</a:t>
            </a:r>
          </a:p>
        </p:txBody>
      </p:sp>
    </p:spTree>
    <p:extLst>
      <p:ext uri="{BB962C8B-B14F-4D97-AF65-F5344CB8AC3E}">
        <p14:creationId xmlns:p14="http://schemas.microsoft.com/office/powerpoint/2010/main" val="12512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0"/>
            <a:ext cx="12133277" cy="1816523"/>
          </a:xfrm>
        </p:spPr>
        <p:txBody>
          <a:bodyPr/>
          <a:lstStyle/>
          <a:p>
            <a:pPr algn="ctr"/>
            <a:r>
              <a:rPr lang="pt-BR" dirty="0"/>
              <a:t>Web </a:t>
            </a:r>
            <a:r>
              <a:rPr lang="pt-BR" dirty="0" err="1"/>
              <a:t>Application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92696" y="2241351"/>
            <a:ext cx="486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Aplicação para projetos website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192696" y="3364434"/>
            <a:ext cx="58494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400" dirty="0"/>
              <a:t>Compostas por arquivos necessários para a </a:t>
            </a:r>
          </a:p>
          <a:p>
            <a:pPr algn="just"/>
            <a:r>
              <a:rPr lang="pt-BR" sz="2400" dirty="0"/>
              <a:t>exibição da interface (</a:t>
            </a:r>
            <a:r>
              <a:rPr lang="pt-BR" sz="2400" dirty="0" err="1"/>
              <a:t>Html</a:t>
            </a:r>
            <a:r>
              <a:rPr lang="pt-BR" sz="2400" dirty="0"/>
              <a:t>, </a:t>
            </a:r>
            <a:r>
              <a:rPr lang="pt-BR" sz="2400" dirty="0" err="1"/>
              <a:t>Css</a:t>
            </a:r>
            <a:r>
              <a:rPr lang="pt-BR" sz="2400" dirty="0"/>
              <a:t> e JS) além de </a:t>
            </a:r>
          </a:p>
          <a:p>
            <a:pPr algn="just"/>
            <a:r>
              <a:rPr lang="pt-BR" sz="2400" dirty="0"/>
              <a:t>arquivos de configurações e da </a:t>
            </a:r>
          </a:p>
          <a:p>
            <a:pPr algn="just"/>
            <a:r>
              <a:rPr lang="pt-BR" sz="2400" dirty="0"/>
              <a:t>estrutura server-</a:t>
            </a:r>
            <a:r>
              <a:rPr lang="pt-BR" sz="2400" dirty="0" err="1"/>
              <a:t>side</a:t>
            </a:r>
            <a:endParaRPr lang="pt-BR" sz="2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3618" y="2075913"/>
            <a:ext cx="4146130" cy="257704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5459" y="5409125"/>
            <a:ext cx="1026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Muito utilizado com a estrutura MVC (será apresentado nos próximos módulos)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2529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0"/>
            <a:ext cx="12133277" cy="1816523"/>
          </a:xfrm>
        </p:spPr>
        <p:txBody>
          <a:bodyPr/>
          <a:lstStyle/>
          <a:p>
            <a:r>
              <a:rPr lang="pt-BR" dirty="0"/>
              <a:t>Tipos Primitivos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62" y="1231401"/>
            <a:ext cx="6154826" cy="466793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12125" y="1996225"/>
            <a:ext cx="349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Fortemente </a:t>
            </a:r>
            <a:r>
              <a:rPr lang="pt-BR" dirty="0" err="1"/>
              <a:t>tipada</a:t>
            </a:r>
            <a:r>
              <a:rPr lang="pt-BR" dirty="0"/>
              <a:t> (tipo especifico)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86934" y="3242204"/>
            <a:ext cx="437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Estaticamente </a:t>
            </a:r>
            <a:r>
              <a:rPr lang="pt-BR" dirty="0" err="1"/>
              <a:t>tipadas</a:t>
            </a:r>
            <a:r>
              <a:rPr lang="pt-BR" dirty="0"/>
              <a:t> (desde sua declaração</a:t>
            </a:r>
          </a:p>
          <a:p>
            <a:r>
              <a:rPr lang="pt-BR" dirty="0"/>
              <a:t>até seu fim)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12125" y="4765183"/>
            <a:ext cx="3535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Declaração explicita </a:t>
            </a:r>
            <a:r>
              <a:rPr lang="pt-BR" b="1" dirty="0"/>
              <a:t>não</a:t>
            </a:r>
            <a:r>
              <a:rPr lang="pt-BR" dirty="0"/>
              <a:t> obrigatória</a:t>
            </a:r>
          </a:p>
          <a:p>
            <a:r>
              <a:rPr lang="pt-BR" dirty="0"/>
              <a:t>(palavra reservada </a:t>
            </a:r>
            <a:r>
              <a:rPr lang="pt-BR" dirty="0">
                <a:solidFill>
                  <a:schemeClr val="accent1"/>
                </a:solidFill>
              </a:rPr>
              <a:t>var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2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0"/>
            <a:ext cx="12133277" cy="1816523"/>
          </a:xfrm>
        </p:spPr>
        <p:txBody>
          <a:bodyPr/>
          <a:lstStyle/>
          <a:p>
            <a:pPr algn="ctr"/>
            <a:r>
              <a:rPr lang="pt-BR" dirty="0"/>
              <a:t>Coleções em C#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67" y="1515883"/>
            <a:ext cx="7019925" cy="38004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89397" y="2034861"/>
            <a:ext cx="44995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1"/>
                </a:solidFill>
              </a:rPr>
              <a:t>List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/>
              <a:t>– herda todos os métodos e atributos</a:t>
            </a:r>
          </a:p>
          <a:p>
            <a:r>
              <a:rPr lang="pt-BR" sz="2000" dirty="0"/>
              <a:t>das classes </a:t>
            </a:r>
            <a:r>
              <a:rPr lang="pt-BR" sz="2000" dirty="0" err="1"/>
              <a:t>Collection</a:t>
            </a:r>
            <a:r>
              <a:rPr lang="pt-BR" sz="2000" dirty="0"/>
              <a:t> e </a:t>
            </a:r>
            <a:r>
              <a:rPr lang="pt-BR" sz="2000" dirty="0" err="1"/>
              <a:t>Enumerable</a:t>
            </a:r>
            <a:r>
              <a:rPr lang="pt-BR" sz="2000" dirty="0"/>
              <a:t> além</a:t>
            </a:r>
          </a:p>
          <a:p>
            <a:r>
              <a:rPr lang="pt-BR" sz="2000" dirty="0"/>
              <a:t>de possuir métodos adicionais para </a:t>
            </a:r>
          </a:p>
          <a:p>
            <a:r>
              <a:rPr lang="pt-BR" sz="2000" dirty="0"/>
              <a:t>operação com seus elementos</a:t>
            </a:r>
            <a:r>
              <a:rPr lang="pt-BR" dirty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89397" y="4993192"/>
            <a:ext cx="5221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1"/>
                </a:solidFill>
              </a:rPr>
              <a:t>Enumerable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/>
              <a:t>– </a:t>
            </a:r>
            <a:r>
              <a:rPr lang="pt-BR" sz="2000" dirty="0"/>
              <a:t>Classe mais genérica (utilizaremos</a:t>
            </a:r>
          </a:p>
          <a:p>
            <a:r>
              <a:rPr lang="pt-BR" sz="2000" dirty="0"/>
              <a:t>bastante em retorno de métodos)</a:t>
            </a:r>
          </a:p>
        </p:txBody>
      </p:sp>
    </p:spTree>
    <p:extLst>
      <p:ext uri="{BB962C8B-B14F-4D97-AF65-F5344CB8AC3E}">
        <p14:creationId xmlns:p14="http://schemas.microsoft.com/office/powerpoint/2010/main" val="418136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0"/>
            <a:ext cx="12133277" cy="1816523"/>
          </a:xfrm>
        </p:spPr>
        <p:txBody>
          <a:bodyPr/>
          <a:lstStyle/>
          <a:p>
            <a:pPr algn="ctr"/>
            <a:r>
              <a:rPr lang="pt-BR" dirty="0" err="1"/>
              <a:t>Linq</a:t>
            </a:r>
            <a:r>
              <a:rPr lang="pt-BR" dirty="0"/>
              <a:t> e Lambda (filtrar, somar, ordenar)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539240" y="22555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16280" y="2181552"/>
            <a:ext cx="9422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Linq</a:t>
            </a:r>
            <a:r>
              <a:rPr lang="pt-BR" sz="2400" dirty="0"/>
              <a:t> é utilizado para otimizar consultas e operações de forma simplificada</a:t>
            </a:r>
            <a:r>
              <a:rPr lang="pt-BR" dirty="0"/>
              <a:t>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16280" y="3802513"/>
            <a:ext cx="10476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Algumas consultas poderem requerer resultados de acordo com alguma condição, </a:t>
            </a:r>
          </a:p>
          <a:p>
            <a:r>
              <a:rPr lang="pt-BR" sz="2400" dirty="0"/>
              <a:t>Esse filtro de condição é passado como parâmetro para o método de consulta</a:t>
            </a:r>
          </a:p>
          <a:p>
            <a:r>
              <a:rPr lang="pt-BR" sz="2400" dirty="0"/>
              <a:t>Através de uma </a:t>
            </a:r>
            <a:r>
              <a:rPr lang="pt-BR" sz="2400" b="1" dirty="0"/>
              <a:t>expressão lambda</a:t>
            </a:r>
          </a:p>
        </p:txBody>
      </p:sp>
    </p:spTree>
    <p:extLst>
      <p:ext uri="{BB962C8B-B14F-4D97-AF65-F5344CB8AC3E}">
        <p14:creationId xmlns:p14="http://schemas.microsoft.com/office/powerpoint/2010/main" val="340728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0"/>
            <a:ext cx="12133277" cy="1816523"/>
          </a:xfrm>
        </p:spPr>
        <p:txBody>
          <a:bodyPr/>
          <a:lstStyle/>
          <a:p>
            <a:r>
              <a:rPr lang="pt-BR" dirty="0"/>
              <a:t>Otimizando com </a:t>
            </a:r>
            <a:r>
              <a:rPr lang="pt-BR" dirty="0" err="1"/>
              <a:t>Linq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e Lambda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42" y="291450"/>
            <a:ext cx="5125791" cy="61347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90" y="4811570"/>
            <a:ext cx="4801328" cy="468769"/>
          </a:xfrm>
          <a:prstGeom prst="rect">
            <a:avLst/>
          </a:prstGeom>
        </p:spPr>
      </p:pic>
      <p:cxnSp>
        <p:nvCxnSpPr>
          <p:cNvPr id="9" name="Conector de seta reta 8"/>
          <p:cNvCxnSpPr>
            <a:endCxn id="7" idx="3"/>
          </p:cNvCxnSpPr>
          <p:nvPr/>
        </p:nvCxnSpPr>
        <p:spPr>
          <a:xfrm flipH="1" flipV="1">
            <a:off x="5048518" y="5045955"/>
            <a:ext cx="1365162" cy="23438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570451" y="2298583"/>
            <a:ext cx="48361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contas.Where</a:t>
            </a:r>
            <a:r>
              <a:rPr lang="pt-BR" dirty="0"/>
              <a:t>(expressão lambda)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contas.OrderBy</a:t>
            </a:r>
            <a:r>
              <a:rPr lang="pt-BR" dirty="0"/>
              <a:t>(</a:t>
            </a:r>
            <a:r>
              <a:rPr lang="pt-BR" dirty="0"/>
              <a:t>expressão lambda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contas.OrderByDescending</a:t>
            </a:r>
            <a:r>
              <a:rPr lang="pt-BR" dirty="0"/>
              <a:t>(expressão lambda)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 e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contas.Average</a:t>
            </a:r>
            <a:r>
              <a:rPr lang="pt-BR" dirty="0"/>
              <a:t>(expressão lambda)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46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1"/>
            <a:ext cx="12133277" cy="1478280"/>
          </a:xfrm>
        </p:spPr>
        <p:txBody>
          <a:bodyPr/>
          <a:lstStyle/>
          <a:p>
            <a:pPr algn="ctr"/>
            <a:r>
              <a:rPr lang="pt-BR" dirty="0"/>
              <a:t>Exercícios com </a:t>
            </a:r>
            <a:r>
              <a:rPr lang="pt-BR" dirty="0" err="1"/>
              <a:t>Linq</a:t>
            </a:r>
            <a:r>
              <a:rPr lang="pt-BR" dirty="0"/>
              <a:t> e Lambda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44880" y="2376363"/>
            <a:ext cx="768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1 - Realizar a mesma soma somente para contas com saldo maior que R$ 200,00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44880" y="3207357"/>
            <a:ext cx="956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2 - Exibir os saldos de todas as contas em ordem decrescente e posteriormente em ordem crescente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44880" y="4020618"/>
            <a:ext cx="600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3 - Exibir o valor do menor e do maior saldo de todas as contas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44880" y="4851612"/>
            <a:ext cx="533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4 - Exibir o valor da média dos saldo de todas as contas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88720" y="1325880"/>
            <a:ext cx="1001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Os exercícios devem ser feitos da forma manual(percorrendo os itens) e posteriormente utilizando </a:t>
            </a:r>
            <a:r>
              <a:rPr lang="pt-BR" dirty="0" err="1"/>
              <a:t>linq</a:t>
            </a:r>
            <a:r>
              <a:rPr lang="pt-BR" dirty="0"/>
              <a:t> e </a:t>
            </a:r>
          </a:p>
          <a:p>
            <a:r>
              <a:rPr lang="pt-BR" dirty="0"/>
              <a:t>Lambda (quando necessário)</a:t>
            </a:r>
          </a:p>
        </p:txBody>
      </p:sp>
    </p:spTree>
    <p:extLst>
      <p:ext uri="{BB962C8B-B14F-4D97-AF65-F5344CB8AC3E}">
        <p14:creationId xmlns:p14="http://schemas.microsoft.com/office/powerpoint/2010/main" val="67745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1"/>
            <a:ext cx="12133277" cy="1478280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Manipulação de </a:t>
            </a:r>
            <a:r>
              <a:rPr lang="pt-BR" sz="3600" dirty="0" err="1"/>
              <a:t>strings</a:t>
            </a:r>
            <a:endParaRPr lang="pt-BR" sz="3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44880" y="2376363"/>
            <a:ext cx="713201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Concatenar (+=), </a:t>
            </a:r>
            <a:r>
              <a:rPr lang="pt-BR" sz="2800" dirty="0" err="1"/>
              <a:t>String.format</a:t>
            </a:r>
            <a:r>
              <a:rPr lang="pt-BR" sz="2800" dirty="0"/>
              <a:t> e </a:t>
            </a:r>
            <a:r>
              <a:rPr lang="pt-BR" sz="2800" dirty="0" err="1"/>
              <a:t>interpolation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ToUpper</a:t>
            </a:r>
            <a:r>
              <a:rPr lang="pt-BR" sz="2800" dirty="0"/>
              <a:t> e </a:t>
            </a:r>
            <a:r>
              <a:rPr lang="pt-BR" sz="2800" dirty="0" err="1"/>
              <a:t>ToLower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Replace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Split e </a:t>
            </a:r>
            <a:r>
              <a:rPr lang="pt-BR" sz="2800" dirty="0" err="1"/>
              <a:t>Join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3950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1"/>
            <a:ext cx="12133277" cy="1478280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Manipulação de </a:t>
            </a:r>
            <a:r>
              <a:rPr lang="pt-BR" sz="3600" dirty="0" err="1"/>
              <a:t>strings</a:t>
            </a:r>
            <a:r>
              <a:rPr lang="pt-BR" sz="3600" dirty="0"/>
              <a:t> (concatenação)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86097" y="1078171"/>
            <a:ext cx="928234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Métodos utilizados para formatação e concatenação de </a:t>
            </a:r>
            <a:r>
              <a:rPr lang="pt-BR" sz="2800" dirty="0" err="1"/>
              <a:t>strings</a:t>
            </a:r>
            <a:endParaRPr lang="pt-BR" sz="2800" dirty="0"/>
          </a:p>
          <a:p>
            <a:r>
              <a:rPr lang="pt-BR" dirty="0"/>
              <a:t>Operador +=</a:t>
            </a:r>
          </a:p>
          <a:p>
            <a:r>
              <a:rPr lang="pt-BR" dirty="0" err="1"/>
              <a:t>string.Format</a:t>
            </a:r>
            <a:endParaRPr lang="pt-BR" dirty="0"/>
          </a:p>
          <a:p>
            <a:r>
              <a:rPr lang="pt-BR" dirty="0" err="1"/>
              <a:t>Interpolation</a:t>
            </a:r>
            <a:r>
              <a:rPr lang="pt-BR" dirty="0"/>
              <a:t>: a partir do C# 6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7" y="2556451"/>
            <a:ext cx="106277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71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1"/>
            <a:ext cx="12133277" cy="1478280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Manipulação de </a:t>
            </a:r>
            <a:r>
              <a:rPr lang="pt-BR" sz="3600" dirty="0" err="1"/>
              <a:t>strings</a:t>
            </a:r>
            <a:r>
              <a:rPr lang="pt-BR" sz="3600" dirty="0"/>
              <a:t> (</a:t>
            </a:r>
            <a:r>
              <a:rPr lang="pt-BR" sz="3600" dirty="0" err="1"/>
              <a:t>ToUpper</a:t>
            </a:r>
            <a:r>
              <a:rPr lang="pt-BR" sz="3600" dirty="0"/>
              <a:t> e </a:t>
            </a:r>
            <a:r>
              <a:rPr lang="pt-BR" sz="3600" dirty="0" err="1"/>
              <a:t>ToLower</a:t>
            </a:r>
            <a:r>
              <a:rPr lang="pt-BR" sz="3600" dirty="0"/>
              <a:t>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203228" y="1927322"/>
            <a:ext cx="2172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ToUpper</a:t>
            </a:r>
            <a:r>
              <a:rPr lang="pt-BR" dirty="0"/>
              <a:t> – Maiúsculo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50" y="3022694"/>
            <a:ext cx="8467725" cy="19145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47795" y="1927322"/>
            <a:ext cx="212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ToLower</a:t>
            </a:r>
            <a:r>
              <a:rPr lang="pt-BR" dirty="0"/>
              <a:t> - Minúsculo</a:t>
            </a:r>
          </a:p>
        </p:txBody>
      </p:sp>
    </p:spTree>
    <p:extLst>
      <p:ext uri="{BB962C8B-B14F-4D97-AF65-F5344CB8AC3E}">
        <p14:creationId xmlns:p14="http://schemas.microsoft.com/office/powerpoint/2010/main" val="102383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/>
                </a:solidFill>
              </a:rPr>
              <a:t>Edmar Costa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38200" y="1906073"/>
            <a:ext cx="9997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Desenvolvedor </a:t>
            </a:r>
            <a:r>
              <a:rPr lang="pt-BR" sz="2800" dirty="0" err="1"/>
              <a:t>back-end</a:t>
            </a:r>
            <a:r>
              <a:rPr lang="pt-BR" sz="2800" dirty="0"/>
              <a:t> C# há 2 anos na SMN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Microsoft </a:t>
            </a:r>
            <a:r>
              <a:rPr lang="pt-BR" sz="2800" dirty="0" err="1"/>
              <a:t>Certified</a:t>
            </a:r>
            <a:r>
              <a:rPr lang="pt-BR" sz="2800" dirty="0"/>
              <a:t> Professional (</a:t>
            </a:r>
            <a:r>
              <a:rPr lang="en-US" sz="2800" dirty="0"/>
              <a:t>Programming in HTML5 with JavaScript and CSS3</a:t>
            </a:r>
            <a:r>
              <a:rPr lang="pt-BR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Graduando em Sistemas Informação - UNIFRAN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4436349"/>
            <a:ext cx="10173237" cy="1549346"/>
          </a:xfrm>
        </p:spPr>
        <p:txBody>
          <a:bodyPr>
            <a:normAutofit fontScale="25000" lnSpcReduction="20000"/>
          </a:bodyPr>
          <a:lstStyle/>
          <a:p>
            <a:r>
              <a:rPr lang="pt-BR" sz="11200" dirty="0"/>
              <a:t>Certificado em Desenvolvimento e Liderança com PNL (D.L) - INEXH</a:t>
            </a:r>
          </a:p>
          <a:p>
            <a:r>
              <a:rPr lang="pt-BR" sz="11200" dirty="0"/>
              <a:t>Certificado em Negociação e Vendas com PNL – INEXH</a:t>
            </a:r>
          </a:p>
          <a:p>
            <a:r>
              <a:rPr lang="pt-BR" sz="11200" dirty="0"/>
              <a:t>Curso de Alta Performance – </a:t>
            </a:r>
            <a:r>
              <a:rPr lang="pt-BR" sz="11200" dirty="0" err="1"/>
              <a:t>Kriar</a:t>
            </a:r>
            <a:r>
              <a:rPr lang="pt-BR" sz="11200" dirty="0"/>
              <a:t> (gestão de pessoas)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56068" y="1613715"/>
            <a:ext cx="1022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Técnico</a:t>
            </a:r>
            <a:r>
              <a:rPr lang="pt-BR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55555" y="4036239"/>
            <a:ext cx="102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Pessoal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4760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1"/>
            <a:ext cx="12133277" cy="1478280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Manipulação de </a:t>
            </a:r>
            <a:r>
              <a:rPr lang="pt-BR" sz="3600" dirty="0" err="1"/>
              <a:t>strings</a:t>
            </a:r>
            <a:r>
              <a:rPr lang="pt-BR" sz="3600" dirty="0"/>
              <a:t> (</a:t>
            </a:r>
            <a:r>
              <a:rPr lang="pt-BR" sz="3600" dirty="0" err="1"/>
              <a:t>Replace</a:t>
            </a:r>
            <a:r>
              <a:rPr lang="pt-BR" sz="3600" dirty="0"/>
              <a:t>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55776" y="1454253"/>
            <a:ext cx="9542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Método utilizado para substituir caracteres dentro de uma </a:t>
            </a:r>
            <a:r>
              <a:rPr lang="pt-BR" sz="2800" dirty="0" err="1"/>
              <a:t>string</a:t>
            </a:r>
            <a:endParaRPr lang="pt-BR" sz="2800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25" y="2254472"/>
            <a:ext cx="86963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03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1"/>
            <a:ext cx="12133277" cy="1478280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Manipulação de </a:t>
            </a:r>
            <a:r>
              <a:rPr lang="pt-BR" sz="3600" dirty="0" err="1"/>
              <a:t>strings</a:t>
            </a:r>
            <a:r>
              <a:rPr lang="pt-BR" sz="3600" dirty="0"/>
              <a:t> (Split e </a:t>
            </a:r>
            <a:r>
              <a:rPr lang="pt-BR" sz="3600" dirty="0" err="1"/>
              <a:t>Join</a:t>
            </a:r>
            <a:r>
              <a:rPr lang="pt-BR" sz="3600" dirty="0"/>
              <a:t>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459009" y="1160639"/>
            <a:ext cx="241668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Split (Quebrar)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19" y="2101881"/>
            <a:ext cx="7262812" cy="398137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448249" y="1219194"/>
            <a:ext cx="19595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Join</a:t>
            </a:r>
            <a:r>
              <a:rPr lang="pt-BR" sz="2800" dirty="0"/>
              <a:t> (Juntar)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773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1"/>
            <a:ext cx="12133277" cy="1478280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Classes, </a:t>
            </a:r>
            <a:r>
              <a:rPr lang="pt-BR" sz="3600" dirty="0" err="1"/>
              <a:t>Namespace</a:t>
            </a:r>
            <a:r>
              <a:rPr lang="pt-BR" sz="3600" dirty="0"/>
              <a:t> e sintaxe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78436" y="1730411"/>
            <a:ext cx="892122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Em POO, classe é uma representação de alguma entidade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Possuem propriedades (atributos)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 podem executar ações (métodos)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São os modelos para criação de objetos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20" y="4472940"/>
            <a:ext cx="3276600" cy="1752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351" y="3887724"/>
            <a:ext cx="3650170" cy="248150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49291" y="1204236"/>
            <a:ext cx="112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Classes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72895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1"/>
            <a:ext cx="12133277" cy="1478280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Classes, </a:t>
            </a:r>
            <a:r>
              <a:rPr lang="pt-BR" sz="3600" dirty="0" err="1"/>
              <a:t>Namespace</a:t>
            </a:r>
            <a:r>
              <a:rPr lang="pt-BR" sz="3600" dirty="0"/>
              <a:t> e sintaxe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149291" y="1204236"/>
            <a:ext cx="153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Classe Carro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13" y="1604346"/>
            <a:ext cx="78486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79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310393"/>
            <a:ext cx="12133277" cy="741100"/>
          </a:xfrm>
        </p:spPr>
        <p:txBody>
          <a:bodyPr>
            <a:normAutofit/>
          </a:bodyPr>
          <a:lstStyle/>
          <a:p>
            <a:pPr algn="ctr"/>
            <a:r>
              <a:rPr lang="pt-BR" sz="3600" dirty="0" err="1"/>
              <a:t>Namespace</a:t>
            </a:r>
            <a:endParaRPr lang="pt-BR" sz="3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11" y="4035164"/>
            <a:ext cx="7800975" cy="21907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411" y="1640415"/>
            <a:ext cx="7790307" cy="203225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243584" y="1161288"/>
            <a:ext cx="970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Mecanismo de controle da visibilidade de nomes e agrupamento de contexto dentro de um 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47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310393"/>
            <a:ext cx="12133277" cy="741100"/>
          </a:xfrm>
        </p:spPr>
        <p:txBody>
          <a:bodyPr>
            <a:normAutofit/>
          </a:bodyPr>
          <a:lstStyle/>
          <a:p>
            <a:pPr algn="ctr"/>
            <a:r>
              <a:rPr lang="pt-BR" sz="3600" dirty="0" err="1"/>
              <a:t>Using</a:t>
            </a:r>
            <a:r>
              <a:rPr lang="pt-BR" sz="3600" dirty="0"/>
              <a:t> e criação de objetos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43584" y="1161288"/>
            <a:ext cx="10012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Using</a:t>
            </a:r>
            <a:r>
              <a:rPr lang="pt-BR" dirty="0"/>
              <a:t> - Importação de referências de outras </a:t>
            </a:r>
            <a:r>
              <a:rPr lang="pt-BR" dirty="0" err="1"/>
              <a:t>namespaces</a:t>
            </a:r>
            <a:endParaRPr lang="pt-BR" dirty="0"/>
          </a:p>
          <a:p>
            <a:endParaRPr lang="pt-BR" dirty="0"/>
          </a:p>
          <a:p>
            <a:r>
              <a:rPr lang="pt-BR" dirty="0"/>
              <a:t>Palavra reservada </a:t>
            </a:r>
            <a:r>
              <a:rPr lang="pt-BR" dirty="0">
                <a:solidFill>
                  <a:schemeClr val="accent1"/>
                </a:solidFill>
              </a:rPr>
              <a:t>new </a:t>
            </a:r>
            <a:r>
              <a:rPr lang="pt-BR" dirty="0"/>
              <a:t>–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Criação de novos objetos de uma classe (Em POO será mostrado mais detalhado)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18" y="2221563"/>
            <a:ext cx="11222736" cy="22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68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" y="947956"/>
            <a:ext cx="10966090" cy="4328720"/>
          </a:xfrm>
        </p:spPr>
      </p:pic>
    </p:spTree>
    <p:extLst>
      <p:ext uri="{BB962C8B-B14F-4D97-AF65-F5344CB8AC3E}">
        <p14:creationId xmlns:p14="http://schemas.microsoft.com/office/powerpoint/2010/main" val="2018637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 =D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8049"/>
            <a:ext cx="73818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23893"/>
            <a:ext cx="7381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269" y="2426136"/>
            <a:ext cx="81121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576387" y="3662005"/>
            <a:ext cx="38554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/edmar-costa-4087a1133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7670482" y="2594559"/>
            <a:ext cx="2092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pt-BR" altLang="pt-BR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edmarjunior</a:t>
            </a:r>
            <a:endParaRPr lang="pt-BR" altLang="pt-BR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1682750" y="2627749"/>
            <a:ext cx="31341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edmar@smn.com.br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214" y="3523893"/>
            <a:ext cx="675322" cy="73765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670482" y="3523893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/</a:t>
            </a:r>
            <a:r>
              <a:rPr 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junin.costa.96</a:t>
            </a:r>
          </a:p>
        </p:txBody>
      </p:sp>
    </p:spTree>
    <p:extLst>
      <p:ext uri="{BB962C8B-B14F-4D97-AF65-F5344CB8AC3E}">
        <p14:creationId xmlns:p14="http://schemas.microsoft.com/office/powerpoint/2010/main" val="271384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862" y="356736"/>
            <a:ext cx="10515600" cy="884835"/>
          </a:xfrm>
        </p:spPr>
        <p:txBody>
          <a:bodyPr/>
          <a:lstStyle/>
          <a:p>
            <a:pPr algn="ctr"/>
            <a:r>
              <a:rPr lang="pt-BR" b="1" i="1" dirty="0"/>
              <a:t>Visão Geral do Módulo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0086" y="1548074"/>
            <a:ext cx="10515600" cy="47856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que é .NET</a:t>
            </a:r>
          </a:p>
          <a:p>
            <a:r>
              <a:rPr lang="pt-BR" dirty="0"/>
              <a:t>História do C# (e versões)</a:t>
            </a:r>
          </a:p>
          <a:p>
            <a:r>
              <a:rPr lang="pt-BR" dirty="0"/>
              <a:t>Ambiente de Desenvolvimento C#</a:t>
            </a:r>
          </a:p>
          <a:p>
            <a:r>
              <a:rPr lang="pt-BR" dirty="0"/>
              <a:t>Alguns tipos de Projetos em C#</a:t>
            </a:r>
          </a:p>
          <a:p>
            <a:r>
              <a:rPr lang="pt-BR" dirty="0"/>
              <a:t>Variáveis e tipos primitivos</a:t>
            </a:r>
          </a:p>
          <a:p>
            <a:r>
              <a:rPr lang="pt-BR" dirty="0"/>
              <a:t>Coleções em C#</a:t>
            </a:r>
          </a:p>
          <a:p>
            <a:r>
              <a:rPr lang="pt-BR" dirty="0" err="1"/>
              <a:t>Linq</a:t>
            </a:r>
            <a:r>
              <a:rPr lang="pt-BR" dirty="0"/>
              <a:t> e Lambda (filtrar, somar, ordenar)</a:t>
            </a:r>
          </a:p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 (concatenar, </a:t>
            </a:r>
            <a:r>
              <a:rPr lang="pt-BR" dirty="0" err="1"/>
              <a:t>string.format</a:t>
            </a:r>
            <a:r>
              <a:rPr lang="pt-BR" dirty="0"/>
              <a:t> e </a:t>
            </a:r>
            <a:r>
              <a:rPr lang="pt-BR" dirty="0" err="1"/>
              <a:t>interpolation</a:t>
            </a:r>
            <a:r>
              <a:rPr lang="pt-BR" dirty="0"/>
              <a:t>, </a:t>
            </a:r>
            <a:r>
              <a:rPr lang="pt-BR" dirty="0" err="1"/>
              <a:t>ToUpper</a:t>
            </a:r>
            <a:r>
              <a:rPr lang="pt-BR" dirty="0"/>
              <a:t>/</a:t>
            </a:r>
            <a:r>
              <a:rPr lang="pt-BR" dirty="0" err="1"/>
              <a:t>toLower</a:t>
            </a:r>
            <a:r>
              <a:rPr lang="pt-BR" dirty="0"/>
              <a:t>, </a:t>
            </a:r>
            <a:r>
              <a:rPr lang="pt-BR" dirty="0" err="1"/>
              <a:t>Replace</a:t>
            </a:r>
            <a:r>
              <a:rPr lang="pt-BR" dirty="0"/>
              <a:t>, Split e 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  <a:p>
            <a:r>
              <a:rPr lang="pt-BR" dirty="0"/>
              <a:t>Classes, </a:t>
            </a:r>
            <a:r>
              <a:rPr lang="pt-BR" dirty="0" err="1"/>
              <a:t>Namespace</a:t>
            </a:r>
            <a:r>
              <a:rPr lang="pt-BR" dirty="0"/>
              <a:t>, </a:t>
            </a:r>
            <a:r>
              <a:rPr lang="pt-BR" dirty="0" err="1"/>
              <a:t>using</a:t>
            </a:r>
            <a:r>
              <a:rPr lang="pt-BR" dirty="0"/>
              <a:t> e objetos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6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Conceitos de C#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2381" y="1690688"/>
            <a:ext cx="47910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9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742121" y="263718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926852" y="984734"/>
            <a:ext cx="10515600" cy="28064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34486" y="503434"/>
            <a:ext cx="2697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O que é .NET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17833" y="1133850"/>
            <a:ext cx="906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Framework desenvolvido pela Microsoft para rodar aplicações escritas em diversas linguagens, </a:t>
            </a:r>
          </a:p>
          <a:p>
            <a:r>
              <a:rPr lang="pt-BR" dirty="0"/>
              <a:t>como F#, VB, C# entre outras.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834486" y="2575628"/>
            <a:ext cx="3192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O que é ASP.NET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17833" y="3106451"/>
            <a:ext cx="656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Plataforma da Microsoft para o desenvolvimento de aplicações Web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4486" y="4272464"/>
            <a:ext cx="3192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O que é C#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17833" y="4857239"/>
            <a:ext cx="92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Linguagem de programação desenvolvida pela Microsoft como parte da plataforma .NET</a:t>
            </a:r>
          </a:p>
          <a:p>
            <a:r>
              <a:rPr lang="pt-BR" dirty="0"/>
              <a:t>Interpretada, fortemente </a:t>
            </a:r>
            <a:r>
              <a:rPr lang="pt-BR" dirty="0" err="1"/>
              <a:t>tipada</a:t>
            </a:r>
            <a:r>
              <a:rPr lang="pt-BR" dirty="0"/>
              <a:t> e orientada a objeto.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86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Ambiente de Desenvolvimento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18533" y="5039573"/>
            <a:ext cx="10235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Conjunto de Ferramentas para desenvolvimento de aplicações web, serviços, desktop e mobile</a:t>
            </a: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434" y="2394297"/>
            <a:ext cx="5343734" cy="20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1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150" y="0"/>
            <a:ext cx="10515600" cy="1816523"/>
          </a:xfrm>
        </p:spPr>
        <p:txBody>
          <a:bodyPr/>
          <a:lstStyle/>
          <a:p>
            <a:r>
              <a:rPr lang="pt-BR" dirty="0"/>
              <a:t>História do C#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43574"/>
            <a:ext cx="10515600" cy="4633389"/>
          </a:xfrm>
        </p:spPr>
        <p:txBody>
          <a:bodyPr>
            <a:normAutofit/>
          </a:bodyPr>
          <a:lstStyle/>
          <a:p>
            <a:r>
              <a:rPr lang="pt-BR" dirty="0"/>
              <a:t>Teve início no final do século XX (1999)</a:t>
            </a:r>
          </a:p>
          <a:p>
            <a:r>
              <a:rPr lang="pt-BR" dirty="0"/>
              <a:t>Sua criação foi baseado nas linguagens de programação C, C++ e Java</a:t>
            </a:r>
          </a:p>
          <a:p>
            <a:r>
              <a:rPr lang="pt-BR" dirty="0"/>
              <a:t>Simplifica de modo significativo a complexidade do C++ e introduz novos elementos não disponíveis no Java.</a:t>
            </a:r>
          </a:p>
          <a:p>
            <a:r>
              <a:rPr lang="pt-BR" dirty="0"/>
              <a:t>C# 1, Visual Studio .NET 2002: A primeira versão do </a:t>
            </a:r>
            <a:r>
              <a:rPr lang="pt-BR" dirty="0">
                <a:hlinkClick r:id="rId2"/>
              </a:rPr>
              <a:t>C#</a:t>
            </a:r>
            <a:r>
              <a:rPr lang="pt-BR" dirty="0"/>
              <a:t>.</a:t>
            </a:r>
          </a:p>
          <a:p>
            <a:r>
              <a:rPr lang="pt-BR" dirty="0"/>
              <a:t>Atualmente os recursos mais recentes da linguagem encontra-se na versão 7.0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14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01" y="365125"/>
            <a:ext cx="12029813" cy="1325563"/>
          </a:xfrm>
        </p:spPr>
        <p:txBody>
          <a:bodyPr/>
          <a:lstStyle/>
          <a:p>
            <a:pPr algn="ctr"/>
            <a:r>
              <a:rPr lang="pt-BR" dirty="0"/>
              <a:t>Alguns tipos de Projetos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1007772" y="1710140"/>
            <a:ext cx="9282448" cy="3684588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Console </a:t>
            </a:r>
            <a:r>
              <a:rPr lang="pt-BR" dirty="0" err="1"/>
              <a:t>Application</a:t>
            </a:r>
            <a:endParaRPr lang="pt-BR" dirty="0"/>
          </a:p>
          <a:p>
            <a:r>
              <a:rPr lang="pt-BR" dirty="0"/>
              <a:t>Windows </a:t>
            </a:r>
            <a:r>
              <a:rPr lang="pt-BR" dirty="0" err="1"/>
              <a:t>Forms</a:t>
            </a:r>
            <a:r>
              <a:rPr lang="pt-BR" dirty="0"/>
              <a:t> </a:t>
            </a:r>
            <a:r>
              <a:rPr lang="pt-BR" dirty="0" err="1"/>
              <a:t>Application</a:t>
            </a:r>
            <a:endParaRPr lang="pt-BR" dirty="0"/>
          </a:p>
          <a:p>
            <a:r>
              <a:rPr lang="pt-BR" dirty="0"/>
              <a:t>Web </a:t>
            </a:r>
            <a:r>
              <a:rPr lang="pt-BR" dirty="0" err="1"/>
              <a:t>Application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52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0"/>
            <a:ext cx="12133277" cy="1816523"/>
          </a:xfrm>
        </p:spPr>
        <p:txBody>
          <a:bodyPr/>
          <a:lstStyle/>
          <a:p>
            <a:pPr algn="ctr"/>
            <a:r>
              <a:rPr lang="pt-BR" dirty="0"/>
              <a:t>Console </a:t>
            </a:r>
            <a:r>
              <a:rPr lang="pt-BR" dirty="0" err="1"/>
              <a:t>Application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679" y="3442438"/>
            <a:ext cx="5846209" cy="221447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44304" y="2029316"/>
            <a:ext cx="8166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Projeto para realizar algum processamento podendo exibir e/ou capturar dados pela janela de console que é aberta ao ser executado o programa</a:t>
            </a:r>
          </a:p>
        </p:txBody>
      </p:sp>
    </p:spTree>
    <p:extLst>
      <p:ext uri="{BB962C8B-B14F-4D97-AF65-F5344CB8AC3E}">
        <p14:creationId xmlns:p14="http://schemas.microsoft.com/office/powerpoint/2010/main" val="1953452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856</Words>
  <Application>Microsoft Office PowerPoint</Application>
  <PresentationFormat>Widescreen</PresentationFormat>
  <Paragraphs>130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Microsoft JhengHei UI</vt:lpstr>
      <vt:lpstr>Arial</vt:lpstr>
      <vt:lpstr>Calibri</vt:lpstr>
      <vt:lpstr>Calibri Light</vt:lpstr>
      <vt:lpstr>Microsoft Himalaya</vt:lpstr>
      <vt:lpstr>Tema do Office</vt:lpstr>
      <vt:lpstr>1_Tema do Office</vt:lpstr>
      <vt:lpstr>Conceitos de C#</vt:lpstr>
      <vt:lpstr>Edmar Costa</vt:lpstr>
      <vt:lpstr>Visão Geral do Módulo</vt:lpstr>
      <vt:lpstr>Conceitos de C#</vt:lpstr>
      <vt:lpstr>Apresentação do PowerPoint</vt:lpstr>
      <vt:lpstr>Ambiente de Desenvolvimento</vt:lpstr>
      <vt:lpstr>História do C#</vt:lpstr>
      <vt:lpstr>Alguns tipos de Projetos</vt:lpstr>
      <vt:lpstr>Console Application</vt:lpstr>
      <vt:lpstr>Windows Forms Application</vt:lpstr>
      <vt:lpstr>Web Application</vt:lpstr>
      <vt:lpstr>Tipos Primitivos</vt:lpstr>
      <vt:lpstr>Coleções em C#</vt:lpstr>
      <vt:lpstr>Linq e Lambda (filtrar, somar, ordenar)</vt:lpstr>
      <vt:lpstr>Otimizando com Linq  e Lambda</vt:lpstr>
      <vt:lpstr>Exercícios com Linq e Lambda</vt:lpstr>
      <vt:lpstr>Manipulação de strings</vt:lpstr>
      <vt:lpstr>Manipulação de strings (concatenação)</vt:lpstr>
      <vt:lpstr>Manipulação de strings (ToUpper e ToLower)</vt:lpstr>
      <vt:lpstr>Manipulação de strings (Replace)</vt:lpstr>
      <vt:lpstr>Manipulação de strings (Split e Join)</vt:lpstr>
      <vt:lpstr>Classes, Namespace e sintaxe</vt:lpstr>
      <vt:lpstr>Classes, Namespace e sintaxe</vt:lpstr>
      <vt:lpstr>Namespace</vt:lpstr>
      <vt:lpstr>Using e criação de objetos</vt:lpstr>
      <vt:lpstr>Apresentação do PowerPoint</vt:lpstr>
      <vt:lpstr>Obrigado! =D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Construindo uma API com .NET Core 1.1</dc:title>
  <dc:creator>Vinicius Mussak</dc:creator>
  <cp:lastModifiedBy>EDMAR ANTONIO DA COSTA JUNIOR</cp:lastModifiedBy>
  <cp:revision>173</cp:revision>
  <dcterms:created xsi:type="dcterms:W3CDTF">2017-04-15T19:34:01Z</dcterms:created>
  <dcterms:modified xsi:type="dcterms:W3CDTF">2017-07-11T15:07:00Z</dcterms:modified>
</cp:coreProperties>
</file>