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10" r:id="rId5"/>
    <p:sldId id="342" r:id="rId6"/>
    <p:sldId id="315" r:id="rId7"/>
    <p:sldId id="343" r:id="rId8"/>
    <p:sldId id="344" r:id="rId9"/>
    <p:sldId id="345" r:id="rId10"/>
    <p:sldId id="318" r:id="rId11"/>
    <p:sldId id="336" r:id="rId12"/>
    <p:sldId id="27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53"/>
    <a:srgbClr val="172264"/>
    <a:srgbClr val="2DB3A8"/>
    <a:srgbClr val="3D487E"/>
    <a:srgbClr val="0EE77E"/>
    <a:srgbClr val="444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5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3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1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4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0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9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176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9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8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50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77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0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2906" y="1744910"/>
            <a:ext cx="9225094" cy="125834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Testes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63361"/>
            <a:ext cx="9144000" cy="890448"/>
          </a:xfrm>
        </p:spPr>
        <p:txBody>
          <a:bodyPr/>
          <a:lstStyle/>
          <a:p>
            <a:r>
              <a:rPr lang="pt-BR" b="1" dirty="0"/>
              <a:t>Guilherme Sousa</a:t>
            </a:r>
          </a:p>
        </p:txBody>
      </p:sp>
    </p:spTree>
    <p:extLst>
      <p:ext uri="{BB962C8B-B14F-4D97-AF65-F5344CB8AC3E}">
        <p14:creationId xmlns:p14="http://schemas.microsoft.com/office/powerpoint/2010/main" val="147864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" y="947956"/>
            <a:ext cx="10966090" cy="4328720"/>
          </a:xfrm>
        </p:spPr>
      </p:pic>
    </p:spTree>
    <p:extLst>
      <p:ext uri="{BB962C8B-B14F-4D97-AF65-F5344CB8AC3E}">
        <p14:creationId xmlns:p14="http://schemas.microsoft.com/office/powerpoint/2010/main" val="373543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 =D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8049"/>
            <a:ext cx="7381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3893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07" y="3493730"/>
            <a:ext cx="8112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576387" y="3662005"/>
            <a:ext cx="2723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guilhermefsousa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355282" y="3662005"/>
            <a:ext cx="2723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guilhermefsousa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682750" y="2627749"/>
            <a:ext cx="4576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guilherme.sousa@smn.com.br</a:t>
            </a:r>
          </a:p>
        </p:txBody>
      </p:sp>
    </p:spTree>
    <p:extLst>
      <p:ext uri="{BB962C8B-B14F-4D97-AF65-F5344CB8AC3E}">
        <p14:creationId xmlns:p14="http://schemas.microsoft.com/office/powerpoint/2010/main" val="27138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Guilherme Sousa</a:t>
            </a: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4" y="1724924"/>
            <a:ext cx="3816626" cy="3816626"/>
          </a:xfrm>
        </p:spPr>
      </p:pic>
      <p:sp>
        <p:nvSpPr>
          <p:cNvPr id="11" name="CaixaDeTexto 10"/>
          <p:cNvSpPr txBox="1"/>
          <p:nvPr/>
        </p:nvSpPr>
        <p:spPr>
          <a:xfrm>
            <a:off x="742121" y="2637183"/>
            <a:ext cx="50677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Desenvolvedor na SMN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Microsoft </a:t>
            </a:r>
            <a:r>
              <a:rPr lang="pt-BR" sz="2800" dirty="0" err="1"/>
              <a:t>Certified</a:t>
            </a:r>
            <a:r>
              <a:rPr lang="pt-BR" sz="2800" dirty="0"/>
              <a:t>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Cloud Essentials - </a:t>
            </a:r>
            <a:r>
              <a:rPr lang="pt-BR" sz="2800" dirty="0" err="1"/>
              <a:t>CompTIA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4760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862" y="356736"/>
            <a:ext cx="10515600" cy="884835"/>
          </a:xfrm>
        </p:spPr>
        <p:txBody>
          <a:bodyPr/>
          <a:lstStyle/>
          <a:p>
            <a:pPr algn="ctr"/>
            <a:r>
              <a:rPr lang="pt-BR" b="1" i="1" dirty="0"/>
              <a:t>Visão Geral do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0086" y="1548074"/>
            <a:ext cx="10515600" cy="4785613"/>
          </a:xfrm>
        </p:spPr>
        <p:txBody>
          <a:bodyPr>
            <a:normAutofit/>
          </a:bodyPr>
          <a:lstStyle/>
          <a:p>
            <a:r>
              <a:rPr lang="pt-BR" dirty="0"/>
              <a:t>Lógica avançada</a:t>
            </a:r>
          </a:p>
          <a:p>
            <a:r>
              <a:rPr lang="pt-BR" dirty="0"/>
              <a:t>Conceitos de C#</a:t>
            </a:r>
          </a:p>
          <a:p>
            <a:r>
              <a:rPr lang="pt-BR" dirty="0"/>
              <a:t>Programação Orientada a Objetos (POO)</a:t>
            </a:r>
          </a:p>
          <a:p>
            <a:r>
              <a:rPr lang="pt-BR" dirty="0"/>
              <a:t>Modelagem de dados</a:t>
            </a:r>
          </a:p>
          <a:p>
            <a:r>
              <a:rPr lang="pt-BR" dirty="0"/>
              <a:t>SQL server</a:t>
            </a:r>
          </a:p>
          <a:p>
            <a:r>
              <a:rPr lang="pt-BR" dirty="0"/>
              <a:t>Web API</a:t>
            </a:r>
          </a:p>
          <a:p>
            <a:r>
              <a:rPr lang="pt-BR" dirty="0" err="1"/>
              <a:t>Rest</a:t>
            </a:r>
            <a:endParaRPr lang="pt-BR" dirty="0"/>
          </a:p>
          <a:p>
            <a:r>
              <a:rPr lang="pt-BR" dirty="0"/>
              <a:t>ASP NET MVC</a:t>
            </a:r>
          </a:p>
          <a:p>
            <a:r>
              <a:rPr lang="pt-BR" b="1" u="sng" dirty="0"/>
              <a:t>Testes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6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 que ter o esforço de criar testes?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FF79F-1D9C-4E9E-8BBC-D828AB85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3691" cy="49391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Garantia de que o que funcionava continue funcionando</a:t>
            </a:r>
          </a:p>
          <a:p>
            <a:pPr lvl="1"/>
            <a:r>
              <a:rPr lang="pt-BR" dirty="0"/>
              <a:t>Talvez este seja um dos maiores benefícios da automação de testes. Qualquer análise de retorno de investimento, aplicada à automação de testes, vai mostrar um ganho enorme a favor da automação. Manter a estabilidade entre as versões é um ganho enorme para os usuários finais, pois garante que a operação continuará funcionando, mesmo que uma funcionalidade nova entre em produção.</a:t>
            </a:r>
          </a:p>
          <a:p>
            <a:r>
              <a:rPr lang="pt-BR" dirty="0"/>
              <a:t>Verificação e validação do impacto das mudanças feitas no sistema</a:t>
            </a:r>
          </a:p>
          <a:p>
            <a:pPr lvl="1"/>
            <a:r>
              <a:rPr lang="pt-BR" dirty="0"/>
              <a:t>Análise de impacto é uma grande ferramenta da engenharia de software. E os testes de regressão podem ser usados também como uma ferramenta deste tipo. Você terá feedback rápido de uma implementação feita em alguma funcionalidade crítica, o que irá lhe proporcionar velocidade no ajuste da implementação. É um ciclo de feedback positivo e altamente recomendado em ambientes de desenvolvimento que querem se tornar produtivos.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94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FF79F-1D9C-4E9E-8BBC-D828AB85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6" y="600505"/>
            <a:ext cx="11235432" cy="553396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Testes efetivos em cada release</a:t>
            </a:r>
          </a:p>
          <a:p>
            <a:pPr lvl="1"/>
            <a:r>
              <a:rPr lang="pt-BR" dirty="0"/>
              <a:t>Estamos falando aqui de um volume de testes expressivo e que crescerá a cada novo release liberado do seu produto. É humanamente impossível, numa mesma escala de tempo, uma pessoa executar os testes de regressão e reportar todos os resultados, bem como evidenciar tudo o que foi testado com sucesso, com a mesma produtividade dos robôs de automação. Vários estudos mostram que uma implementação, bem-feita, de automação de testes tem seu retorno efetivo entre a terceira e quinta release liberada.</a:t>
            </a:r>
          </a:p>
          <a:p>
            <a:r>
              <a:rPr lang="pt-BR" dirty="0"/>
              <a:t>Execução de testes com maior frequência</a:t>
            </a:r>
          </a:p>
          <a:p>
            <a:pPr lvl="1"/>
            <a:r>
              <a:rPr lang="pt-BR" dirty="0"/>
              <a:t>Automação de testes permite que sejam executados testes mais rápidos e com intervalo entre homologações cada vez menor, ou seja, é possível entregar mais valor para os clientes de forma mais frequente. Vai depender exclusivamente de um bom projeto de testes (tema de um futuro artigo aqui no Blog!) e também de escala (uso intensivo de virtualização. Em breve falaremos mais disso. Aguarde!)</a:t>
            </a:r>
          </a:p>
          <a:p>
            <a:r>
              <a:rPr lang="pt-BR" dirty="0"/>
              <a:t>Execução de testes que seriam impossíveis de serem executados</a:t>
            </a:r>
          </a:p>
          <a:p>
            <a:pPr lvl="1"/>
            <a:r>
              <a:rPr lang="pt-BR" dirty="0"/>
              <a:t>Muitos testes complexos, integrações entre sistemas, serviços (web </a:t>
            </a:r>
            <a:r>
              <a:rPr lang="pt-BR" dirty="0" err="1"/>
              <a:t>services</a:t>
            </a:r>
            <a:r>
              <a:rPr lang="pt-BR" dirty="0"/>
              <a:t>, API, etc.) e cálculos financeiros são extremamente complicados de serem repetidos com fidelidade. São chatos de fazer, esta é a verdade! Mas uma vez bem feitos e com eficácia, podem ser automatizados e reexecutados frequentemente.</a:t>
            </a:r>
          </a:p>
        </p:txBody>
      </p:sp>
    </p:spTree>
    <p:extLst>
      <p:ext uri="{BB962C8B-B14F-4D97-AF65-F5344CB8AC3E}">
        <p14:creationId xmlns:p14="http://schemas.microsoft.com/office/powerpoint/2010/main" val="195489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FF79F-1D9C-4E9E-8BBC-D828AB85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7" y="568171"/>
            <a:ext cx="11661560" cy="5814874"/>
          </a:xfrm>
        </p:spPr>
        <p:txBody>
          <a:bodyPr>
            <a:normAutofit/>
          </a:bodyPr>
          <a:lstStyle/>
          <a:p>
            <a:r>
              <a:rPr lang="pt-BR" dirty="0"/>
              <a:t>Consistência e repetitividade</a:t>
            </a:r>
          </a:p>
          <a:p>
            <a:pPr lvl="1"/>
            <a:r>
              <a:rPr lang="pt-BR" dirty="0"/>
              <a:t>Testar software de forma repetida é algo que poucas (ou raríssimas) pessoas gostam de fazer. Repetir de forma </a:t>
            </a:r>
            <a:r>
              <a:rPr lang="pt-BR" dirty="0" err="1"/>
              <a:t>acertiva</a:t>
            </a:r>
            <a:r>
              <a:rPr lang="pt-BR" dirty="0"/>
              <a:t> 99,32% das vezes também é quase uma propriedade exclusiva de super-heróis. Logo, para a automação de testes é lugar-comum dizer que haverá consistência e repetitividade na execução dos testes. Um grande benefício é este: repetir o mesmo teste de forma </a:t>
            </a:r>
            <a:r>
              <a:rPr lang="pt-BR" dirty="0" err="1"/>
              <a:t>acertiva</a:t>
            </a:r>
            <a:r>
              <a:rPr lang="pt-BR" dirty="0"/>
              <a:t> a cada execução.</a:t>
            </a:r>
          </a:p>
          <a:p>
            <a:r>
              <a:rPr lang="pt-BR" dirty="0"/>
              <a:t>Analista de testes podem focar em testes avançados</a:t>
            </a:r>
          </a:p>
          <a:p>
            <a:pPr lvl="1"/>
            <a:r>
              <a:rPr lang="pt-BR" dirty="0"/>
              <a:t>Liberados das atividades rotineiras, os analistas de testes podem investir seu tempo valioso no que são melhores em fazer: criar novos casos de testes, validar a aplicação, sugerir melhorias, contribuir com a qualidade do produto que será entregue. Isso nenhum robô é capaz de fazer.</a:t>
            </a:r>
          </a:p>
        </p:txBody>
      </p:sp>
    </p:spTree>
    <p:extLst>
      <p:ext uri="{BB962C8B-B14F-4D97-AF65-F5344CB8AC3E}">
        <p14:creationId xmlns:p14="http://schemas.microsoft.com/office/powerpoint/2010/main" val="69460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FF79F-1D9C-4E9E-8BBC-D828AB85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3" y="603682"/>
            <a:ext cx="11501763" cy="5797118"/>
          </a:xfrm>
        </p:spPr>
        <p:txBody>
          <a:bodyPr>
            <a:normAutofit/>
          </a:bodyPr>
          <a:lstStyle/>
          <a:p>
            <a:r>
              <a:rPr lang="pt-BR" dirty="0"/>
              <a:t>Maior cobertura dos testes funcionais em menos tempo</a:t>
            </a:r>
          </a:p>
          <a:p>
            <a:pPr lvl="1"/>
            <a:r>
              <a:rPr lang="pt-BR" dirty="0"/>
              <a:t>Dado o poder da automação de testes e sua escalabilidade, podemos ter a cada nova release lançada, um volume de testes cada vez maior e consequentemente uma cobertura de testes. Isso gera produtividade para o processo de desenvolvimento e aumenta a segurança de entrega de uma nova release para os usuários. Ou seja, a cada </a:t>
            </a:r>
            <a:r>
              <a:rPr lang="pt-BR" dirty="0" err="1"/>
              <a:t>perído</a:t>
            </a:r>
            <a:r>
              <a:rPr lang="pt-BR" dirty="0"/>
              <a:t> é entregue mais valor para o cliente, com mais segurança e menos risco.</a:t>
            </a:r>
          </a:p>
          <a:p>
            <a:r>
              <a:rPr lang="pt-BR" dirty="0"/>
              <a:t>Reuso dos testes</a:t>
            </a:r>
          </a:p>
          <a:p>
            <a:pPr lvl="1"/>
            <a:r>
              <a:rPr lang="pt-BR" dirty="0"/>
              <a:t>Assim como em um bom processo de desenvolvimento de software, onde o reuso de componentes, bibliotecas e frameworks, aumenta a produtividade e a qualidade, um bom projeto de automação de testes também permite que se tenha os mesmos ganhos. Um exemplo clássico deste reuso é o teste de login de uma aplicação.</a:t>
            </a:r>
            <a:br>
              <a:rPr lang="pt-BR" dirty="0"/>
            </a:br>
            <a:r>
              <a:rPr lang="pt-BR" dirty="0"/>
              <a:t>Por Rodrigo Almeida, Gerente de Qualidade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7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uma unidade de teste?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FF79F-1D9C-4E9E-8BBC-D828AB85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3691" cy="4939159"/>
          </a:xfrm>
        </p:spPr>
        <p:txBody>
          <a:bodyPr>
            <a:normAutofit/>
          </a:bodyPr>
          <a:lstStyle/>
          <a:p>
            <a:r>
              <a:rPr lang="pt-BR" dirty="0"/>
              <a:t>Baixo nível, altamente focado.</a:t>
            </a:r>
          </a:p>
          <a:p>
            <a:r>
              <a:rPr lang="pt-BR" dirty="0"/>
              <a:t>Isolado do resto do sistema.</a:t>
            </a:r>
          </a:p>
          <a:p>
            <a:r>
              <a:rPr lang="pt-BR" dirty="0"/>
              <a:t>Rápido para executar.</a:t>
            </a:r>
          </a:p>
          <a:p>
            <a:r>
              <a:rPr lang="pt-BR" dirty="0"/>
              <a:t>“É uma coisa situacional, a equipe decide o que faz sentido para ser uma unidade para efeitos de sua compreensão do sistema e seu teste.” – Martin Fowler.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8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01" y="365125"/>
            <a:ext cx="12029813" cy="1325563"/>
          </a:xfrm>
        </p:spPr>
        <p:txBody>
          <a:bodyPr/>
          <a:lstStyle/>
          <a:p>
            <a:pPr algn="ctr"/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81" y="1564854"/>
            <a:ext cx="7968652" cy="4037450"/>
          </a:xfrm>
        </p:spPr>
      </p:pic>
    </p:spTree>
    <p:extLst>
      <p:ext uri="{BB962C8B-B14F-4D97-AF65-F5344CB8AC3E}">
        <p14:creationId xmlns:p14="http://schemas.microsoft.com/office/powerpoint/2010/main" val="1748523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799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Microsoft JhengHei UI</vt:lpstr>
      <vt:lpstr>Arial</vt:lpstr>
      <vt:lpstr>Calibri</vt:lpstr>
      <vt:lpstr>Calibri Light</vt:lpstr>
      <vt:lpstr>Tema do Office</vt:lpstr>
      <vt:lpstr>1_Tema do Office</vt:lpstr>
      <vt:lpstr>Testes</vt:lpstr>
      <vt:lpstr>Guilherme Sousa</vt:lpstr>
      <vt:lpstr>Visão Geral do Curso</vt:lpstr>
      <vt:lpstr>Por que ter o esforço de criar testes?</vt:lpstr>
      <vt:lpstr>Apresentação do PowerPoint</vt:lpstr>
      <vt:lpstr>Apresentação do PowerPoint</vt:lpstr>
      <vt:lpstr>Apresentação do PowerPoint</vt:lpstr>
      <vt:lpstr>O que é uma unidade de teste?</vt:lpstr>
      <vt:lpstr>Hands on</vt:lpstr>
      <vt:lpstr>Apresentação do PowerPoint</vt:lpstr>
      <vt:lpstr>Obrigado! =D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uma API com .NET Core 1.1</dc:title>
  <dc:creator>Vinicius Mussak</dc:creator>
  <cp:lastModifiedBy>Guilherme Sousa</cp:lastModifiedBy>
  <cp:revision>108</cp:revision>
  <dcterms:created xsi:type="dcterms:W3CDTF">2017-04-15T19:34:01Z</dcterms:created>
  <dcterms:modified xsi:type="dcterms:W3CDTF">2017-07-28T17:07:48Z</dcterms:modified>
</cp:coreProperties>
</file>