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10" r:id="rId43"/>
    <p:sldId id="311" r:id="rId44"/>
    <p:sldId id="299" r:id="rId45"/>
    <p:sldId id="300" r:id="rId46"/>
    <p:sldId id="301" r:id="rId47"/>
    <p:sldId id="303" r:id="rId48"/>
    <p:sldId id="304" r:id="rId49"/>
    <p:sldId id="305" r:id="rId50"/>
    <p:sldId id="308" r:id="rId51"/>
    <p:sldId id="307" r:id="rId52"/>
    <p:sldId id="312" r:id="rId53"/>
    <p:sldId id="313" r:id="rId54"/>
    <p:sldId id="309" r:id="rId55"/>
    <p:sldId id="314" r:id="rId56"/>
    <p:sldId id="315" r:id="rId57"/>
    <p:sldId id="316" r:id="rId58"/>
    <p:sldId id="317" r:id="rId59"/>
    <p:sldId id="318" r:id="rId60"/>
    <p:sldId id="320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8" r:id="rId69"/>
    <p:sldId id="330" r:id="rId70"/>
    <p:sldId id="329" r:id="rId7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P .NET Web Api" id="{37168425-0873-4BD6-A747-43986F818374}">
          <p14:sldIdLst>
            <p14:sldId id="256"/>
          </p14:sldIdLst>
        </p14:section>
        <p14:section name="Roteiro" id="{3E53E25C-CEA6-4173-8C3A-C0E1A527E6D6}">
          <p14:sldIdLst>
            <p14:sldId id="257"/>
          </p14:sldIdLst>
        </p14:section>
        <p14:section name="Introdução" id="{F91F3116-A704-4267-83A4-8CF954863E3E}">
          <p14:sldIdLst>
            <p14:sldId id="259"/>
            <p14:sldId id="260"/>
          </p14:sldIdLst>
        </p14:section>
        <p14:section name="Fundamentos" id="{8380BD04-1C69-44FF-9D87-7F31A9D85275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2"/>
            <p14:sldId id="310"/>
            <p14:sldId id="311"/>
          </p14:sldIdLst>
        </p14:section>
        <p14:section name="Iniciando com Web API" id="{67801CEF-5264-4411-8DD8-37614BA75973}">
          <p14:sldIdLst>
            <p14:sldId id="299"/>
            <p14:sldId id="300"/>
            <p14:sldId id="301"/>
            <p14:sldId id="303"/>
            <p14:sldId id="304"/>
            <p14:sldId id="305"/>
            <p14:sldId id="308"/>
            <p14:sldId id="307"/>
            <p14:sldId id="312"/>
            <p14:sldId id="313"/>
            <p14:sldId id="309"/>
            <p14:sldId id="314"/>
            <p14:sldId id="315"/>
            <p14:sldId id="316"/>
            <p14:sldId id="317"/>
            <p14:sldId id="318"/>
            <p14:sldId id="320"/>
            <p14:sldId id="319"/>
            <p14:sldId id="321"/>
            <p14:sldId id="322"/>
            <p14:sldId id="323"/>
            <p14:sldId id="324"/>
            <p14:sldId id="325"/>
            <p14:sldId id="326"/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FA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402" autoAdjust="0"/>
  </p:normalViewPr>
  <p:slideViewPr>
    <p:cSldViewPr snapToGrid="0">
      <p:cViewPr varScale="1">
        <p:scale>
          <a:sx n="83" d="100"/>
          <a:sy n="83" d="100"/>
        </p:scale>
        <p:origin x="16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A1B46-79F4-473E-A50C-6A640606A847}" type="doc">
      <dgm:prSet loTypeId="urn:microsoft.com/office/officeart/2005/8/layout/orgChart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F17710B6-AB3C-42FE-B937-5AFF9378430C}">
      <dgm:prSet phldrT="[Texto]"/>
      <dgm:spPr/>
      <dgm:t>
        <a:bodyPr/>
        <a:lstStyle/>
        <a:p>
          <a:r>
            <a:rPr lang="pt-BR" dirty="0"/>
            <a:t>Serviços de Negócio</a:t>
          </a:r>
        </a:p>
      </dgm:t>
    </dgm:pt>
    <dgm:pt modelId="{6C37D7BD-0E3E-466E-9112-AEB4DEB2F878}" type="parTrans" cxnId="{1DEA5EF5-E6A0-4AE1-8A68-46504DC68E0A}">
      <dgm:prSet/>
      <dgm:spPr/>
      <dgm:t>
        <a:bodyPr/>
        <a:lstStyle/>
        <a:p>
          <a:endParaRPr lang="pt-BR"/>
        </a:p>
      </dgm:t>
    </dgm:pt>
    <dgm:pt modelId="{6F0A88A2-CC44-4FB6-AC81-57A7CAF94ECD}" type="sibTrans" cxnId="{1DEA5EF5-E6A0-4AE1-8A68-46504DC68E0A}">
      <dgm:prSet/>
      <dgm:spPr/>
      <dgm:t>
        <a:bodyPr/>
        <a:lstStyle/>
        <a:p>
          <a:endParaRPr lang="pt-BR"/>
        </a:p>
      </dgm:t>
    </dgm:pt>
    <dgm:pt modelId="{BCB10F16-30A0-4BDA-BC1B-643D498D7606}">
      <dgm:prSet phldrT="[Texto]"/>
      <dgm:spPr/>
      <dgm:t>
        <a:bodyPr/>
        <a:lstStyle/>
        <a:p>
          <a:r>
            <a:rPr lang="pt-BR" dirty="0"/>
            <a:t>Envio de Mercadorias</a:t>
          </a:r>
        </a:p>
      </dgm:t>
    </dgm:pt>
    <dgm:pt modelId="{EBADA9DA-3E80-4708-AEE7-1E0341DECC30}" type="parTrans" cxnId="{4F0833F2-93F0-4735-AA7F-B0D9EACA2B9A}">
      <dgm:prSet/>
      <dgm:spPr/>
      <dgm:t>
        <a:bodyPr/>
        <a:lstStyle/>
        <a:p>
          <a:endParaRPr lang="pt-BR"/>
        </a:p>
      </dgm:t>
    </dgm:pt>
    <dgm:pt modelId="{1589DFF0-8E00-4F59-95AE-4E6E98D92BA4}" type="sibTrans" cxnId="{4F0833F2-93F0-4735-AA7F-B0D9EACA2B9A}">
      <dgm:prSet/>
      <dgm:spPr/>
      <dgm:t>
        <a:bodyPr/>
        <a:lstStyle/>
        <a:p>
          <a:endParaRPr lang="pt-BR"/>
        </a:p>
      </dgm:t>
    </dgm:pt>
    <dgm:pt modelId="{6443F61A-12C6-48A6-ACCB-0D43FFB53C91}">
      <dgm:prSet phldrT="[Texto]"/>
      <dgm:spPr/>
      <dgm:t>
        <a:bodyPr/>
        <a:lstStyle/>
        <a:p>
          <a:r>
            <a:rPr lang="pt-BR" dirty="0"/>
            <a:t>Ordem de Compras</a:t>
          </a:r>
        </a:p>
      </dgm:t>
    </dgm:pt>
    <dgm:pt modelId="{5A2D8E56-957A-4214-B9E3-8EA3BF9D7860}" type="parTrans" cxnId="{A203D05B-A55D-406B-8230-B2D6FFC6839F}">
      <dgm:prSet/>
      <dgm:spPr/>
      <dgm:t>
        <a:bodyPr/>
        <a:lstStyle/>
        <a:p>
          <a:endParaRPr lang="pt-BR"/>
        </a:p>
      </dgm:t>
    </dgm:pt>
    <dgm:pt modelId="{6E443AA3-17CA-4B17-AF8E-01CA121D47E7}" type="sibTrans" cxnId="{A203D05B-A55D-406B-8230-B2D6FFC6839F}">
      <dgm:prSet/>
      <dgm:spPr/>
      <dgm:t>
        <a:bodyPr/>
        <a:lstStyle/>
        <a:p>
          <a:endParaRPr lang="pt-BR"/>
        </a:p>
      </dgm:t>
    </dgm:pt>
    <dgm:pt modelId="{570CD2E2-C9C8-4D45-A4AC-51FC3DEB4F11}" type="pres">
      <dgm:prSet presAssocID="{D4EA1B46-79F4-473E-A50C-6A640606A8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32AA30D-C7F7-4858-AC39-A47A9C873AB9}" type="pres">
      <dgm:prSet presAssocID="{F17710B6-AB3C-42FE-B937-5AFF9378430C}" presName="hierRoot1" presStyleCnt="0">
        <dgm:presLayoutVars>
          <dgm:hierBranch val="init"/>
        </dgm:presLayoutVars>
      </dgm:prSet>
      <dgm:spPr/>
    </dgm:pt>
    <dgm:pt modelId="{463ADDBE-5C31-4947-AD7D-3DC9613D8137}" type="pres">
      <dgm:prSet presAssocID="{F17710B6-AB3C-42FE-B937-5AFF9378430C}" presName="rootComposite1" presStyleCnt="0"/>
      <dgm:spPr/>
    </dgm:pt>
    <dgm:pt modelId="{EF6D6E0F-6E5E-414A-9EEC-56F1B8792D24}" type="pres">
      <dgm:prSet presAssocID="{F17710B6-AB3C-42FE-B937-5AFF937843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B74F27-8761-47FD-83A0-8FC033EBF9FB}" type="pres">
      <dgm:prSet presAssocID="{F17710B6-AB3C-42FE-B937-5AFF9378430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0AD1CAA-411B-4228-ABB4-FBE027E5AF05}" type="pres">
      <dgm:prSet presAssocID="{F17710B6-AB3C-42FE-B937-5AFF9378430C}" presName="hierChild2" presStyleCnt="0"/>
      <dgm:spPr/>
    </dgm:pt>
    <dgm:pt modelId="{D70A3F53-7176-4E0A-8A80-0B3B7601800D}" type="pres">
      <dgm:prSet presAssocID="{EBADA9DA-3E80-4708-AEE7-1E0341DECC30}" presName="Name37" presStyleLbl="parChTrans1D2" presStyleIdx="0" presStyleCnt="2"/>
      <dgm:spPr/>
      <dgm:t>
        <a:bodyPr/>
        <a:lstStyle/>
        <a:p>
          <a:endParaRPr lang="pt-BR"/>
        </a:p>
      </dgm:t>
    </dgm:pt>
    <dgm:pt modelId="{1FA47233-1124-4FFB-B0AF-1CFE2DDB478A}" type="pres">
      <dgm:prSet presAssocID="{BCB10F16-30A0-4BDA-BC1B-643D498D7606}" presName="hierRoot2" presStyleCnt="0">
        <dgm:presLayoutVars>
          <dgm:hierBranch val="init"/>
        </dgm:presLayoutVars>
      </dgm:prSet>
      <dgm:spPr/>
    </dgm:pt>
    <dgm:pt modelId="{6707B763-9DDA-4175-8E80-6CD361A46CA0}" type="pres">
      <dgm:prSet presAssocID="{BCB10F16-30A0-4BDA-BC1B-643D498D7606}" presName="rootComposite" presStyleCnt="0"/>
      <dgm:spPr/>
    </dgm:pt>
    <dgm:pt modelId="{954E8AB3-0D2B-44C2-B1CF-3491C83BA42F}" type="pres">
      <dgm:prSet presAssocID="{BCB10F16-30A0-4BDA-BC1B-643D498D760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FC1623-8A60-495E-B513-555467670D8A}" type="pres">
      <dgm:prSet presAssocID="{BCB10F16-30A0-4BDA-BC1B-643D498D7606}" presName="rootConnector" presStyleLbl="node2" presStyleIdx="0" presStyleCnt="2"/>
      <dgm:spPr/>
      <dgm:t>
        <a:bodyPr/>
        <a:lstStyle/>
        <a:p>
          <a:endParaRPr lang="pt-BR"/>
        </a:p>
      </dgm:t>
    </dgm:pt>
    <dgm:pt modelId="{10212B3E-63DA-4F06-92A6-5AE5356263EB}" type="pres">
      <dgm:prSet presAssocID="{BCB10F16-30A0-4BDA-BC1B-643D498D7606}" presName="hierChild4" presStyleCnt="0"/>
      <dgm:spPr/>
    </dgm:pt>
    <dgm:pt modelId="{C67FDD29-FA4A-409E-AEE4-7A3EC4C533E3}" type="pres">
      <dgm:prSet presAssocID="{BCB10F16-30A0-4BDA-BC1B-643D498D7606}" presName="hierChild5" presStyleCnt="0"/>
      <dgm:spPr/>
    </dgm:pt>
    <dgm:pt modelId="{E3EC9C9A-A633-483F-9656-97251EA1AC8A}" type="pres">
      <dgm:prSet presAssocID="{5A2D8E56-957A-4214-B9E3-8EA3BF9D7860}" presName="Name37" presStyleLbl="parChTrans1D2" presStyleIdx="1" presStyleCnt="2"/>
      <dgm:spPr/>
      <dgm:t>
        <a:bodyPr/>
        <a:lstStyle/>
        <a:p>
          <a:endParaRPr lang="pt-BR"/>
        </a:p>
      </dgm:t>
    </dgm:pt>
    <dgm:pt modelId="{F503C759-61A0-4E4C-9FA0-4166E2DDC4E1}" type="pres">
      <dgm:prSet presAssocID="{6443F61A-12C6-48A6-ACCB-0D43FFB53C91}" presName="hierRoot2" presStyleCnt="0">
        <dgm:presLayoutVars>
          <dgm:hierBranch val="init"/>
        </dgm:presLayoutVars>
      </dgm:prSet>
      <dgm:spPr/>
    </dgm:pt>
    <dgm:pt modelId="{AAAF78CC-6EE5-4E77-9E95-1892BE65CAFA}" type="pres">
      <dgm:prSet presAssocID="{6443F61A-12C6-48A6-ACCB-0D43FFB53C91}" presName="rootComposite" presStyleCnt="0"/>
      <dgm:spPr/>
    </dgm:pt>
    <dgm:pt modelId="{92FFFAB4-3C3B-4256-AAA0-997775D6263A}" type="pres">
      <dgm:prSet presAssocID="{6443F61A-12C6-48A6-ACCB-0D43FFB53C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3700B9-8686-4004-9FCF-D0E35B3884B0}" type="pres">
      <dgm:prSet presAssocID="{6443F61A-12C6-48A6-ACCB-0D43FFB53C91}" presName="rootConnector" presStyleLbl="node2" presStyleIdx="1" presStyleCnt="2"/>
      <dgm:spPr/>
      <dgm:t>
        <a:bodyPr/>
        <a:lstStyle/>
        <a:p>
          <a:endParaRPr lang="pt-BR"/>
        </a:p>
      </dgm:t>
    </dgm:pt>
    <dgm:pt modelId="{08D15E47-C565-40C0-9F9F-3CEE927140F0}" type="pres">
      <dgm:prSet presAssocID="{6443F61A-12C6-48A6-ACCB-0D43FFB53C91}" presName="hierChild4" presStyleCnt="0"/>
      <dgm:spPr/>
    </dgm:pt>
    <dgm:pt modelId="{6C2A6A92-E01D-4C4E-8E86-19C471540CC3}" type="pres">
      <dgm:prSet presAssocID="{6443F61A-12C6-48A6-ACCB-0D43FFB53C91}" presName="hierChild5" presStyleCnt="0"/>
      <dgm:spPr/>
    </dgm:pt>
    <dgm:pt modelId="{66EEFDD6-F31F-4332-9DF1-B1C8E06EF9C9}" type="pres">
      <dgm:prSet presAssocID="{F17710B6-AB3C-42FE-B937-5AFF9378430C}" presName="hierChild3" presStyleCnt="0"/>
      <dgm:spPr/>
    </dgm:pt>
  </dgm:ptLst>
  <dgm:cxnLst>
    <dgm:cxn modelId="{B1DD207D-018B-487B-9A14-FB7B6AC9D4AE}" type="presOf" srcId="{6443F61A-12C6-48A6-ACCB-0D43FFB53C91}" destId="{EA3700B9-8686-4004-9FCF-D0E35B3884B0}" srcOrd="1" destOrd="0" presId="urn:microsoft.com/office/officeart/2005/8/layout/orgChart1"/>
    <dgm:cxn modelId="{E341D4E3-E0D9-42BC-A5CD-C2E9545AB477}" type="presOf" srcId="{5A2D8E56-957A-4214-B9E3-8EA3BF9D7860}" destId="{E3EC9C9A-A633-483F-9656-97251EA1AC8A}" srcOrd="0" destOrd="0" presId="urn:microsoft.com/office/officeart/2005/8/layout/orgChart1"/>
    <dgm:cxn modelId="{4F0833F2-93F0-4735-AA7F-B0D9EACA2B9A}" srcId="{F17710B6-AB3C-42FE-B937-5AFF9378430C}" destId="{BCB10F16-30A0-4BDA-BC1B-643D498D7606}" srcOrd="0" destOrd="0" parTransId="{EBADA9DA-3E80-4708-AEE7-1E0341DECC30}" sibTransId="{1589DFF0-8E00-4F59-95AE-4E6E98D92BA4}"/>
    <dgm:cxn modelId="{8CA1B580-28EF-4528-BDAA-7B50A96C9FD3}" type="presOf" srcId="{F17710B6-AB3C-42FE-B937-5AFF9378430C}" destId="{EF6D6E0F-6E5E-414A-9EEC-56F1B8792D24}" srcOrd="0" destOrd="0" presId="urn:microsoft.com/office/officeart/2005/8/layout/orgChart1"/>
    <dgm:cxn modelId="{A203D05B-A55D-406B-8230-B2D6FFC6839F}" srcId="{F17710B6-AB3C-42FE-B937-5AFF9378430C}" destId="{6443F61A-12C6-48A6-ACCB-0D43FFB53C91}" srcOrd="1" destOrd="0" parTransId="{5A2D8E56-957A-4214-B9E3-8EA3BF9D7860}" sibTransId="{6E443AA3-17CA-4B17-AF8E-01CA121D47E7}"/>
    <dgm:cxn modelId="{857BD4FA-E9D2-4ED9-A0EB-0C7E9066CA69}" type="presOf" srcId="{F17710B6-AB3C-42FE-B937-5AFF9378430C}" destId="{65B74F27-8761-47FD-83A0-8FC033EBF9FB}" srcOrd="1" destOrd="0" presId="urn:microsoft.com/office/officeart/2005/8/layout/orgChart1"/>
    <dgm:cxn modelId="{1DEA5EF5-E6A0-4AE1-8A68-46504DC68E0A}" srcId="{D4EA1B46-79F4-473E-A50C-6A640606A847}" destId="{F17710B6-AB3C-42FE-B937-5AFF9378430C}" srcOrd="0" destOrd="0" parTransId="{6C37D7BD-0E3E-466E-9112-AEB4DEB2F878}" sibTransId="{6F0A88A2-CC44-4FB6-AC81-57A7CAF94ECD}"/>
    <dgm:cxn modelId="{EA827ED8-104C-4419-B25A-50A3D0749F8A}" type="presOf" srcId="{BCB10F16-30A0-4BDA-BC1B-643D498D7606}" destId="{954E8AB3-0D2B-44C2-B1CF-3491C83BA42F}" srcOrd="0" destOrd="0" presId="urn:microsoft.com/office/officeart/2005/8/layout/orgChart1"/>
    <dgm:cxn modelId="{A7DCF29D-9BA5-4F81-BB65-D36E990FB855}" type="presOf" srcId="{6443F61A-12C6-48A6-ACCB-0D43FFB53C91}" destId="{92FFFAB4-3C3B-4256-AAA0-997775D6263A}" srcOrd="0" destOrd="0" presId="urn:microsoft.com/office/officeart/2005/8/layout/orgChart1"/>
    <dgm:cxn modelId="{FCEC19AA-5E14-470A-A5CF-422D782499A3}" type="presOf" srcId="{BCB10F16-30A0-4BDA-BC1B-643D498D7606}" destId="{5FFC1623-8A60-495E-B513-555467670D8A}" srcOrd="1" destOrd="0" presId="urn:microsoft.com/office/officeart/2005/8/layout/orgChart1"/>
    <dgm:cxn modelId="{15B7B385-F634-4B52-A1BA-AA623CC2E392}" type="presOf" srcId="{EBADA9DA-3E80-4708-AEE7-1E0341DECC30}" destId="{D70A3F53-7176-4E0A-8A80-0B3B7601800D}" srcOrd="0" destOrd="0" presId="urn:microsoft.com/office/officeart/2005/8/layout/orgChart1"/>
    <dgm:cxn modelId="{0291AFD4-9B21-4B27-933B-BA2439A9C162}" type="presOf" srcId="{D4EA1B46-79F4-473E-A50C-6A640606A847}" destId="{570CD2E2-C9C8-4D45-A4AC-51FC3DEB4F11}" srcOrd="0" destOrd="0" presId="urn:microsoft.com/office/officeart/2005/8/layout/orgChart1"/>
    <dgm:cxn modelId="{95358969-FFBF-4BB0-B1E1-45B8883BE18E}" type="presParOf" srcId="{570CD2E2-C9C8-4D45-A4AC-51FC3DEB4F11}" destId="{032AA30D-C7F7-4858-AC39-A47A9C873AB9}" srcOrd="0" destOrd="0" presId="urn:microsoft.com/office/officeart/2005/8/layout/orgChart1"/>
    <dgm:cxn modelId="{62A8A014-2770-40B5-B060-3E0D88C38C73}" type="presParOf" srcId="{032AA30D-C7F7-4858-AC39-A47A9C873AB9}" destId="{463ADDBE-5C31-4947-AD7D-3DC9613D8137}" srcOrd="0" destOrd="0" presId="urn:microsoft.com/office/officeart/2005/8/layout/orgChart1"/>
    <dgm:cxn modelId="{271D346B-E9E2-40E8-A892-0A9158EFF47F}" type="presParOf" srcId="{463ADDBE-5C31-4947-AD7D-3DC9613D8137}" destId="{EF6D6E0F-6E5E-414A-9EEC-56F1B8792D24}" srcOrd="0" destOrd="0" presId="urn:microsoft.com/office/officeart/2005/8/layout/orgChart1"/>
    <dgm:cxn modelId="{72172D80-BA31-4869-A645-7F49B9B9BCDC}" type="presParOf" srcId="{463ADDBE-5C31-4947-AD7D-3DC9613D8137}" destId="{65B74F27-8761-47FD-83A0-8FC033EBF9FB}" srcOrd="1" destOrd="0" presId="urn:microsoft.com/office/officeart/2005/8/layout/orgChart1"/>
    <dgm:cxn modelId="{25174CD8-9E07-4145-9A95-B0739B4EAADF}" type="presParOf" srcId="{032AA30D-C7F7-4858-AC39-A47A9C873AB9}" destId="{10AD1CAA-411B-4228-ABB4-FBE027E5AF05}" srcOrd="1" destOrd="0" presId="urn:microsoft.com/office/officeart/2005/8/layout/orgChart1"/>
    <dgm:cxn modelId="{B995B0E8-652A-438B-A903-9BE54BC72A32}" type="presParOf" srcId="{10AD1CAA-411B-4228-ABB4-FBE027E5AF05}" destId="{D70A3F53-7176-4E0A-8A80-0B3B7601800D}" srcOrd="0" destOrd="0" presId="urn:microsoft.com/office/officeart/2005/8/layout/orgChart1"/>
    <dgm:cxn modelId="{B1DC52CD-7F5F-4617-8C26-3180C0E8EB4F}" type="presParOf" srcId="{10AD1CAA-411B-4228-ABB4-FBE027E5AF05}" destId="{1FA47233-1124-4FFB-B0AF-1CFE2DDB478A}" srcOrd="1" destOrd="0" presId="urn:microsoft.com/office/officeart/2005/8/layout/orgChart1"/>
    <dgm:cxn modelId="{F52670D9-BE52-4C83-BDA8-1826E07C8D9D}" type="presParOf" srcId="{1FA47233-1124-4FFB-B0AF-1CFE2DDB478A}" destId="{6707B763-9DDA-4175-8E80-6CD361A46CA0}" srcOrd="0" destOrd="0" presId="urn:microsoft.com/office/officeart/2005/8/layout/orgChart1"/>
    <dgm:cxn modelId="{39ED36C1-5725-453C-B3B4-6C604E0446D8}" type="presParOf" srcId="{6707B763-9DDA-4175-8E80-6CD361A46CA0}" destId="{954E8AB3-0D2B-44C2-B1CF-3491C83BA42F}" srcOrd="0" destOrd="0" presId="urn:microsoft.com/office/officeart/2005/8/layout/orgChart1"/>
    <dgm:cxn modelId="{78AE0366-78AF-4EBC-9B89-7A7AD0D54AF6}" type="presParOf" srcId="{6707B763-9DDA-4175-8E80-6CD361A46CA0}" destId="{5FFC1623-8A60-495E-B513-555467670D8A}" srcOrd="1" destOrd="0" presId="urn:microsoft.com/office/officeart/2005/8/layout/orgChart1"/>
    <dgm:cxn modelId="{F753778A-364D-4C0C-B99F-5948E7A6DB2C}" type="presParOf" srcId="{1FA47233-1124-4FFB-B0AF-1CFE2DDB478A}" destId="{10212B3E-63DA-4F06-92A6-5AE5356263EB}" srcOrd="1" destOrd="0" presId="urn:microsoft.com/office/officeart/2005/8/layout/orgChart1"/>
    <dgm:cxn modelId="{6970780B-CB80-4BFA-8470-CF724D330762}" type="presParOf" srcId="{1FA47233-1124-4FFB-B0AF-1CFE2DDB478A}" destId="{C67FDD29-FA4A-409E-AEE4-7A3EC4C533E3}" srcOrd="2" destOrd="0" presId="urn:microsoft.com/office/officeart/2005/8/layout/orgChart1"/>
    <dgm:cxn modelId="{0534B125-6C17-4F61-A5F2-EC0539F2398E}" type="presParOf" srcId="{10AD1CAA-411B-4228-ABB4-FBE027E5AF05}" destId="{E3EC9C9A-A633-483F-9656-97251EA1AC8A}" srcOrd="2" destOrd="0" presId="urn:microsoft.com/office/officeart/2005/8/layout/orgChart1"/>
    <dgm:cxn modelId="{017B2ADE-D471-4299-848C-7F26FC3B41F1}" type="presParOf" srcId="{10AD1CAA-411B-4228-ABB4-FBE027E5AF05}" destId="{F503C759-61A0-4E4C-9FA0-4166E2DDC4E1}" srcOrd="3" destOrd="0" presId="urn:microsoft.com/office/officeart/2005/8/layout/orgChart1"/>
    <dgm:cxn modelId="{9E9A39AC-79D3-4A45-8072-02CD5907E7A5}" type="presParOf" srcId="{F503C759-61A0-4E4C-9FA0-4166E2DDC4E1}" destId="{AAAF78CC-6EE5-4E77-9E95-1892BE65CAFA}" srcOrd="0" destOrd="0" presId="urn:microsoft.com/office/officeart/2005/8/layout/orgChart1"/>
    <dgm:cxn modelId="{2047322C-1C50-4AC2-90F6-337722ABAB07}" type="presParOf" srcId="{AAAF78CC-6EE5-4E77-9E95-1892BE65CAFA}" destId="{92FFFAB4-3C3B-4256-AAA0-997775D6263A}" srcOrd="0" destOrd="0" presId="urn:microsoft.com/office/officeart/2005/8/layout/orgChart1"/>
    <dgm:cxn modelId="{211C614F-A84E-4AEC-9DD4-B02843D2E214}" type="presParOf" srcId="{AAAF78CC-6EE5-4E77-9E95-1892BE65CAFA}" destId="{EA3700B9-8686-4004-9FCF-D0E35B3884B0}" srcOrd="1" destOrd="0" presId="urn:microsoft.com/office/officeart/2005/8/layout/orgChart1"/>
    <dgm:cxn modelId="{3B520E8A-8A0E-4D22-A46A-DFD05BA2FF47}" type="presParOf" srcId="{F503C759-61A0-4E4C-9FA0-4166E2DDC4E1}" destId="{08D15E47-C565-40C0-9F9F-3CEE927140F0}" srcOrd="1" destOrd="0" presId="urn:microsoft.com/office/officeart/2005/8/layout/orgChart1"/>
    <dgm:cxn modelId="{6E39A522-0C6D-4561-998E-D4EDE7064732}" type="presParOf" srcId="{F503C759-61A0-4E4C-9FA0-4166E2DDC4E1}" destId="{6C2A6A92-E01D-4C4E-8E86-19C471540CC3}" srcOrd="2" destOrd="0" presId="urn:microsoft.com/office/officeart/2005/8/layout/orgChart1"/>
    <dgm:cxn modelId="{D84A4614-4BA8-4F99-993B-3C21C90E5791}" type="presParOf" srcId="{032AA30D-C7F7-4858-AC39-A47A9C873AB9}" destId="{66EEFDD6-F31F-4332-9DF1-B1C8E06EF9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A1B46-79F4-473E-A50C-6A640606A847}" type="doc">
      <dgm:prSet loTypeId="urn:microsoft.com/office/officeart/2005/8/layout/orgChart1" loCatId="hierarchy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F17710B6-AB3C-42FE-B937-5AFF9378430C}">
      <dgm:prSet phldrT="[Texto]"/>
      <dgm:spPr/>
      <dgm:t>
        <a:bodyPr/>
        <a:lstStyle/>
        <a:p>
          <a:r>
            <a:rPr lang="pt-BR" dirty="0"/>
            <a:t>Serviços de Infraestrutura</a:t>
          </a:r>
        </a:p>
      </dgm:t>
    </dgm:pt>
    <dgm:pt modelId="{6C37D7BD-0E3E-466E-9112-AEB4DEB2F878}" type="parTrans" cxnId="{1DEA5EF5-E6A0-4AE1-8A68-46504DC68E0A}">
      <dgm:prSet/>
      <dgm:spPr/>
      <dgm:t>
        <a:bodyPr/>
        <a:lstStyle/>
        <a:p>
          <a:endParaRPr lang="pt-BR"/>
        </a:p>
      </dgm:t>
    </dgm:pt>
    <dgm:pt modelId="{6F0A88A2-CC44-4FB6-AC81-57A7CAF94ECD}" type="sibTrans" cxnId="{1DEA5EF5-E6A0-4AE1-8A68-46504DC68E0A}">
      <dgm:prSet/>
      <dgm:spPr/>
      <dgm:t>
        <a:bodyPr/>
        <a:lstStyle/>
        <a:p>
          <a:endParaRPr lang="pt-BR"/>
        </a:p>
      </dgm:t>
    </dgm:pt>
    <dgm:pt modelId="{BCB10F16-30A0-4BDA-BC1B-643D498D7606}">
      <dgm:prSet phldrT="[Texto]"/>
      <dgm:spPr/>
      <dgm:t>
        <a:bodyPr/>
        <a:lstStyle/>
        <a:p>
          <a:r>
            <a:rPr lang="pt-BR" dirty="0"/>
            <a:t>Persistência de dados</a:t>
          </a:r>
        </a:p>
      </dgm:t>
    </dgm:pt>
    <dgm:pt modelId="{EBADA9DA-3E80-4708-AEE7-1E0341DECC30}" type="parTrans" cxnId="{4F0833F2-93F0-4735-AA7F-B0D9EACA2B9A}">
      <dgm:prSet/>
      <dgm:spPr/>
      <dgm:t>
        <a:bodyPr/>
        <a:lstStyle/>
        <a:p>
          <a:endParaRPr lang="pt-BR"/>
        </a:p>
      </dgm:t>
    </dgm:pt>
    <dgm:pt modelId="{1589DFF0-8E00-4F59-95AE-4E6E98D92BA4}" type="sibTrans" cxnId="{4F0833F2-93F0-4735-AA7F-B0D9EACA2B9A}">
      <dgm:prSet/>
      <dgm:spPr/>
      <dgm:t>
        <a:bodyPr/>
        <a:lstStyle/>
        <a:p>
          <a:endParaRPr lang="pt-BR"/>
        </a:p>
      </dgm:t>
    </dgm:pt>
    <dgm:pt modelId="{6443F61A-12C6-48A6-ACCB-0D43FFB53C91}">
      <dgm:prSet phldrT="[Texto]"/>
      <dgm:spPr/>
      <dgm:t>
        <a:bodyPr/>
        <a:lstStyle/>
        <a:p>
          <a:r>
            <a:rPr lang="pt-BR" dirty="0"/>
            <a:t>Log de operações</a:t>
          </a:r>
        </a:p>
      </dgm:t>
    </dgm:pt>
    <dgm:pt modelId="{5A2D8E56-957A-4214-B9E3-8EA3BF9D7860}" type="parTrans" cxnId="{A203D05B-A55D-406B-8230-B2D6FFC6839F}">
      <dgm:prSet/>
      <dgm:spPr/>
      <dgm:t>
        <a:bodyPr/>
        <a:lstStyle/>
        <a:p>
          <a:endParaRPr lang="pt-BR"/>
        </a:p>
      </dgm:t>
    </dgm:pt>
    <dgm:pt modelId="{6E443AA3-17CA-4B17-AF8E-01CA121D47E7}" type="sibTrans" cxnId="{A203D05B-A55D-406B-8230-B2D6FFC6839F}">
      <dgm:prSet/>
      <dgm:spPr/>
      <dgm:t>
        <a:bodyPr/>
        <a:lstStyle/>
        <a:p>
          <a:endParaRPr lang="pt-BR"/>
        </a:p>
      </dgm:t>
    </dgm:pt>
    <dgm:pt modelId="{570CD2E2-C9C8-4D45-A4AC-51FC3DEB4F11}" type="pres">
      <dgm:prSet presAssocID="{D4EA1B46-79F4-473E-A50C-6A640606A8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32AA30D-C7F7-4858-AC39-A47A9C873AB9}" type="pres">
      <dgm:prSet presAssocID="{F17710B6-AB3C-42FE-B937-5AFF9378430C}" presName="hierRoot1" presStyleCnt="0">
        <dgm:presLayoutVars>
          <dgm:hierBranch val="init"/>
        </dgm:presLayoutVars>
      </dgm:prSet>
      <dgm:spPr/>
    </dgm:pt>
    <dgm:pt modelId="{463ADDBE-5C31-4947-AD7D-3DC9613D8137}" type="pres">
      <dgm:prSet presAssocID="{F17710B6-AB3C-42FE-B937-5AFF9378430C}" presName="rootComposite1" presStyleCnt="0"/>
      <dgm:spPr/>
    </dgm:pt>
    <dgm:pt modelId="{EF6D6E0F-6E5E-414A-9EEC-56F1B8792D24}" type="pres">
      <dgm:prSet presAssocID="{F17710B6-AB3C-42FE-B937-5AFF937843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B74F27-8761-47FD-83A0-8FC033EBF9FB}" type="pres">
      <dgm:prSet presAssocID="{F17710B6-AB3C-42FE-B937-5AFF9378430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0AD1CAA-411B-4228-ABB4-FBE027E5AF05}" type="pres">
      <dgm:prSet presAssocID="{F17710B6-AB3C-42FE-B937-5AFF9378430C}" presName="hierChild2" presStyleCnt="0"/>
      <dgm:spPr/>
    </dgm:pt>
    <dgm:pt modelId="{D70A3F53-7176-4E0A-8A80-0B3B7601800D}" type="pres">
      <dgm:prSet presAssocID="{EBADA9DA-3E80-4708-AEE7-1E0341DECC30}" presName="Name37" presStyleLbl="parChTrans1D2" presStyleIdx="0" presStyleCnt="2"/>
      <dgm:spPr/>
      <dgm:t>
        <a:bodyPr/>
        <a:lstStyle/>
        <a:p>
          <a:endParaRPr lang="pt-BR"/>
        </a:p>
      </dgm:t>
    </dgm:pt>
    <dgm:pt modelId="{1FA47233-1124-4FFB-B0AF-1CFE2DDB478A}" type="pres">
      <dgm:prSet presAssocID="{BCB10F16-30A0-4BDA-BC1B-643D498D7606}" presName="hierRoot2" presStyleCnt="0">
        <dgm:presLayoutVars>
          <dgm:hierBranch val="init"/>
        </dgm:presLayoutVars>
      </dgm:prSet>
      <dgm:spPr/>
    </dgm:pt>
    <dgm:pt modelId="{6707B763-9DDA-4175-8E80-6CD361A46CA0}" type="pres">
      <dgm:prSet presAssocID="{BCB10F16-30A0-4BDA-BC1B-643D498D7606}" presName="rootComposite" presStyleCnt="0"/>
      <dgm:spPr/>
    </dgm:pt>
    <dgm:pt modelId="{954E8AB3-0D2B-44C2-B1CF-3491C83BA42F}" type="pres">
      <dgm:prSet presAssocID="{BCB10F16-30A0-4BDA-BC1B-643D498D760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FC1623-8A60-495E-B513-555467670D8A}" type="pres">
      <dgm:prSet presAssocID="{BCB10F16-30A0-4BDA-BC1B-643D498D7606}" presName="rootConnector" presStyleLbl="node2" presStyleIdx="0" presStyleCnt="2"/>
      <dgm:spPr/>
      <dgm:t>
        <a:bodyPr/>
        <a:lstStyle/>
        <a:p>
          <a:endParaRPr lang="pt-BR"/>
        </a:p>
      </dgm:t>
    </dgm:pt>
    <dgm:pt modelId="{10212B3E-63DA-4F06-92A6-5AE5356263EB}" type="pres">
      <dgm:prSet presAssocID="{BCB10F16-30A0-4BDA-BC1B-643D498D7606}" presName="hierChild4" presStyleCnt="0"/>
      <dgm:spPr/>
    </dgm:pt>
    <dgm:pt modelId="{C67FDD29-FA4A-409E-AEE4-7A3EC4C533E3}" type="pres">
      <dgm:prSet presAssocID="{BCB10F16-30A0-4BDA-BC1B-643D498D7606}" presName="hierChild5" presStyleCnt="0"/>
      <dgm:spPr/>
    </dgm:pt>
    <dgm:pt modelId="{E3EC9C9A-A633-483F-9656-97251EA1AC8A}" type="pres">
      <dgm:prSet presAssocID="{5A2D8E56-957A-4214-B9E3-8EA3BF9D7860}" presName="Name37" presStyleLbl="parChTrans1D2" presStyleIdx="1" presStyleCnt="2"/>
      <dgm:spPr/>
      <dgm:t>
        <a:bodyPr/>
        <a:lstStyle/>
        <a:p>
          <a:endParaRPr lang="pt-BR"/>
        </a:p>
      </dgm:t>
    </dgm:pt>
    <dgm:pt modelId="{F503C759-61A0-4E4C-9FA0-4166E2DDC4E1}" type="pres">
      <dgm:prSet presAssocID="{6443F61A-12C6-48A6-ACCB-0D43FFB53C91}" presName="hierRoot2" presStyleCnt="0">
        <dgm:presLayoutVars>
          <dgm:hierBranch val="init"/>
        </dgm:presLayoutVars>
      </dgm:prSet>
      <dgm:spPr/>
    </dgm:pt>
    <dgm:pt modelId="{AAAF78CC-6EE5-4E77-9E95-1892BE65CAFA}" type="pres">
      <dgm:prSet presAssocID="{6443F61A-12C6-48A6-ACCB-0D43FFB53C91}" presName="rootComposite" presStyleCnt="0"/>
      <dgm:spPr/>
    </dgm:pt>
    <dgm:pt modelId="{92FFFAB4-3C3B-4256-AAA0-997775D6263A}" type="pres">
      <dgm:prSet presAssocID="{6443F61A-12C6-48A6-ACCB-0D43FFB53C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3700B9-8686-4004-9FCF-D0E35B3884B0}" type="pres">
      <dgm:prSet presAssocID="{6443F61A-12C6-48A6-ACCB-0D43FFB53C91}" presName="rootConnector" presStyleLbl="node2" presStyleIdx="1" presStyleCnt="2"/>
      <dgm:spPr/>
      <dgm:t>
        <a:bodyPr/>
        <a:lstStyle/>
        <a:p>
          <a:endParaRPr lang="pt-BR"/>
        </a:p>
      </dgm:t>
    </dgm:pt>
    <dgm:pt modelId="{08D15E47-C565-40C0-9F9F-3CEE927140F0}" type="pres">
      <dgm:prSet presAssocID="{6443F61A-12C6-48A6-ACCB-0D43FFB53C91}" presName="hierChild4" presStyleCnt="0"/>
      <dgm:spPr/>
    </dgm:pt>
    <dgm:pt modelId="{6C2A6A92-E01D-4C4E-8E86-19C471540CC3}" type="pres">
      <dgm:prSet presAssocID="{6443F61A-12C6-48A6-ACCB-0D43FFB53C91}" presName="hierChild5" presStyleCnt="0"/>
      <dgm:spPr/>
    </dgm:pt>
    <dgm:pt modelId="{66EEFDD6-F31F-4332-9DF1-B1C8E06EF9C9}" type="pres">
      <dgm:prSet presAssocID="{F17710B6-AB3C-42FE-B937-5AFF9378430C}" presName="hierChild3" presStyleCnt="0"/>
      <dgm:spPr/>
    </dgm:pt>
  </dgm:ptLst>
  <dgm:cxnLst>
    <dgm:cxn modelId="{B1DD207D-018B-487B-9A14-FB7B6AC9D4AE}" type="presOf" srcId="{6443F61A-12C6-48A6-ACCB-0D43FFB53C91}" destId="{EA3700B9-8686-4004-9FCF-D0E35B3884B0}" srcOrd="1" destOrd="0" presId="urn:microsoft.com/office/officeart/2005/8/layout/orgChart1"/>
    <dgm:cxn modelId="{E341D4E3-E0D9-42BC-A5CD-C2E9545AB477}" type="presOf" srcId="{5A2D8E56-957A-4214-B9E3-8EA3BF9D7860}" destId="{E3EC9C9A-A633-483F-9656-97251EA1AC8A}" srcOrd="0" destOrd="0" presId="urn:microsoft.com/office/officeart/2005/8/layout/orgChart1"/>
    <dgm:cxn modelId="{4F0833F2-93F0-4735-AA7F-B0D9EACA2B9A}" srcId="{F17710B6-AB3C-42FE-B937-5AFF9378430C}" destId="{BCB10F16-30A0-4BDA-BC1B-643D498D7606}" srcOrd="0" destOrd="0" parTransId="{EBADA9DA-3E80-4708-AEE7-1E0341DECC30}" sibTransId="{1589DFF0-8E00-4F59-95AE-4E6E98D92BA4}"/>
    <dgm:cxn modelId="{8CA1B580-28EF-4528-BDAA-7B50A96C9FD3}" type="presOf" srcId="{F17710B6-AB3C-42FE-B937-5AFF9378430C}" destId="{EF6D6E0F-6E5E-414A-9EEC-56F1B8792D24}" srcOrd="0" destOrd="0" presId="urn:microsoft.com/office/officeart/2005/8/layout/orgChart1"/>
    <dgm:cxn modelId="{A203D05B-A55D-406B-8230-B2D6FFC6839F}" srcId="{F17710B6-AB3C-42FE-B937-5AFF9378430C}" destId="{6443F61A-12C6-48A6-ACCB-0D43FFB53C91}" srcOrd="1" destOrd="0" parTransId="{5A2D8E56-957A-4214-B9E3-8EA3BF9D7860}" sibTransId="{6E443AA3-17CA-4B17-AF8E-01CA121D47E7}"/>
    <dgm:cxn modelId="{857BD4FA-E9D2-4ED9-A0EB-0C7E9066CA69}" type="presOf" srcId="{F17710B6-AB3C-42FE-B937-5AFF9378430C}" destId="{65B74F27-8761-47FD-83A0-8FC033EBF9FB}" srcOrd="1" destOrd="0" presId="urn:microsoft.com/office/officeart/2005/8/layout/orgChart1"/>
    <dgm:cxn modelId="{1DEA5EF5-E6A0-4AE1-8A68-46504DC68E0A}" srcId="{D4EA1B46-79F4-473E-A50C-6A640606A847}" destId="{F17710B6-AB3C-42FE-B937-5AFF9378430C}" srcOrd="0" destOrd="0" parTransId="{6C37D7BD-0E3E-466E-9112-AEB4DEB2F878}" sibTransId="{6F0A88A2-CC44-4FB6-AC81-57A7CAF94ECD}"/>
    <dgm:cxn modelId="{EA827ED8-104C-4419-B25A-50A3D0749F8A}" type="presOf" srcId="{BCB10F16-30A0-4BDA-BC1B-643D498D7606}" destId="{954E8AB3-0D2B-44C2-B1CF-3491C83BA42F}" srcOrd="0" destOrd="0" presId="urn:microsoft.com/office/officeart/2005/8/layout/orgChart1"/>
    <dgm:cxn modelId="{A7DCF29D-9BA5-4F81-BB65-D36E990FB855}" type="presOf" srcId="{6443F61A-12C6-48A6-ACCB-0D43FFB53C91}" destId="{92FFFAB4-3C3B-4256-AAA0-997775D6263A}" srcOrd="0" destOrd="0" presId="urn:microsoft.com/office/officeart/2005/8/layout/orgChart1"/>
    <dgm:cxn modelId="{FCEC19AA-5E14-470A-A5CF-422D782499A3}" type="presOf" srcId="{BCB10F16-30A0-4BDA-BC1B-643D498D7606}" destId="{5FFC1623-8A60-495E-B513-555467670D8A}" srcOrd="1" destOrd="0" presId="urn:microsoft.com/office/officeart/2005/8/layout/orgChart1"/>
    <dgm:cxn modelId="{15B7B385-F634-4B52-A1BA-AA623CC2E392}" type="presOf" srcId="{EBADA9DA-3E80-4708-AEE7-1E0341DECC30}" destId="{D70A3F53-7176-4E0A-8A80-0B3B7601800D}" srcOrd="0" destOrd="0" presId="urn:microsoft.com/office/officeart/2005/8/layout/orgChart1"/>
    <dgm:cxn modelId="{0291AFD4-9B21-4B27-933B-BA2439A9C162}" type="presOf" srcId="{D4EA1B46-79F4-473E-A50C-6A640606A847}" destId="{570CD2E2-C9C8-4D45-A4AC-51FC3DEB4F11}" srcOrd="0" destOrd="0" presId="urn:microsoft.com/office/officeart/2005/8/layout/orgChart1"/>
    <dgm:cxn modelId="{95358969-FFBF-4BB0-B1E1-45B8883BE18E}" type="presParOf" srcId="{570CD2E2-C9C8-4D45-A4AC-51FC3DEB4F11}" destId="{032AA30D-C7F7-4858-AC39-A47A9C873AB9}" srcOrd="0" destOrd="0" presId="urn:microsoft.com/office/officeart/2005/8/layout/orgChart1"/>
    <dgm:cxn modelId="{62A8A014-2770-40B5-B060-3E0D88C38C73}" type="presParOf" srcId="{032AA30D-C7F7-4858-AC39-A47A9C873AB9}" destId="{463ADDBE-5C31-4947-AD7D-3DC9613D8137}" srcOrd="0" destOrd="0" presId="urn:microsoft.com/office/officeart/2005/8/layout/orgChart1"/>
    <dgm:cxn modelId="{271D346B-E9E2-40E8-A892-0A9158EFF47F}" type="presParOf" srcId="{463ADDBE-5C31-4947-AD7D-3DC9613D8137}" destId="{EF6D6E0F-6E5E-414A-9EEC-56F1B8792D24}" srcOrd="0" destOrd="0" presId="urn:microsoft.com/office/officeart/2005/8/layout/orgChart1"/>
    <dgm:cxn modelId="{72172D80-BA31-4869-A645-7F49B9B9BCDC}" type="presParOf" srcId="{463ADDBE-5C31-4947-AD7D-3DC9613D8137}" destId="{65B74F27-8761-47FD-83A0-8FC033EBF9FB}" srcOrd="1" destOrd="0" presId="urn:microsoft.com/office/officeart/2005/8/layout/orgChart1"/>
    <dgm:cxn modelId="{25174CD8-9E07-4145-9A95-B0739B4EAADF}" type="presParOf" srcId="{032AA30D-C7F7-4858-AC39-A47A9C873AB9}" destId="{10AD1CAA-411B-4228-ABB4-FBE027E5AF05}" srcOrd="1" destOrd="0" presId="urn:microsoft.com/office/officeart/2005/8/layout/orgChart1"/>
    <dgm:cxn modelId="{B995B0E8-652A-438B-A903-9BE54BC72A32}" type="presParOf" srcId="{10AD1CAA-411B-4228-ABB4-FBE027E5AF05}" destId="{D70A3F53-7176-4E0A-8A80-0B3B7601800D}" srcOrd="0" destOrd="0" presId="urn:microsoft.com/office/officeart/2005/8/layout/orgChart1"/>
    <dgm:cxn modelId="{B1DC52CD-7F5F-4617-8C26-3180C0E8EB4F}" type="presParOf" srcId="{10AD1CAA-411B-4228-ABB4-FBE027E5AF05}" destId="{1FA47233-1124-4FFB-B0AF-1CFE2DDB478A}" srcOrd="1" destOrd="0" presId="urn:microsoft.com/office/officeart/2005/8/layout/orgChart1"/>
    <dgm:cxn modelId="{F52670D9-BE52-4C83-BDA8-1826E07C8D9D}" type="presParOf" srcId="{1FA47233-1124-4FFB-B0AF-1CFE2DDB478A}" destId="{6707B763-9DDA-4175-8E80-6CD361A46CA0}" srcOrd="0" destOrd="0" presId="urn:microsoft.com/office/officeart/2005/8/layout/orgChart1"/>
    <dgm:cxn modelId="{39ED36C1-5725-453C-B3B4-6C604E0446D8}" type="presParOf" srcId="{6707B763-9DDA-4175-8E80-6CD361A46CA0}" destId="{954E8AB3-0D2B-44C2-B1CF-3491C83BA42F}" srcOrd="0" destOrd="0" presId="urn:microsoft.com/office/officeart/2005/8/layout/orgChart1"/>
    <dgm:cxn modelId="{78AE0366-78AF-4EBC-9B89-7A7AD0D54AF6}" type="presParOf" srcId="{6707B763-9DDA-4175-8E80-6CD361A46CA0}" destId="{5FFC1623-8A60-495E-B513-555467670D8A}" srcOrd="1" destOrd="0" presId="urn:microsoft.com/office/officeart/2005/8/layout/orgChart1"/>
    <dgm:cxn modelId="{F753778A-364D-4C0C-B99F-5948E7A6DB2C}" type="presParOf" srcId="{1FA47233-1124-4FFB-B0AF-1CFE2DDB478A}" destId="{10212B3E-63DA-4F06-92A6-5AE5356263EB}" srcOrd="1" destOrd="0" presId="urn:microsoft.com/office/officeart/2005/8/layout/orgChart1"/>
    <dgm:cxn modelId="{6970780B-CB80-4BFA-8470-CF724D330762}" type="presParOf" srcId="{1FA47233-1124-4FFB-B0AF-1CFE2DDB478A}" destId="{C67FDD29-FA4A-409E-AEE4-7A3EC4C533E3}" srcOrd="2" destOrd="0" presId="urn:microsoft.com/office/officeart/2005/8/layout/orgChart1"/>
    <dgm:cxn modelId="{0534B125-6C17-4F61-A5F2-EC0539F2398E}" type="presParOf" srcId="{10AD1CAA-411B-4228-ABB4-FBE027E5AF05}" destId="{E3EC9C9A-A633-483F-9656-97251EA1AC8A}" srcOrd="2" destOrd="0" presId="urn:microsoft.com/office/officeart/2005/8/layout/orgChart1"/>
    <dgm:cxn modelId="{017B2ADE-D471-4299-848C-7F26FC3B41F1}" type="presParOf" srcId="{10AD1CAA-411B-4228-ABB4-FBE027E5AF05}" destId="{F503C759-61A0-4E4C-9FA0-4166E2DDC4E1}" srcOrd="3" destOrd="0" presId="urn:microsoft.com/office/officeart/2005/8/layout/orgChart1"/>
    <dgm:cxn modelId="{9E9A39AC-79D3-4A45-8072-02CD5907E7A5}" type="presParOf" srcId="{F503C759-61A0-4E4C-9FA0-4166E2DDC4E1}" destId="{AAAF78CC-6EE5-4E77-9E95-1892BE65CAFA}" srcOrd="0" destOrd="0" presId="urn:microsoft.com/office/officeart/2005/8/layout/orgChart1"/>
    <dgm:cxn modelId="{2047322C-1C50-4AC2-90F6-337722ABAB07}" type="presParOf" srcId="{AAAF78CC-6EE5-4E77-9E95-1892BE65CAFA}" destId="{92FFFAB4-3C3B-4256-AAA0-997775D6263A}" srcOrd="0" destOrd="0" presId="urn:microsoft.com/office/officeart/2005/8/layout/orgChart1"/>
    <dgm:cxn modelId="{211C614F-A84E-4AEC-9DD4-B02843D2E214}" type="presParOf" srcId="{AAAF78CC-6EE5-4E77-9E95-1892BE65CAFA}" destId="{EA3700B9-8686-4004-9FCF-D0E35B3884B0}" srcOrd="1" destOrd="0" presId="urn:microsoft.com/office/officeart/2005/8/layout/orgChart1"/>
    <dgm:cxn modelId="{3B520E8A-8A0E-4D22-A46A-DFD05BA2FF47}" type="presParOf" srcId="{F503C759-61A0-4E4C-9FA0-4166E2DDC4E1}" destId="{08D15E47-C565-40C0-9F9F-3CEE927140F0}" srcOrd="1" destOrd="0" presId="urn:microsoft.com/office/officeart/2005/8/layout/orgChart1"/>
    <dgm:cxn modelId="{6E39A522-0C6D-4561-998E-D4EDE7064732}" type="presParOf" srcId="{F503C759-61A0-4E4C-9FA0-4166E2DDC4E1}" destId="{6C2A6A92-E01D-4C4E-8E86-19C471540CC3}" srcOrd="2" destOrd="0" presId="urn:microsoft.com/office/officeart/2005/8/layout/orgChart1"/>
    <dgm:cxn modelId="{D84A4614-4BA8-4F99-993B-3C21C90E5791}" type="presParOf" srcId="{032AA30D-C7F7-4858-AC39-A47A9C873AB9}" destId="{66EEFDD6-F31F-4332-9DF1-B1C8E06EF9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5978-85E6-491C-B5CE-6B2F644CAA20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24704-1DC1-4553-86C0-E789D8D981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5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Baseado em requisições e respostas entre clientes e servidores. 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 de uma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conexão com o banco de dados (SSL)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é orientado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conexões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guarda estado de sessão entre requisições</a:t>
            </a:r>
          </a:p>
          <a:p>
            <a:pPr marL="171450" indent="-171450">
              <a:buFontTx/>
              <a:buChar char="-"/>
            </a:pPr>
            <a:r>
              <a:rPr lang="pt-BR" dirty="0"/>
              <a:t>Protocolo de aplicação para comunicação</a:t>
            </a:r>
            <a:r>
              <a:rPr lang="pt-BR" baseline="0" dirty="0"/>
              <a:t> </a:t>
            </a:r>
            <a:r>
              <a:rPr lang="pt-BR" dirty="0"/>
              <a:t>distribuída, colaborativa e troca de informação através de formatos de hipermídia.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21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50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71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6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URI = Identificador Uniforme de Recursos</a:t>
            </a:r>
          </a:p>
          <a:p>
            <a:r>
              <a:rPr lang="pt-BR" dirty="0"/>
              <a:t>URL = Localizador Uniforme de Recursos</a:t>
            </a:r>
          </a:p>
          <a:p>
            <a:r>
              <a:rPr lang="pt-BR" dirty="0"/>
              <a:t>URN = Nome Uniforme de Recurso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16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Evitar acessar o recurso diretamente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9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9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Martin</a:t>
            </a:r>
            <a:r>
              <a:rPr lang="pt-BR" baseline="0" dirty="0"/>
              <a:t> Lawrence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37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0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2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Interoperável</a:t>
            </a:r>
            <a:r>
              <a:rPr lang="pt-BR" dirty="0"/>
              <a:t> =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é capaz de operar, funcionar ou atuar com outro.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2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OPTIONS: Devolve as maneiras de acessar um recurso</a:t>
            </a:r>
          </a:p>
          <a:p>
            <a:r>
              <a:rPr lang="pt-BR" dirty="0"/>
              <a:t>HEAD: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Retorna informações sobre um recurso. Mas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corpo não é retornado</a:t>
            </a:r>
            <a:endParaRPr lang="pt-BR" dirty="0"/>
          </a:p>
          <a:p>
            <a:r>
              <a:rPr lang="pt-BR" dirty="0"/>
              <a:t>TRACE: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Devolve a mesma requisição que for enviada veja se houve mudança e/ou adições feitas por servidores intermediários.</a:t>
            </a:r>
            <a:endParaRPr lang="pt-BR" dirty="0"/>
          </a:p>
          <a:p>
            <a:r>
              <a:rPr lang="pt-BR" dirty="0"/>
              <a:t>CONNECT: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 a requisição de conexão para um túnel TCP/IP transparente, geralmente para facilitar a comunicação criptografada com SSL (HTTPS) através de um proxy HTTP não criptografado.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24704-1DC1-4553-86C0-E789D8D9815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1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892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07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308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00">
                <a:latin typeface="+mj-lt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94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91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318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548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133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273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007" y="5579783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75007"/>
            <a:ext cx="9144000" cy="1333433"/>
          </a:xfrm>
        </p:spPr>
        <p:txBody>
          <a:bodyPr>
            <a:normAutofit/>
          </a:bodyPr>
          <a:lstStyle/>
          <a:p>
            <a:r>
              <a:rPr lang="pt-BR" sz="8000" b="1" dirty="0"/>
              <a:t>ASP .NET Web API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67707" cy="1655762"/>
          </a:xfrm>
        </p:spPr>
        <p:txBody>
          <a:bodyPr/>
          <a:lstStyle/>
          <a:p>
            <a:pPr algn="l"/>
            <a:r>
              <a:rPr lang="pt-BR" b="1" dirty="0"/>
              <a:t>Vinicius Mussak</a:t>
            </a:r>
          </a:p>
          <a:p>
            <a:pPr algn="l"/>
            <a:r>
              <a:rPr lang="pt-BR" sz="2000" dirty="0"/>
              <a:t>Desenvolvedor de </a:t>
            </a:r>
            <a:r>
              <a:rPr lang="pt-BR" sz="2000" strike="sngStrike" dirty="0"/>
              <a:t>soluções</a:t>
            </a:r>
            <a:r>
              <a:rPr lang="pt-BR" sz="2000" dirty="0"/>
              <a:t>/bugs</a:t>
            </a:r>
          </a:p>
          <a:p>
            <a:pPr algn="l"/>
            <a:r>
              <a:rPr lang="pt-BR" sz="2000" dirty="0"/>
              <a:t>MCP - MSP</a:t>
            </a:r>
          </a:p>
          <a:p>
            <a:pPr algn="l"/>
            <a:r>
              <a:rPr lang="pt-BR" sz="2000" i="1" dirty="0" smtClean="0"/>
              <a:t>mussak@smn.com.br</a:t>
            </a:r>
            <a:endParaRPr lang="pt-BR" sz="1800" i="1" dirty="0"/>
          </a:p>
          <a:p>
            <a:pPr algn="l"/>
            <a:endParaRPr lang="pt-BR" sz="20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5889936" y="3486127"/>
            <a:ext cx="0" cy="16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algo “interessante” no sistema</a:t>
            </a:r>
          </a:p>
          <a:p>
            <a:r>
              <a:rPr lang="pt-BR" dirty="0"/>
              <a:t>É uma boa prática trabalhar com “representações”</a:t>
            </a:r>
          </a:p>
          <a:p>
            <a:r>
              <a:rPr lang="pt-BR" dirty="0"/>
              <a:t>Devem possuir nomes e endereços definidos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12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4" y="1929395"/>
            <a:ext cx="5438775" cy="38576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81731" y="2351314"/>
            <a:ext cx="32470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FFFF00"/>
                </a:solidFill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7714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03" y="270630"/>
            <a:ext cx="503942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0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6447" y="2907974"/>
            <a:ext cx="8399106" cy="7496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Então eu só posso acessar recursos físicos?</a:t>
            </a:r>
          </a:p>
        </p:txBody>
      </p:sp>
    </p:spTree>
    <p:extLst>
      <p:ext uri="{BB962C8B-B14F-4D97-AF65-F5344CB8AC3E}">
        <p14:creationId xmlns:p14="http://schemas.microsoft.com/office/powerpoint/2010/main" val="234529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19" y="4256502"/>
            <a:ext cx="4768580" cy="229358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2807" y="1936751"/>
            <a:ext cx="5784980" cy="2058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53" y="1732899"/>
            <a:ext cx="6169934" cy="231975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282741" y="365125"/>
            <a:ext cx="5784980" cy="2058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29" y="13495"/>
            <a:ext cx="5077532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3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Servidores Web entendem URI</a:t>
            </a:r>
          </a:p>
          <a:p>
            <a:r>
              <a:rPr lang="pt-BR" dirty="0"/>
              <a:t>URI possui uma estrutura definida (</a:t>
            </a:r>
            <a:r>
              <a:rPr lang="pt-BR" dirty="0" err="1"/>
              <a:t>template</a:t>
            </a:r>
            <a:r>
              <a:rPr lang="pt-BR" dirty="0"/>
              <a:t>)</a:t>
            </a:r>
          </a:p>
          <a:p>
            <a:r>
              <a:rPr lang="pt-BR" dirty="0"/>
              <a:t>Métodos possuem assinatura</a:t>
            </a:r>
          </a:p>
          <a:p>
            <a:r>
              <a:rPr lang="pt-BR" dirty="0"/>
              <a:t>Podemos mapear URI para métodos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44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29681" y="3075928"/>
            <a:ext cx="11688147" cy="89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http://www.engsolutions.com.br/ treinamentos / </a:t>
            </a:r>
            <a:r>
              <a:rPr lang="pt-BR" sz="3200" dirty="0" err="1"/>
              <a:t>webapi</a:t>
            </a:r>
            <a:r>
              <a:rPr lang="pt-BR" sz="3200" dirty="0"/>
              <a:t> ? </a:t>
            </a:r>
            <a:r>
              <a:rPr lang="pt-BR" sz="3200" dirty="0" err="1"/>
              <a:t>versao</a:t>
            </a:r>
            <a:r>
              <a:rPr lang="pt-BR" sz="3200" dirty="0"/>
              <a:t>=1.0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5971591" y="3038607"/>
            <a:ext cx="2239348" cy="58167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8472196" y="3038607"/>
            <a:ext cx="1306285" cy="5784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10021077" y="3038607"/>
            <a:ext cx="1996751" cy="54117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4198775" y="3791404"/>
            <a:ext cx="1974979" cy="10418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851779" y="3833490"/>
            <a:ext cx="1974979" cy="10418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9125338" y="3833490"/>
            <a:ext cx="1974979" cy="10418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503520" y="4833257"/>
            <a:ext cx="1390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Serviço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73754" y="4802284"/>
            <a:ext cx="152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Método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154959" y="4833257"/>
            <a:ext cx="2224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Argumentos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9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3826" y="3206554"/>
            <a:ext cx="4144347" cy="65631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que é um serviço?</a:t>
            </a:r>
          </a:p>
        </p:txBody>
      </p:sp>
    </p:spTree>
    <p:extLst>
      <p:ext uri="{BB962C8B-B14F-4D97-AF65-F5344CB8AC3E}">
        <p14:creationId xmlns:p14="http://schemas.microsoft.com/office/powerpoint/2010/main" val="219316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353" y="2926637"/>
            <a:ext cx="10041294" cy="123481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Serviço é um mecanismo que expõe uma, ou mais, funcionalidades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40335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Serviços básicos: Atendem seu propósito sozinhos sem depender de outros serviços.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Serviços compostos: Necessitam interagir com outros serviços para atender as requisições.</a:t>
            </a:r>
          </a:p>
        </p:txBody>
      </p:sp>
    </p:spTree>
    <p:extLst>
      <p:ext uri="{BB962C8B-B14F-4D97-AF65-F5344CB8AC3E}">
        <p14:creationId xmlns:p14="http://schemas.microsoft.com/office/powerpoint/2010/main" val="2917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BR" sz="5900" dirty="0">
                <a:latin typeface="+mj-lt"/>
              </a:rPr>
              <a:t>Introdução</a:t>
            </a:r>
          </a:p>
          <a:p>
            <a:pPr>
              <a:lnSpc>
                <a:spcPct val="120000"/>
              </a:lnSpc>
            </a:pPr>
            <a:r>
              <a:rPr lang="pt-BR" sz="5900" dirty="0">
                <a:latin typeface="+mj-lt"/>
              </a:rPr>
              <a:t>Fundamentos</a:t>
            </a:r>
          </a:p>
          <a:p>
            <a:pPr>
              <a:lnSpc>
                <a:spcPct val="120000"/>
              </a:lnSpc>
            </a:pPr>
            <a:r>
              <a:rPr lang="pt-BR" sz="5900" dirty="0">
                <a:latin typeface="+mj-lt"/>
              </a:rPr>
              <a:t>Iniciando com Web API</a:t>
            </a:r>
          </a:p>
          <a:p>
            <a:pPr>
              <a:lnSpc>
                <a:spcPct val="120000"/>
              </a:lnSpc>
            </a:pPr>
            <a:r>
              <a:rPr lang="pt-BR" sz="5900" dirty="0">
                <a:latin typeface="+mj-lt"/>
              </a:rPr>
              <a:t>Rotas</a:t>
            </a:r>
          </a:p>
          <a:p>
            <a:pPr>
              <a:lnSpc>
                <a:spcPct val="120000"/>
              </a:lnSpc>
            </a:pPr>
            <a:r>
              <a:rPr lang="pt-BR" sz="5900" dirty="0">
                <a:latin typeface="+mj-lt"/>
              </a:rPr>
              <a:t>Consumindo serviços</a:t>
            </a:r>
          </a:p>
          <a:p>
            <a:pPr>
              <a:lnSpc>
                <a:spcPct val="120000"/>
              </a:lnSpc>
            </a:pPr>
            <a:r>
              <a:rPr lang="pt-BR" sz="6000" dirty="0"/>
              <a:t>Hospedagem de serviços</a:t>
            </a:r>
          </a:p>
          <a:p>
            <a:pPr>
              <a:lnSpc>
                <a:spcPct val="120000"/>
              </a:lnSpc>
            </a:pPr>
            <a:endParaRPr lang="pt-BR" sz="59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pt-BR" sz="5900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40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54714103"/>
              </p:ext>
            </p:extLst>
          </p:nvPr>
        </p:nvGraphicFramePr>
        <p:xfrm>
          <a:off x="196983" y="2202025"/>
          <a:ext cx="5637763" cy="3077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3875670"/>
              </p:ext>
            </p:extLst>
          </p:nvPr>
        </p:nvGraphicFramePr>
        <p:xfrm>
          <a:off x="6246327" y="2202025"/>
          <a:ext cx="5637763" cy="3077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9286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serviço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447869" y="2071396"/>
            <a:ext cx="2556588" cy="1399592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StateFUL</a:t>
            </a:r>
            <a:endParaRPr lang="pt-BR" sz="2800" dirty="0"/>
          </a:p>
        </p:txBody>
      </p:sp>
      <p:sp>
        <p:nvSpPr>
          <p:cNvPr id="5" name="Seta para a Direita 4"/>
          <p:cNvSpPr/>
          <p:nvPr/>
        </p:nvSpPr>
        <p:spPr>
          <a:xfrm>
            <a:off x="3582955" y="2304661"/>
            <a:ext cx="1138334" cy="93306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592147" y="2304661"/>
            <a:ext cx="5977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Existe a preservação do estado das requisições no servidor.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447869" y="4133559"/>
            <a:ext cx="2556588" cy="1399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err="1"/>
              <a:t>StateLESS</a:t>
            </a:r>
            <a:endParaRPr lang="pt-BR" sz="2800" dirty="0"/>
          </a:p>
        </p:txBody>
      </p:sp>
      <p:sp>
        <p:nvSpPr>
          <p:cNvPr id="8" name="Seta para a Direita 7"/>
          <p:cNvSpPr/>
          <p:nvPr/>
        </p:nvSpPr>
        <p:spPr>
          <a:xfrm>
            <a:off x="3582955" y="4366824"/>
            <a:ext cx="1138334" cy="93306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92147" y="4571744"/>
            <a:ext cx="620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 é mantido o estado das requisições.</a:t>
            </a:r>
          </a:p>
        </p:txBody>
      </p:sp>
    </p:spTree>
    <p:extLst>
      <p:ext uri="{BB962C8B-B14F-4D97-AF65-F5344CB8AC3E}">
        <p14:creationId xmlns:p14="http://schemas.microsoft.com/office/powerpoint/2010/main" val="37102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8798" y="2982622"/>
            <a:ext cx="6234404" cy="880252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0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arquitetural</a:t>
            </a:r>
          </a:p>
          <a:p>
            <a:r>
              <a:rPr lang="pt-BR" dirty="0"/>
              <a:t>Criado por Roy Fielding em 2000</a:t>
            </a:r>
          </a:p>
          <a:p>
            <a:r>
              <a:rPr lang="pt-BR" dirty="0"/>
              <a:t>Interface simples de comunicação = HTTP</a:t>
            </a:r>
          </a:p>
          <a:p>
            <a:r>
              <a:rPr lang="pt-BR" dirty="0"/>
              <a:t>Fácil de entender</a:t>
            </a:r>
          </a:p>
          <a:p>
            <a:r>
              <a:rPr lang="pt-BR" dirty="0"/>
              <a:t>Transferência enxuta de dados</a:t>
            </a:r>
          </a:p>
          <a:p>
            <a:r>
              <a:rPr lang="pt-BR" dirty="0" err="1"/>
              <a:t>StateLess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5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5416" y="2679115"/>
            <a:ext cx="5040086" cy="1325563"/>
          </a:xfrm>
        </p:spPr>
        <p:txBody>
          <a:bodyPr/>
          <a:lstStyle/>
          <a:p>
            <a:r>
              <a:rPr lang="pt-BR" dirty="0"/>
              <a:t>SOAP ou REST?</a:t>
            </a:r>
          </a:p>
        </p:txBody>
      </p:sp>
    </p:spTree>
    <p:extLst>
      <p:ext uri="{BB962C8B-B14F-4D97-AF65-F5344CB8AC3E}">
        <p14:creationId xmlns:p14="http://schemas.microsoft.com/office/powerpoint/2010/main" val="231551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38" y="483928"/>
            <a:ext cx="5870656" cy="57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" y="2177045"/>
            <a:ext cx="2672152" cy="2629483"/>
          </a:xfrm>
          <a:prstGeom prst="rect">
            <a:avLst/>
          </a:prstGeom>
        </p:spPr>
      </p:pic>
      <p:sp>
        <p:nvSpPr>
          <p:cNvPr id="5" name="Seta para a Esquerda e para a Direita 4"/>
          <p:cNvSpPr/>
          <p:nvPr/>
        </p:nvSpPr>
        <p:spPr>
          <a:xfrm>
            <a:off x="3769565" y="3089781"/>
            <a:ext cx="4366727" cy="8040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35" y="1997144"/>
            <a:ext cx="2307725" cy="298928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90656" y="671804"/>
            <a:ext cx="2724543" cy="765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9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68" y="2141611"/>
            <a:ext cx="2307725" cy="298928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590656" y="671804"/>
            <a:ext cx="2724543" cy="765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SOAP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00" y="1632549"/>
            <a:ext cx="2291701" cy="34375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79" y="1743888"/>
            <a:ext cx="2258002" cy="33870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" y="2596046"/>
            <a:ext cx="1849086" cy="18195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92460" y="2596046"/>
            <a:ext cx="82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+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811181" y="2596045"/>
            <a:ext cx="82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=</a:t>
            </a:r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7763601" y="2855759"/>
            <a:ext cx="1702335" cy="8040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3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 de implementar</a:t>
            </a:r>
          </a:p>
          <a:p>
            <a:r>
              <a:rPr lang="pt-BR" dirty="0" err="1"/>
              <a:t>Interoperável</a:t>
            </a:r>
            <a:endParaRPr lang="pt-BR" dirty="0"/>
          </a:p>
          <a:p>
            <a:r>
              <a:rPr lang="pt-BR" dirty="0"/>
              <a:t>Escalável</a:t>
            </a:r>
          </a:p>
          <a:p>
            <a:r>
              <a:rPr lang="pt-BR" dirty="0"/>
              <a:t>Tipos de hipermídia variados</a:t>
            </a:r>
          </a:p>
          <a:p>
            <a:r>
              <a:rPr lang="pt-BR" dirty="0"/>
              <a:t>Verbos HTTP</a:t>
            </a:r>
          </a:p>
          <a:p>
            <a:r>
              <a:rPr lang="pt-BR" dirty="0"/>
              <a:t>Baseado em recursos</a:t>
            </a:r>
          </a:p>
        </p:txBody>
      </p:sp>
    </p:spTree>
    <p:extLst>
      <p:ext uri="{BB962C8B-B14F-4D97-AF65-F5344CB8AC3E}">
        <p14:creationId xmlns:p14="http://schemas.microsoft.com/office/powerpoint/2010/main" val="343062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8879" y="2273495"/>
            <a:ext cx="6794241" cy="730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Pura representação dos recursos</a:t>
            </a:r>
          </a:p>
        </p:txBody>
      </p:sp>
      <p:sp>
        <p:nvSpPr>
          <p:cNvPr id="4" name="Elipse 3"/>
          <p:cNvSpPr/>
          <p:nvPr/>
        </p:nvSpPr>
        <p:spPr>
          <a:xfrm>
            <a:off x="1640632" y="3881535"/>
            <a:ext cx="2539482" cy="1418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XML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890795" y="3881535"/>
            <a:ext cx="2539482" cy="1418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JSON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8140958" y="3881535"/>
            <a:ext cx="2539482" cy="1418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ATOM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3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575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Requisitos para começar: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3244335"/>
            <a:ext cx="7034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ASP .NET +           =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73015" y="2361687"/>
            <a:ext cx="194471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9900" dirty="0">
                <a:solidFill>
                  <a:schemeClr val="bg1"/>
                </a:solidFill>
              </a:rPr>
              <a:t>♥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200" y="5069989"/>
            <a:ext cx="882497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Visual Studio 2012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Visual Studio Express 2012 For Web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74" y="2956774"/>
            <a:ext cx="1793582" cy="17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“Nome”: “</a:t>
            </a:r>
            <a:r>
              <a:rPr lang="pt-BR" dirty="0" err="1"/>
              <a:t>Zézinho</a:t>
            </a:r>
            <a:r>
              <a:rPr lang="pt-BR" dirty="0"/>
              <a:t>”,</a:t>
            </a:r>
          </a:p>
          <a:p>
            <a:pPr marL="0" indent="0">
              <a:buNone/>
            </a:pPr>
            <a:r>
              <a:rPr lang="pt-BR" dirty="0"/>
              <a:t>	“Idade”: 50,</a:t>
            </a:r>
          </a:p>
          <a:p>
            <a:pPr marL="0" indent="0">
              <a:buNone/>
            </a:pPr>
            <a:r>
              <a:rPr lang="pt-BR" dirty="0"/>
              <a:t>	“Altura”: “1,80”,</a:t>
            </a:r>
          </a:p>
          <a:p>
            <a:pPr marL="0" indent="0">
              <a:buNone/>
            </a:pPr>
            <a:r>
              <a:rPr lang="pt-BR" dirty="0"/>
              <a:t>	“Peso”: “90kg”,</a:t>
            </a:r>
          </a:p>
          <a:p>
            <a:pPr marL="0" indent="0">
              <a:buNone/>
            </a:pPr>
            <a:r>
              <a:rPr lang="pt-BR" dirty="0"/>
              <a:t>	“Sexo”: “1 vez ao ano”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75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1431" y="2851991"/>
            <a:ext cx="6389137" cy="1197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1" dirty="0"/>
              <a:t>REST ou </a:t>
            </a:r>
            <a:r>
              <a:rPr lang="pt-BR" sz="6000" b="1" dirty="0" err="1"/>
              <a:t>RESTful</a:t>
            </a:r>
            <a:r>
              <a:rPr lang="pt-BR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421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45" y="85564"/>
            <a:ext cx="4422710" cy="620966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338946"/>
            <a:ext cx="895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https://drive.google.com/file/d/0BzhwZbKT3IrCaVo5TmNkTnNyLTQ/view?usp=sharing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495276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0608" y="2324554"/>
            <a:ext cx="4349621" cy="1325563"/>
          </a:xfrm>
        </p:spPr>
        <p:txBody>
          <a:bodyPr>
            <a:normAutofit/>
          </a:bodyPr>
          <a:lstStyle/>
          <a:p>
            <a:r>
              <a:rPr lang="pt-BR" dirty="0"/>
              <a:t>Verbos HTTP</a:t>
            </a:r>
          </a:p>
        </p:txBody>
      </p:sp>
    </p:spTree>
    <p:extLst>
      <p:ext uri="{BB962C8B-B14F-4D97-AF65-F5344CB8AC3E}">
        <p14:creationId xmlns:p14="http://schemas.microsoft.com/office/powerpoint/2010/main" val="455120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91" y="1690688"/>
            <a:ext cx="9905018" cy="31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51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Denominação correta: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 err="1">
                <a:solidFill>
                  <a:srgbClr val="FFFF00"/>
                </a:solidFill>
              </a:rPr>
              <a:t>Http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Methods</a:t>
            </a:r>
            <a:endParaRPr lang="pt-B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4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41475" y="2665380"/>
            <a:ext cx="6309049" cy="6749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Indica qual ação será executada</a:t>
            </a:r>
          </a:p>
        </p:txBody>
      </p:sp>
    </p:spTree>
    <p:extLst>
      <p:ext uri="{BB962C8B-B14F-4D97-AF65-F5344CB8AC3E}">
        <p14:creationId xmlns:p14="http://schemas.microsoft.com/office/powerpoint/2010/main" val="1003412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2912706" cy="4351338"/>
          </a:xfrm>
        </p:spPr>
        <p:txBody>
          <a:bodyPr/>
          <a:lstStyle/>
          <a:p>
            <a:pPr marL="0" indent="0">
              <a:buNone/>
            </a:pPr>
            <a:r>
              <a:rPr lang="pt-BR" sz="4400" dirty="0"/>
              <a:t>HTTP/1.0:</a:t>
            </a:r>
          </a:p>
          <a:p>
            <a:r>
              <a:rPr lang="pt-BR" b="1" dirty="0">
                <a:solidFill>
                  <a:srgbClr val="FFFF00"/>
                </a:solidFill>
              </a:rPr>
              <a:t>GET</a:t>
            </a:r>
          </a:p>
          <a:p>
            <a:r>
              <a:rPr lang="pt-BR" b="1" dirty="0">
                <a:solidFill>
                  <a:srgbClr val="FFFF00"/>
                </a:solidFill>
              </a:rPr>
              <a:t>POST</a:t>
            </a:r>
          </a:p>
          <a:p>
            <a:r>
              <a:rPr lang="pt-BR" dirty="0"/>
              <a:t>HEAD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60033" y="1825625"/>
            <a:ext cx="4872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HTTP/1.1:</a:t>
            </a:r>
          </a:p>
          <a:p>
            <a:r>
              <a:rPr lang="pt-BR" dirty="0"/>
              <a:t>OPTIONS</a:t>
            </a:r>
          </a:p>
          <a:p>
            <a:r>
              <a:rPr lang="pt-BR" b="1" dirty="0">
                <a:solidFill>
                  <a:srgbClr val="FFFF00"/>
                </a:solidFill>
              </a:rPr>
              <a:t>PUT</a:t>
            </a:r>
          </a:p>
          <a:p>
            <a:r>
              <a:rPr lang="pt-BR" b="1" dirty="0">
                <a:solidFill>
                  <a:srgbClr val="FFFF00"/>
                </a:solidFill>
              </a:rPr>
              <a:t>DELETE</a:t>
            </a:r>
          </a:p>
          <a:p>
            <a:r>
              <a:rPr lang="pt-BR" dirty="0"/>
              <a:t>TRACE</a:t>
            </a:r>
          </a:p>
          <a:p>
            <a:r>
              <a:rPr lang="pt-BR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7054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9481456" cy="438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GET</a:t>
            </a:r>
          </a:p>
          <a:p>
            <a:r>
              <a:rPr lang="pt-BR" dirty="0"/>
              <a:t>Responsável por buscar informações através de uma URI.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http://www.server.com/produtos</a:t>
            </a:r>
          </a:p>
          <a:p>
            <a:pPr marL="0" indent="0">
              <a:buNone/>
            </a:pPr>
            <a:r>
              <a:rPr lang="pt-BR" dirty="0"/>
              <a:t>http://www.server.com/produto/7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http://www.server.com/produto/notebook</a:t>
            </a:r>
          </a:p>
        </p:txBody>
      </p:sp>
    </p:spTree>
    <p:extLst>
      <p:ext uri="{BB962C8B-B14F-4D97-AF65-F5344CB8AC3E}">
        <p14:creationId xmlns:p14="http://schemas.microsoft.com/office/powerpoint/2010/main" val="225083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4"/>
            <a:ext cx="94814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POST</a:t>
            </a:r>
          </a:p>
          <a:p>
            <a:r>
              <a:rPr lang="pt-BR" dirty="0"/>
              <a:t>Responsável por enviar informações através de uma URI, com o conteúdo embutido no corpo de requisição.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http://www.server.com/produto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...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{ “Nome”: “Mouse”, “</a:t>
            </a:r>
            <a:r>
              <a:rPr lang="pt-BR" dirty="0" err="1">
                <a:solidFill>
                  <a:srgbClr val="FFFF00"/>
                </a:solidFill>
              </a:rPr>
              <a:t>Preco</a:t>
            </a:r>
            <a:r>
              <a:rPr lang="pt-BR" dirty="0">
                <a:solidFill>
                  <a:srgbClr val="FFFF00"/>
                </a:solidFill>
              </a:rPr>
              <a:t>”: 50.0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6682"/>
            <a:ext cx="4918656" cy="735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O que é ASP .NET Web API: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25078" y="2321054"/>
            <a:ext cx="8619188" cy="43234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805195" y="5168420"/>
            <a:ext cx="8147490" cy="1236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ASP .NET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3340" y="3864580"/>
            <a:ext cx="1310426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Web</a:t>
            </a:r>
          </a:p>
          <a:p>
            <a:pPr algn="ctr"/>
            <a:r>
              <a:rPr lang="pt-BR" sz="2000" dirty="0" err="1"/>
              <a:t>Forms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63338" y="2560740"/>
            <a:ext cx="5448297" cy="12363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Sites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33865" y="3864580"/>
            <a:ext cx="1310426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Web</a:t>
            </a:r>
          </a:p>
          <a:p>
            <a:pPr algn="ctr"/>
            <a:r>
              <a:rPr lang="pt-BR" sz="2000" dirty="0" err="1"/>
              <a:t>Pages</a:t>
            </a:r>
            <a:endParaRPr lang="pt-BR" sz="2000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530684" y="3864580"/>
            <a:ext cx="1310426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Single</a:t>
            </a:r>
          </a:p>
          <a:p>
            <a:pPr algn="ctr"/>
            <a:r>
              <a:rPr lang="pt-BR" sz="2000" dirty="0"/>
              <a:t>Page</a:t>
            </a:r>
          </a:p>
          <a:p>
            <a:pPr algn="ctr"/>
            <a:r>
              <a:rPr lang="pt-BR" sz="2000" dirty="0" err="1"/>
              <a:t>Apps</a:t>
            </a:r>
            <a:endParaRPr lang="pt-BR" sz="20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655511" y="3872505"/>
            <a:ext cx="1310426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SignalR</a:t>
            </a:r>
            <a:endParaRPr lang="pt-BR" sz="2000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271734" y="2560740"/>
            <a:ext cx="2680951" cy="12363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Services</a:t>
            </a:r>
            <a:endParaRPr lang="pt-BR" dirty="0"/>
          </a:p>
        </p:txBody>
      </p:sp>
      <p:sp>
        <p:nvSpPr>
          <p:cNvPr id="14" name="Retângulo de cantos arredondados 20"/>
          <p:cNvSpPr/>
          <p:nvPr/>
        </p:nvSpPr>
        <p:spPr>
          <a:xfrm>
            <a:off x="6284986" y="3856655"/>
            <a:ext cx="1310426" cy="1236372"/>
          </a:xfrm>
          <a:prstGeom prst="roundRect">
            <a:avLst/>
          </a:prstGeom>
          <a:gradFill>
            <a:gsLst>
              <a:gs pos="0">
                <a:srgbClr val="FF0000"/>
              </a:gs>
              <a:gs pos="46000">
                <a:srgbClr val="FA1616"/>
              </a:gs>
            </a:gsLst>
          </a:gradFill>
          <a:ln>
            <a:solidFill>
              <a:srgbClr val="FF0000"/>
            </a:solidFill>
          </a:ln>
          <a:scene3d>
            <a:camera prst="orthographicFront"/>
            <a:lightRig rig="chilly" dir="t">
              <a:rot lat="0" lon="0" rev="0"/>
            </a:lightRig>
          </a:scene3d>
          <a:sp3d extrusionH="114300">
            <a:bevelT w="158750" h="177800"/>
            <a:bevelB w="1905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Web API</a:t>
            </a:r>
            <a:endParaRPr lang="pt-BR" sz="2000" b="1" dirty="0"/>
          </a:p>
        </p:txBody>
      </p:sp>
      <p:sp>
        <p:nvSpPr>
          <p:cNvPr id="25" name="Retângulo de cantos arredondados 19"/>
          <p:cNvSpPr/>
          <p:nvPr/>
        </p:nvSpPr>
        <p:spPr>
          <a:xfrm>
            <a:off x="4901419" y="3856655"/>
            <a:ext cx="1310426" cy="12363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872849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9481456" cy="390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DELETE</a:t>
            </a:r>
          </a:p>
          <a:p>
            <a:r>
              <a:rPr lang="pt-BR" dirty="0"/>
              <a:t>Responsável por remover informações através de uma URI.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http://www.server.com/produto/7</a:t>
            </a:r>
          </a:p>
        </p:txBody>
      </p:sp>
    </p:spTree>
    <p:extLst>
      <p:ext uri="{BB962C8B-B14F-4D97-AF65-F5344CB8AC3E}">
        <p14:creationId xmlns:p14="http://schemas.microsoft.com/office/powerpoint/2010/main" val="380873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Verbos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4"/>
            <a:ext cx="94814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PUT</a:t>
            </a:r>
          </a:p>
          <a:p>
            <a:r>
              <a:rPr lang="pt-BR" dirty="0"/>
              <a:t>Responsável por atualizar informações através de uma URI, com o conteúdo embutido no corpo de requisição.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http://www.server.com/produto/7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...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{ “Nome”: “Mouse”, “</a:t>
            </a:r>
            <a:r>
              <a:rPr lang="pt-BR" dirty="0" err="1">
                <a:solidFill>
                  <a:srgbClr val="FFFF00"/>
                </a:solidFill>
              </a:rPr>
              <a:t>Preco</a:t>
            </a:r>
            <a:r>
              <a:rPr lang="pt-BR" dirty="0">
                <a:solidFill>
                  <a:srgbClr val="FFFF00"/>
                </a:solidFill>
              </a:rPr>
              <a:t>”: 55.0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73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Status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200</a:t>
            </a:r>
            <a:r>
              <a:rPr lang="pt-BR" dirty="0"/>
              <a:t> – OK: </a:t>
            </a:r>
          </a:p>
          <a:p>
            <a:pPr lvl="1"/>
            <a:r>
              <a:rPr lang="pt-BR" dirty="0"/>
              <a:t>A requisição foi bem sucedida.</a:t>
            </a:r>
          </a:p>
          <a:p>
            <a:r>
              <a:rPr lang="pt-BR" b="1" dirty="0"/>
              <a:t>401</a:t>
            </a:r>
            <a:r>
              <a:rPr lang="pt-BR" dirty="0"/>
              <a:t> – </a:t>
            </a:r>
            <a:r>
              <a:rPr lang="pt-BR" dirty="0" err="1"/>
              <a:t>Unauthorized</a:t>
            </a:r>
            <a:endParaRPr lang="pt-BR" dirty="0"/>
          </a:p>
          <a:p>
            <a:pPr lvl="1"/>
            <a:r>
              <a:rPr lang="pt-BR" dirty="0"/>
              <a:t>A URI especificada precisa de autenticação</a:t>
            </a:r>
          </a:p>
          <a:p>
            <a:r>
              <a:rPr lang="pt-BR" b="1" dirty="0"/>
              <a:t>404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 recurso não foi encontrado</a:t>
            </a:r>
          </a:p>
          <a:p>
            <a:r>
              <a:rPr lang="pt-BR" b="1" dirty="0"/>
              <a:t>500</a:t>
            </a:r>
            <a:r>
              <a:rPr lang="pt-BR" dirty="0"/>
              <a:t>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endParaRPr lang="pt-BR" dirty="0"/>
          </a:p>
          <a:p>
            <a:pPr lvl="1"/>
            <a:r>
              <a:rPr lang="pt-BR" dirty="0"/>
              <a:t>DEU PAU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539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/>
              <a:t>1xx </a:t>
            </a:r>
            <a:r>
              <a:rPr lang="pt-BR" sz="4800" dirty="0">
                <a:sym typeface="Wingdings" panose="05000000000000000000" pitchFamily="2" charset="2"/>
              </a:rPr>
              <a:t> Informativos</a:t>
            </a:r>
          </a:p>
          <a:p>
            <a:r>
              <a:rPr lang="pt-BR" sz="4800" dirty="0">
                <a:sym typeface="Wingdings" panose="05000000000000000000" pitchFamily="2" charset="2"/>
              </a:rPr>
              <a:t>2xx  Sucesso</a:t>
            </a:r>
          </a:p>
          <a:p>
            <a:r>
              <a:rPr lang="pt-BR" sz="4800" dirty="0">
                <a:sym typeface="Wingdings" panose="05000000000000000000" pitchFamily="2" charset="2"/>
              </a:rPr>
              <a:t>3xx  Redirecionamento</a:t>
            </a:r>
          </a:p>
          <a:p>
            <a:r>
              <a:rPr lang="pt-BR" sz="4800" dirty="0">
                <a:sym typeface="Wingdings" panose="05000000000000000000" pitchFamily="2" charset="2"/>
              </a:rPr>
              <a:t>4xx  Erro do cliente</a:t>
            </a:r>
          </a:p>
          <a:p>
            <a:r>
              <a:rPr lang="pt-BR" sz="4800" dirty="0">
                <a:sym typeface="Wingdings" panose="05000000000000000000" pitchFamily="2" charset="2"/>
              </a:rPr>
              <a:t>5xx  Erro do servidor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HTTP Status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690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com Web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uma Web API?</a:t>
            </a:r>
          </a:p>
          <a:p>
            <a:r>
              <a:rPr lang="pt-BR" dirty="0"/>
              <a:t>ASP .NET Web API</a:t>
            </a:r>
          </a:p>
          <a:p>
            <a:r>
              <a:rPr lang="pt-BR" dirty="0"/>
              <a:t>Configurações</a:t>
            </a:r>
          </a:p>
          <a:p>
            <a:r>
              <a:rPr lang="pt-BR" dirty="0"/>
              <a:t>Convenções</a:t>
            </a:r>
          </a:p>
          <a:p>
            <a:r>
              <a:rPr lang="pt-BR" dirty="0"/>
              <a:t>DEMO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359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Web API?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28057"/>
            <a:ext cx="10515600" cy="207457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Framework que facilita a construção de serviços </a:t>
            </a:r>
            <a:r>
              <a:rPr lang="pt-BR" i="1" dirty="0"/>
              <a:t>over</a:t>
            </a:r>
            <a:r>
              <a:rPr lang="pt-BR" dirty="0"/>
              <a:t> HTTP com forte interoperabilidade e possibilidade de acesso a partir dos mais variados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802678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Web API?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28057"/>
            <a:ext cx="10515600" cy="207457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a plataforma recomendada para a construção</a:t>
            </a:r>
          </a:p>
          <a:p>
            <a:pPr marL="0" indent="0" algn="ctr">
              <a:buNone/>
            </a:pPr>
            <a:r>
              <a:rPr lang="pt-BR" dirty="0"/>
              <a:t>de aplicações </a:t>
            </a:r>
            <a:r>
              <a:rPr lang="pt-BR" dirty="0" err="1"/>
              <a:t>RESTful</a:t>
            </a:r>
            <a:r>
              <a:rPr lang="pt-BR" dirty="0"/>
              <a:t> na plataforma .NET</a:t>
            </a:r>
          </a:p>
        </p:txBody>
      </p:sp>
    </p:spTree>
    <p:extLst>
      <p:ext uri="{BB962C8B-B14F-4D97-AF65-F5344CB8AC3E}">
        <p14:creationId xmlns:p14="http://schemas.microsoft.com/office/powerpoint/2010/main" val="2165401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Arquitetura simplificada</a:t>
            </a:r>
          </a:p>
          <a:p>
            <a:r>
              <a:rPr lang="pt-BR" dirty="0"/>
              <a:t>Lembra o desenvolvimento com Controllers(MVC)</a:t>
            </a:r>
          </a:p>
          <a:p>
            <a:r>
              <a:rPr lang="pt-BR" dirty="0"/>
              <a:t>Utiliza rotas para disponibilizar recursos</a:t>
            </a:r>
          </a:p>
          <a:p>
            <a:r>
              <a:rPr lang="pt-BR" dirty="0"/>
              <a:t>Hospedagem flexível</a:t>
            </a:r>
          </a:p>
          <a:p>
            <a:r>
              <a:rPr lang="pt-BR" dirty="0"/>
              <a:t>Leve</a:t>
            </a:r>
          </a:p>
          <a:p>
            <a:r>
              <a:rPr lang="pt-BR" dirty="0"/>
              <a:t>Testável</a:t>
            </a:r>
          </a:p>
          <a:p>
            <a:r>
              <a:rPr lang="pt-BR" dirty="0"/>
              <a:t>Escalável</a:t>
            </a:r>
          </a:p>
          <a:p>
            <a:r>
              <a:rPr lang="pt-BR" dirty="0"/>
              <a:t>GRÁTIS!!!</a:t>
            </a:r>
          </a:p>
        </p:txBody>
      </p:sp>
    </p:spTree>
    <p:extLst>
      <p:ext uri="{BB962C8B-B14F-4D97-AF65-F5344CB8AC3E}">
        <p14:creationId xmlns:p14="http://schemas.microsoft.com/office/powerpoint/2010/main" val="90685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Disponível a partir do ASP .NET MVC 4 e VS 2012</a:t>
            </a:r>
          </a:p>
          <a:p>
            <a:r>
              <a:rPr lang="pt-BR" dirty="0"/>
              <a:t>Também via </a:t>
            </a:r>
            <a:r>
              <a:rPr lang="pt-BR" dirty="0" err="1"/>
              <a:t>NuGet</a:t>
            </a:r>
            <a:endParaRPr lang="pt-BR" dirty="0"/>
          </a:p>
          <a:p>
            <a:r>
              <a:rPr lang="pt-BR" dirty="0"/>
              <a:t>.NET Framework 4.0 &gt;=</a:t>
            </a:r>
          </a:p>
          <a:p>
            <a:r>
              <a:rPr lang="pt-BR" dirty="0"/>
              <a:t>www.asp.net/web-api</a:t>
            </a:r>
          </a:p>
          <a:p>
            <a:r>
              <a:rPr lang="pt-BR" dirty="0"/>
              <a:t>Mantenha atualizado!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720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2651" y="2833331"/>
            <a:ext cx="5226698" cy="112284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Quem consome uma API?</a:t>
            </a:r>
          </a:p>
        </p:txBody>
      </p:sp>
    </p:spTree>
    <p:extLst>
      <p:ext uri="{BB962C8B-B14F-4D97-AF65-F5344CB8AC3E}">
        <p14:creationId xmlns:p14="http://schemas.microsoft.com/office/powerpoint/2010/main" val="316718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Protocolo HTTP</a:t>
            </a:r>
          </a:p>
          <a:p>
            <a:r>
              <a:rPr lang="pt-BR" dirty="0"/>
              <a:t>URI x URL</a:t>
            </a:r>
          </a:p>
          <a:p>
            <a:r>
              <a:rPr lang="pt-BR" dirty="0"/>
              <a:t>Recursos</a:t>
            </a:r>
          </a:p>
          <a:p>
            <a:r>
              <a:rPr lang="pt-BR" dirty="0"/>
              <a:t>Tipos de serviço</a:t>
            </a:r>
          </a:p>
          <a:p>
            <a:r>
              <a:rPr lang="pt-BR" dirty="0" err="1"/>
              <a:t>StateFul</a:t>
            </a:r>
            <a:r>
              <a:rPr lang="pt-BR" dirty="0"/>
              <a:t> x </a:t>
            </a:r>
            <a:r>
              <a:rPr lang="pt-BR" dirty="0" err="1"/>
              <a:t>StateLess</a:t>
            </a:r>
            <a:endParaRPr lang="pt-BR" dirty="0"/>
          </a:p>
          <a:p>
            <a:r>
              <a:rPr lang="pt-BR" dirty="0"/>
              <a:t>REST</a:t>
            </a:r>
          </a:p>
          <a:p>
            <a:r>
              <a:rPr lang="pt-BR" dirty="0"/>
              <a:t>SOAP x REST</a:t>
            </a:r>
          </a:p>
          <a:p>
            <a:r>
              <a:rPr lang="pt-BR" dirty="0"/>
              <a:t>Verbos HTTP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995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3" y="273699"/>
            <a:ext cx="6966857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8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6488" y="2926638"/>
            <a:ext cx="8679024" cy="86159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API é para sistemas, não para o usuário final</a:t>
            </a:r>
          </a:p>
        </p:txBody>
      </p:sp>
    </p:spTree>
    <p:extLst>
      <p:ext uri="{BB962C8B-B14F-4D97-AF65-F5344CB8AC3E}">
        <p14:creationId xmlns:p14="http://schemas.microsoft.com/office/powerpoint/2010/main" val="1385103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9" y="1473669"/>
            <a:ext cx="8186575" cy="51284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052388" y="653094"/>
            <a:ext cx="4666861" cy="749624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Estrutura do Controller</a:t>
            </a:r>
          </a:p>
        </p:txBody>
      </p:sp>
      <p:sp>
        <p:nvSpPr>
          <p:cNvPr id="26" name="Texto Explicativo Retangular com Cantos Arredondados 25"/>
          <p:cNvSpPr/>
          <p:nvPr/>
        </p:nvSpPr>
        <p:spPr>
          <a:xfrm>
            <a:off x="8528634" y="1256176"/>
            <a:ext cx="3310812" cy="1007706"/>
          </a:xfrm>
          <a:prstGeom prst="wedgeRoundRectCallout">
            <a:avLst>
              <a:gd name="adj1" fmla="val -158363"/>
              <a:gd name="adj2" fmla="val 27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Sufixo “Controller”</a:t>
            </a:r>
            <a:endParaRPr lang="pt-BR" dirty="0"/>
          </a:p>
        </p:txBody>
      </p:sp>
      <p:sp>
        <p:nvSpPr>
          <p:cNvPr id="27" name="Texto Explicativo Retangular com Cantos Arredondados 26"/>
          <p:cNvSpPr/>
          <p:nvPr/>
        </p:nvSpPr>
        <p:spPr>
          <a:xfrm>
            <a:off x="8789436" y="2728281"/>
            <a:ext cx="3050009" cy="1007706"/>
          </a:xfrm>
          <a:prstGeom prst="wedgeRoundRectCallout">
            <a:avLst>
              <a:gd name="adj1" fmla="val -116538"/>
              <a:gd name="adj2" fmla="val -72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Herda de “</a:t>
            </a:r>
            <a:r>
              <a:rPr lang="pt-BR" sz="2800" dirty="0" err="1"/>
              <a:t>ApiController</a:t>
            </a:r>
            <a:r>
              <a:rPr lang="pt-BR" sz="2800" dirty="0"/>
              <a:t>”</a:t>
            </a:r>
            <a:endParaRPr lang="pt-BR" dirty="0"/>
          </a:p>
        </p:txBody>
      </p:sp>
      <p:sp>
        <p:nvSpPr>
          <p:cNvPr id="28" name="Texto Explicativo Retangular com Cantos Arredondados 27"/>
          <p:cNvSpPr/>
          <p:nvPr/>
        </p:nvSpPr>
        <p:spPr>
          <a:xfrm>
            <a:off x="8248716" y="4269727"/>
            <a:ext cx="3310812" cy="1007706"/>
          </a:xfrm>
          <a:prstGeom prst="wedgeRoundRectCallout">
            <a:avLst>
              <a:gd name="adj1" fmla="val -136380"/>
              <a:gd name="adj2" fmla="val 27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Ações de acordo com o verbo HTTP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832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da classe deve ser [Nome]Controller</a:t>
            </a:r>
          </a:p>
          <a:p>
            <a:r>
              <a:rPr lang="pt-BR" dirty="0"/>
              <a:t>A classe deve herdar de </a:t>
            </a:r>
            <a:r>
              <a:rPr lang="pt-BR" dirty="0" err="1"/>
              <a:t>ApiController</a:t>
            </a:r>
            <a:endParaRPr lang="pt-BR" dirty="0"/>
          </a:p>
          <a:p>
            <a:r>
              <a:rPr lang="pt-BR" dirty="0"/>
              <a:t>Verbos são associados a </a:t>
            </a:r>
            <a:r>
              <a:rPr lang="pt-BR" dirty="0" err="1"/>
              <a:t>Actions</a:t>
            </a:r>
            <a:endParaRPr lang="pt-BR" dirty="0"/>
          </a:p>
          <a:p>
            <a:pPr lvl="1"/>
            <a:r>
              <a:rPr lang="pt-BR" sz="2800" dirty="0">
                <a:latin typeface="Calibri Light (Títulos)"/>
              </a:rPr>
              <a:t>GET == </a:t>
            </a:r>
            <a:r>
              <a:rPr lang="pt-BR" sz="2800" dirty="0" err="1">
                <a:latin typeface="Calibri Light (Títulos)"/>
              </a:rPr>
              <a:t>Get</a:t>
            </a:r>
            <a:r>
              <a:rPr lang="pt-BR" sz="2800" dirty="0">
                <a:latin typeface="Calibri Light (Títulos)"/>
              </a:rPr>
              <a:t>(...)</a:t>
            </a:r>
          </a:p>
          <a:p>
            <a:pPr lvl="1"/>
            <a:r>
              <a:rPr lang="pt-BR" sz="2800" dirty="0">
                <a:latin typeface="Calibri Light (Títulos)"/>
              </a:rPr>
              <a:t>POST == Post(...)</a:t>
            </a:r>
          </a:p>
          <a:p>
            <a:r>
              <a:rPr lang="pt-BR" dirty="0">
                <a:solidFill>
                  <a:srgbClr val="FFFFFF"/>
                </a:solidFill>
              </a:rPr>
              <a:t>Porém, verbos NÃO são associados a </a:t>
            </a:r>
            <a:r>
              <a:rPr lang="pt-BR" dirty="0" err="1">
                <a:solidFill>
                  <a:srgbClr val="FFFFFF"/>
                </a:solidFill>
              </a:rPr>
              <a:t>Actions</a:t>
            </a:r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sz="4100" dirty="0">
              <a:latin typeface="Calibri Light (Títulos)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ASP .NET Web API</a:t>
            </a: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7052388" y="653094"/>
            <a:ext cx="4666861" cy="7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00B050"/>
                </a:solidFill>
              </a:rPr>
              <a:t>Estrutura do Controller</a:t>
            </a:r>
          </a:p>
        </p:txBody>
      </p:sp>
    </p:spTree>
    <p:extLst>
      <p:ext uri="{BB962C8B-B14F-4D97-AF65-F5344CB8AC3E}">
        <p14:creationId xmlns:p14="http://schemas.microsoft.com/office/powerpoint/2010/main" val="3299829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projeto </a:t>
            </a:r>
            <a:r>
              <a:rPr lang="pt-BR" dirty="0" err="1"/>
              <a:t>WebAPI</a:t>
            </a:r>
            <a:endParaRPr lang="pt-BR" dirty="0"/>
          </a:p>
          <a:p>
            <a:r>
              <a:rPr lang="pt-BR" dirty="0"/>
              <a:t>Criando um Controller</a:t>
            </a:r>
          </a:p>
          <a:p>
            <a:r>
              <a:rPr lang="pt-BR" dirty="0"/>
              <a:t>Modificando ações e verbos</a:t>
            </a:r>
          </a:p>
          <a:p>
            <a:r>
              <a:rPr lang="pt-BR" dirty="0"/>
              <a:t>Trabalhando com parâmetros</a:t>
            </a:r>
          </a:p>
          <a:p>
            <a:r>
              <a:rPr lang="pt-BR" dirty="0"/>
              <a:t>Serialização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1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9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20882" cy="45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1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WebApiConfig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1690688"/>
            <a:ext cx="8873042" cy="45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0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Attribute-routing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28" y="1829488"/>
            <a:ext cx="9780143" cy="149281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28" y="4365649"/>
            <a:ext cx="4945474" cy="1000529"/>
          </a:xfrm>
          <a:prstGeom prst="rect">
            <a:avLst/>
          </a:prstGeom>
        </p:spPr>
      </p:pic>
      <p:sp>
        <p:nvSpPr>
          <p:cNvPr id="5" name="Seta para a Esquerda 4"/>
          <p:cNvSpPr/>
          <p:nvPr/>
        </p:nvSpPr>
        <p:spPr>
          <a:xfrm>
            <a:off x="6531429" y="4418043"/>
            <a:ext cx="3247053" cy="895739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68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Rotas default</a:t>
            </a:r>
          </a:p>
          <a:p>
            <a:r>
              <a:rPr lang="pt-BR" dirty="0" err="1"/>
              <a:t>Attribute-routing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1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2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69702" cy="4351338"/>
          </a:xfrm>
        </p:spPr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HttpClient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b="1" dirty="0" err="1">
                <a:solidFill>
                  <a:schemeClr val="accent2"/>
                </a:solidFill>
              </a:rPr>
              <a:t>JavaScript</a:t>
            </a:r>
            <a:endParaRPr lang="pt-BR" b="1" dirty="0">
              <a:solidFill>
                <a:schemeClr val="accent2"/>
              </a:solidFill>
            </a:endParaRPr>
          </a:p>
          <a:p>
            <a:r>
              <a:rPr lang="pt-BR" dirty="0"/>
              <a:t>Navegador</a:t>
            </a:r>
          </a:p>
          <a:p>
            <a:r>
              <a:rPr lang="pt-BR" dirty="0"/>
              <a:t>Mobile</a:t>
            </a:r>
          </a:p>
          <a:p>
            <a:r>
              <a:rPr lang="pt-BR" dirty="0"/>
              <a:t>Java, Python...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19" y="1551213"/>
            <a:ext cx="6649616" cy="37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802"/>
          </a:xfrm>
        </p:spPr>
        <p:txBody>
          <a:bodyPr>
            <a:normAutofit/>
          </a:bodyPr>
          <a:lstStyle/>
          <a:p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08" y="2496087"/>
            <a:ext cx="6072376" cy="41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2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serviços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 qualquer coisa exposta com HTTP</a:t>
            </a:r>
          </a:p>
          <a:p>
            <a:r>
              <a:rPr lang="pt-BR" dirty="0"/>
              <a:t>Incluído no .NET 4.5</a:t>
            </a:r>
          </a:p>
          <a:p>
            <a:r>
              <a:rPr lang="pt-BR" dirty="0"/>
              <a:t>Permite </a:t>
            </a:r>
            <a:r>
              <a:rPr lang="pt-BR" i="1" dirty="0" err="1"/>
              <a:t>async</a:t>
            </a:r>
            <a:endParaRPr lang="pt-BR" i="1" dirty="0"/>
          </a:p>
          <a:p>
            <a:r>
              <a:rPr lang="pt-BR" dirty="0"/>
              <a:t>Baseado em </a:t>
            </a:r>
            <a:r>
              <a:rPr lang="pt-BR" dirty="0" err="1"/>
              <a:t>request</a:t>
            </a:r>
            <a:r>
              <a:rPr lang="pt-BR" dirty="0"/>
              <a:t> e response</a:t>
            </a: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8098971" y="653094"/>
            <a:ext cx="3620278" cy="7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00B050"/>
                </a:solidFill>
              </a:rPr>
              <a:t>Http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Client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80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Http</a:t>
            </a:r>
            <a:r>
              <a:rPr lang="pt-BR" dirty="0"/>
              <a:t> </a:t>
            </a:r>
            <a:r>
              <a:rPr lang="pt-BR" dirty="0" err="1"/>
              <a:t>Client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319"/>
            <a:ext cx="11169578" cy="19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Http</a:t>
            </a:r>
            <a:r>
              <a:rPr lang="pt-BR" dirty="0"/>
              <a:t> </a:t>
            </a:r>
            <a:r>
              <a:rPr lang="pt-BR" dirty="0" err="1"/>
              <a:t>Client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369"/>
            <a:ext cx="10677566" cy="27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7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serviços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 plataformas</a:t>
            </a:r>
          </a:p>
          <a:p>
            <a:r>
              <a:rPr lang="pt-BR" dirty="0"/>
              <a:t>Qualquer um manja</a:t>
            </a:r>
          </a:p>
          <a:p>
            <a:r>
              <a:rPr lang="pt-BR" dirty="0"/>
              <a:t>Leve e fácil</a:t>
            </a:r>
          </a:p>
          <a:p>
            <a:endParaRPr lang="pt-BR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8098971" y="653094"/>
            <a:ext cx="3620278" cy="7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00B050"/>
                </a:solidFill>
              </a:rPr>
              <a:t>JavaScript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80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(</a:t>
            </a:r>
            <a:r>
              <a:rPr lang="pt-BR" dirty="0" err="1"/>
              <a:t>jQuery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10882" cy="4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3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HttpClient</a:t>
            </a:r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Postman</a:t>
            </a:r>
            <a:r>
              <a:rPr lang="pt-BR" dirty="0"/>
              <a:t> :D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1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09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Hospedagem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OWIN</a:t>
            </a:r>
          </a:p>
          <a:p>
            <a:r>
              <a:rPr lang="pt-BR" dirty="0"/>
              <a:t>Self-host</a:t>
            </a:r>
          </a:p>
          <a:p>
            <a:r>
              <a:rPr lang="pt-BR" dirty="0"/>
              <a:t>IIS</a:t>
            </a:r>
          </a:p>
          <a:p>
            <a:r>
              <a:rPr lang="pt-BR" dirty="0" err="1"/>
              <a:t>Azure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25" y="365125"/>
            <a:ext cx="2364475" cy="43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1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Hospedando no </a:t>
            </a:r>
            <a:r>
              <a:rPr lang="pt-BR" dirty="0" err="1"/>
              <a:t>Azure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51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9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3556" y="924961"/>
            <a:ext cx="6626289" cy="1325563"/>
          </a:xfrm>
        </p:spPr>
        <p:txBody>
          <a:bodyPr/>
          <a:lstStyle/>
          <a:p>
            <a:r>
              <a:rPr lang="pt-BR" dirty="0"/>
              <a:t>VOCÊS MANDAM!!!</a:t>
            </a:r>
          </a:p>
        </p:txBody>
      </p:sp>
      <p:sp>
        <p:nvSpPr>
          <p:cNvPr id="6" name="Estrela de 7 Pontas 5"/>
          <p:cNvSpPr/>
          <p:nvPr/>
        </p:nvSpPr>
        <p:spPr>
          <a:xfrm>
            <a:off x="142293" y="2494016"/>
            <a:ext cx="3732245" cy="200423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INJEÇÃO DE DEPENDÊNCIA?</a:t>
            </a:r>
          </a:p>
        </p:txBody>
      </p:sp>
      <p:sp>
        <p:nvSpPr>
          <p:cNvPr id="9" name="Estrela de 7 Pontas 8"/>
          <p:cNvSpPr/>
          <p:nvPr/>
        </p:nvSpPr>
        <p:spPr>
          <a:xfrm>
            <a:off x="2708987" y="4741743"/>
            <a:ext cx="3732245" cy="200423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CONEXÃO COM O BANCO?</a:t>
            </a:r>
          </a:p>
        </p:txBody>
      </p:sp>
      <p:sp>
        <p:nvSpPr>
          <p:cNvPr id="10" name="Estrela de 7 Pontas 9"/>
          <p:cNvSpPr/>
          <p:nvPr/>
        </p:nvSpPr>
        <p:spPr>
          <a:xfrm>
            <a:off x="7742855" y="585624"/>
            <a:ext cx="3732245" cy="200423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TRATAMENTO DE ERROS?</a:t>
            </a:r>
          </a:p>
        </p:txBody>
      </p:sp>
      <p:sp>
        <p:nvSpPr>
          <p:cNvPr id="11" name="Estrela de 7 Pontas 10"/>
          <p:cNvSpPr/>
          <p:nvPr/>
        </p:nvSpPr>
        <p:spPr>
          <a:xfrm>
            <a:off x="7540692" y="3185122"/>
            <a:ext cx="3732245" cy="200423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FILTROS?</a:t>
            </a:r>
          </a:p>
        </p:txBody>
      </p:sp>
      <p:sp>
        <p:nvSpPr>
          <p:cNvPr id="12" name="Estrela de 7 Pontas 11"/>
          <p:cNvSpPr/>
          <p:nvPr/>
        </p:nvSpPr>
        <p:spPr>
          <a:xfrm>
            <a:off x="4142791" y="2276337"/>
            <a:ext cx="3732245" cy="2004235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.NET CORE?</a:t>
            </a:r>
          </a:p>
        </p:txBody>
      </p:sp>
    </p:spTree>
    <p:extLst>
      <p:ext uri="{BB962C8B-B14F-4D97-AF65-F5344CB8AC3E}">
        <p14:creationId xmlns:p14="http://schemas.microsoft.com/office/powerpoint/2010/main" val="674178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Dúvidas?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1" y="1897063"/>
            <a:ext cx="7443787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URI x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1809" y="2638270"/>
            <a:ext cx="10088381" cy="1678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600" dirty="0"/>
              <a:t>URL é um conceito </a:t>
            </a:r>
            <a:r>
              <a:rPr lang="pt-BR" sz="6600" b="1" dirty="0"/>
              <a:t>informal</a:t>
            </a:r>
            <a:r>
              <a:rPr lang="pt-BR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5142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é tudo pessoal :D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1335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32" y="4201335"/>
            <a:ext cx="7381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0435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9535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32" y="2499535"/>
            <a:ext cx="738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07" y="3320272"/>
            <a:ext cx="811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576387" y="2637647"/>
            <a:ext cx="2895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viniciusmussak.net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6387" y="3488547"/>
            <a:ext cx="2467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viniciusmussak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576387" y="4341035"/>
            <a:ext cx="2467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viniciusmussak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355282" y="2637647"/>
            <a:ext cx="2715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@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ViniciusMussak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5282" y="3488547"/>
            <a:ext cx="1556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vmussak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355282" y="4341035"/>
            <a:ext cx="4544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8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8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mussak@engsolutions.com.br</a:t>
            </a:r>
          </a:p>
        </p:txBody>
      </p:sp>
    </p:spTree>
    <p:extLst>
      <p:ext uri="{BB962C8B-B14F-4D97-AF65-F5344CB8AC3E}">
        <p14:creationId xmlns:p14="http://schemas.microsoft.com/office/powerpoint/2010/main" val="347788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URI x URL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8367"/>
            <a:ext cx="7620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URI x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9682" y="3075928"/>
            <a:ext cx="11532636" cy="89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http://www.engsolutions.com.br/treinamentos/webapi?versao=1.0</a:t>
            </a: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78498" y="5113175"/>
            <a:ext cx="2239347" cy="783772"/>
          </a:xfrm>
          <a:prstGeom prst="wedgeRoundRectCallout">
            <a:avLst>
              <a:gd name="adj1" fmla="val -40000"/>
              <a:gd name="adj2" fmla="val -235372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protocolo</a:t>
            </a:r>
            <a:endParaRPr lang="pt-BR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1959429" y="1610715"/>
            <a:ext cx="2239347" cy="559836"/>
          </a:xfrm>
          <a:prstGeom prst="wedgeRoundRectCallout">
            <a:avLst>
              <a:gd name="adj1" fmla="val -48333"/>
              <a:gd name="adj2" fmla="val 196963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sub-domínio</a:t>
            </a:r>
            <a:endParaRPr lang="pt-BR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3567404" y="4534678"/>
            <a:ext cx="2239347" cy="578497"/>
          </a:xfrm>
          <a:prstGeom prst="wedgeRoundRectCallout">
            <a:avLst>
              <a:gd name="adj1" fmla="val -40833"/>
              <a:gd name="adj2" fmla="val -206801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domínio</a:t>
            </a:r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6870441" y="1677876"/>
            <a:ext cx="1359159" cy="559836"/>
          </a:xfrm>
          <a:prstGeom prst="wedgeRoundRectCallout">
            <a:avLst>
              <a:gd name="adj1" fmla="val -48333"/>
              <a:gd name="adj2" fmla="val 196963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caminho</a:t>
            </a:r>
            <a:endParaRPr lang="pt-BR" dirty="0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10221685" y="1027906"/>
            <a:ext cx="1359159" cy="645659"/>
          </a:xfrm>
          <a:prstGeom prst="wedgeRoundRectCallout">
            <a:avLst>
              <a:gd name="adj1" fmla="val -59317"/>
              <a:gd name="adj2" fmla="val 251878"/>
              <a:gd name="adj3" fmla="val 1666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recurso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834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1045</Words>
  <Application>Microsoft Office PowerPoint</Application>
  <PresentationFormat>Widescreen</PresentationFormat>
  <Paragraphs>319</Paragraphs>
  <Slides>70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7" baseType="lpstr">
      <vt:lpstr>Microsoft JhengHei UI</vt:lpstr>
      <vt:lpstr>Arial</vt:lpstr>
      <vt:lpstr>Calibri</vt:lpstr>
      <vt:lpstr>Calibri Light</vt:lpstr>
      <vt:lpstr>Calibri Light (Títulos)</vt:lpstr>
      <vt:lpstr>Wingdings</vt:lpstr>
      <vt:lpstr>Tema do Office</vt:lpstr>
      <vt:lpstr>ASP .NET Web API</vt:lpstr>
      <vt:lpstr>Roteiro</vt:lpstr>
      <vt:lpstr>Introdução</vt:lpstr>
      <vt:lpstr>Introdução</vt:lpstr>
      <vt:lpstr>Fundamentos</vt:lpstr>
      <vt:lpstr>Protocolo HTTP</vt:lpstr>
      <vt:lpstr>URI x URL</vt:lpstr>
      <vt:lpstr>URI x URL</vt:lpstr>
      <vt:lpstr>URI x URL</vt:lpstr>
      <vt:lpstr>Recursos</vt:lpstr>
      <vt:lpstr>Recursos</vt:lpstr>
      <vt:lpstr>Apresentação do PowerPoint</vt:lpstr>
      <vt:lpstr>Recursos</vt:lpstr>
      <vt:lpstr>Recursos</vt:lpstr>
      <vt:lpstr>Recursos</vt:lpstr>
      <vt:lpstr>Recursos</vt:lpstr>
      <vt:lpstr>Tipos de serviço</vt:lpstr>
      <vt:lpstr>Tipos de serviço</vt:lpstr>
      <vt:lpstr>Tipos de serviço</vt:lpstr>
      <vt:lpstr>Tipos de serviço</vt:lpstr>
      <vt:lpstr>Tipos de serviço</vt:lpstr>
      <vt:lpstr>REST</vt:lpstr>
      <vt:lpstr>REST</vt:lpstr>
      <vt:lpstr>SOAP ou REST?</vt:lpstr>
      <vt:lpstr>Apresentação do PowerPoint</vt:lpstr>
      <vt:lpstr>Apresentação do PowerPoint</vt:lpstr>
      <vt:lpstr>Apresentação do PowerPoint</vt:lpstr>
      <vt:lpstr>REST</vt:lpstr>
      <vt:lpstr>REST</vt:lpstr>
      <vt:lpstr>REST</vt:lpstr>
      <vt:lpstr>Apresentação do PowerPoint</vt:lpstr>
      <vt:lpstr>Apresentação do PowerPoint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Verbos HTTP</vt:lpstr>
      <vt:lpstr>HTTP Status Code</vt:lpstr>
      <vt:lpstr>HTTP Status Code</vt:lpstr>
      <vt:lpstr>Iniciando com Web API</vt:lpstr>
      <vt:lpstr>O que é uma Web API?</vt:lpstr>
      <vt:lpstr>O que é uma Web API?</vt:lpstr>
      <vt:lpstr>ASP .NET Web API</vt:lpstr>
      <vt:lpstr>ASP .NET Web API</vt:lpstr>
      <vt:lpstr>ASP .NET Web API</vt:lpstr>
      <vt:lpstr>Apresentação do PowerPoint</vt:lpstr>
      <vt:lpstr>ASP .NET Web API</vt:lpstr>
      <vt:lpstr>ASP .NET Web API</vt:lpstr>
      <vt:lpstr>ASP .NET Web API</vt:lpstr>
      <vt:lpstr>DEMO</vt:lpstr>
      <vt:lpstr>Rotas </vt:lpstr>
      <vt:lpstr>WebApiConfig</vt:lpstr>
      <vt:lpstr>Attribute-routing</vt:lpstr>
      <vt:lpstr>DEMO</vt:lpstr>
      <vt:lpstr>Consumindo serviços</vt:lpstr>
      <vt:lpstr>Consumindo serviços</vt:lpstr>
      <vt:lpstr>Http Client</vt:lpstr>
      <vt:lpstr>Http Client</vt:lpstr>
      <vt:lpstr>Consumindo serviços</vt:lpstr>
      <vt:lpstr>JavaScript (jQuery)</vt:lpstr>
      <vt:lpstr>DEMO</vt:lpstr>
      <vt:lpstr>Hospedagem</vt:lpstr>
      <vt:lpstr>DEMO</vt:lpstr>
      <vt:lpstr>VOCÊS MANDAM!!!</vt:lpstr>
      <vt:lpstr>Dúvidas?</vt:lpstr>
      <vt:lpstr>Isso é tudo pessoal :D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Mussak</dc:creator>
  <cp:lastModifiedBy>Vinicius Mussak</cp:lastModifiedBy>
  <cp:revision>83</cp:revision>
  <dcterms:created xsi:type="dcterms:W3CDTF">2014-11-01T12:53:01Z</dcterms:created>
  <dcterms:modified xsi:type="dcterms:W3CDTF">2017-07-18T12:23:34Z</dcterms:modified>
</cp:coreProperties>
</file>