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4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7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4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1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6B31-62F5-0E4C-9610-EAC7740A517A}" type="datetimeFigureOut">
              <a:rPr lang="en-US" smtClean="0"/>
              <a:t>11/08/15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1B515-A3BB-6D4F-9B27-80BFCD7A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ing.jpg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2960" y="2829728"/>
            <a:ext cx="696961" cy="3609198"/>
          </a:xfrm>
          <a:prstGeom prst="rect">
            <a:avLst/>
          </a:prstGeom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  <p:pic>
        <p:nvPicPr>
          <p:cNvPr id="7" name="Picture 6" descr="Fossoli Camp new 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" y="1053155"/>
            <a:ext cx="5298838" cy="2980596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38970" y="913062"/>
            <a:ext cx="5748420" cy="58600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fzm Old Typewriter"/>
                <a:cs typeface="fzm Old Typewriter"/>
              </a:rPr>
              <a:t>THE NEIGHBOR WITHIN</a:t>
            </a:r>
          </a:p>
        </p:txBody>
      </p:sp>
      <p:pic>
        <p:nvPicPr>
          <p:cNvPr id="30" name="Picture 29" descr="NCJF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59" y="5236644"/>
            <a:ext cx="4228075" cy="100270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2833" y="184517"/>
            <a:ext cx="343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 Neue Black Condensed"/>
                <a:cs typeface="Helvetica Neue Black Condensed"/>
              </a:rPr>
              <a:t>SIXPOINTS PRODUCTIONS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2139" y="1"/>
            <a:ext cx="196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. . . . .</a:t>
            </a:r>
            <a:endParaRPr lang="en-US" sz="4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833" y="4937393"/>
            <a:ext cx="2242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FISCALLY SPONSORED BY: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552526" y="1365385"/>
            <a:ext cx="4802967" cy="73051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1" dirty="0" smtClean="0">
                <a:latin typeface="fzm Old Typewriter"/>
                <a:cs typeface="fzm Old Typewriter"/>
              </a:rPr>
              <a:t>The Hidden History of Concentration Camps in Italy</a:t>
            </a:r>
            <a:endParaRPr lang="en-US" sz="1400" b="1" i="1" dirty="0">
              <a:latin typeface="fzm Old Typewriter"/>
              <a:cs typeface="fzm Old Typewri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3579" y="175191"/>
            <a:ext cx="76174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8838" y="157781"/>
            <a:ext cx="872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onate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1214" y="160421"/>
            <a:ext cx="91563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779" y="5571001"/>
            <a:ext cx="107646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DONATE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547895" y="1397199"/>
            <a:ext cx="34757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Helvetica"/>
                <a:cs typeface="Helvetica"/>
              </a:rPr>
              <a:t>The discrimination faced by Jews in Italy and the 11 Concentration Camps on Italian soil during World War II remain vastly unacknowledged, leaving many in the Italian </a:t>
            </a:r>
            <a:r>
              <a:rPr lang="en-US" sz="1200" i="1" dirty="0">
                <a:latin typeface="Helvetica"/>
                <a:cs typeface="Helvetica"/>
              </a:rPr>
              <a:t>Jewish </a:t>
            </a:r>
            <a:r>
              <a:rPr lang="en-US" sz="1200" i="1" dirty="0" smtClean="0">
                <a:latin typeface="Helvetica"/>
                <a:cs typeface="Helvetica"/>
              </a:rPr>
              <a:t>communities struggling to </a:t>
            </a:r>
            <a:r>
              <a:rPr lang="en-US" sz="1200" i="1" dirty="0">
                <a:latin typeface="Helvetica"/>
                <a:cs typeface="Helvetica"/>
              </a:rPr>
              <a:t>keep their history of persecution </a:t>
            </a:r>
            <a:r>
              <a:rPr lang="en-US" sz="1200" i="1" dirty="0" smtClean="0">
                <a:latin typeface="Helvetica"/>
                <a:cs typeface="Helvetica"/>
              </a:rPr>
              <a:t>alive as their </a:t>
            </a:r>
            <a:r>
              <a:rPr lang="en-US" sz="1200" i="1" dirty="0">
                <a:latin typeface="Helvetica"/>
                <a:cs typeface="Helvetica"/>
              </a:rPr>
              <a:t>memories at times run completely contrary to the official narrative now prevalent in Italian </a:t>
            </a:r>
            <a:r>
              <a:rPr lang="en-US" sz="1200" i="1" dirty="0" smtClean="0">
                <a:latin typeface="Helvetica"/>
                <a:cs typeface="Helvetica"/>
              </a:rPr>
              <a:t>society.</a:t>
            </a:r>
            <a:r>
              <a:rPr lang="en-US" sz="1200" i="1" dirty="0">
                <a:latin typeface="Helvetica"/>
                <a:cs typeface="Helvetica"/>
              </a:rPr>
              <a:t> </a:t>
            </a:r>
            <a:endParaRPr lang="en-US" sz="1200" i="1" dirty="0" smtClean="0">
              <a:latin typeface="Helvetica"/>
              <a:cs typeface="Helvetica"/>
            </a:endParaRPr>
          </a:p>
          <a:p>
            <a:endParaRPr lang="en-US" sz="1200" i="1" dirty="0">
              <a:latin typeface="Helvetica"/>
              <a:cs typeface="Helvetica"/>
            </a:endParaRPr>
          </a:p>
          <a:p>
            <a:r>
              <a:rPr lang="en-US" sz="1200" i="1" dirty="0" smtClean="0">
                <a:latin typeface="Helvetica"/>
                <a:cs typeface="Helvetica"/>
              </a:rPr>
              <a:t>Help us tell their story.  </a:t>
            </a:r>
            <a:endParaRPr lang="en-US" sz="1200" i="1" dirty="0">
              <a:latin typeface="Helvetica"/>
              <a:cs typeface="Helvetica"/>
            </a:endParaRPr>
          </a:p>
          <a:p>
            <a:endParaRPr lang="en-US" sz="1200" dirty="0" smtClean="0">
              <a:latin typeface="Helvetica"/>
              <a:cs typeface="Helvetica"/>
            </a:endParaRPr>
          </a:p>
          <a:p>
            <a:r>
              <a:rPr lang="en-US" sz="1200" dirty="0" smtClean="0">
                <a:latin typeface="Helvetica"/>
                <a:cs typeface="Helvetica"/>
              </a:rPr>
              <a:t>Please make a </a:t>
            </a:r>
            <a:r>
              <a:rPr lang="en-US" sz="1200" i="1" u="sng" dirty="0" smtClean="0">
                <a:latin typeface="Helvetica"/>
                <a:cs typeface="Helvetica"/>
              </a:rPr>
              <a:t>TAX DEDUCTIBLE DONATION </a:t>
            </a:r>
            <a:r>
              <a:rPr lang="en-US" sz="1200" dirty="0" smtClean="0">
                <a:latin typeface="Helvetica"/>
                <a:cs typeface="Helvetica"/>
              </a:rPr>
              <a:t>to </a:t>
            </a:r>
            <a:r>
              <a:rPr lang="en-US" sz="1200" dirty="0" smtClean="0">
                <a:latin typeface="Helvetica"/>
                <a:cs typeface="Helvetica"/>
              </a:rPr>
              <a:t>the </a:t>
            </a:r>
            <a:r>
              <a:rPr lang="en-US" sz="1200" b="1" dirty="0" smtClean="0">
                <a:latin typeface="Helvetica"/>
                <a:cs typeface="Helvetica"/>
              </a:rPr>
              <a:t>National Center for Jewish Film</a:t>
            </a:r>
            <a:r>
              <a:rPr lang="en-US" sz="1200" dirty="0" smtClean="0">
                <a:latin typeface="Helvetica"/>
                <a:cs typeface="Helvetica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71174" y="4198729"/>
            <a:ext cx="407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i="1" dirty="0" smtClean="0">
                <a:latin typeface="Helvetica Neue Medium"/>
                <a:cs typeface="Helvetica Neue Medium"/>
              </a:rPr>
              <a:t>“</a:t>
            </a:r>
            <a:r>
              <a:rPr lang="en-US" sz="2000" i="1" dirty="0" smtClean="0">
                <a:latin typeface="Helvetica Neue Medium"/>
                <a:cs typeface="Helvetica Neue Medium"/>
              </a:rPr>
              <a:t>…</a:t>
            </a:r>
            <a:r>
              <a:rPr lang="en-GB" sz="2000" i="1" dirty="0" smtClean="0">
                <a:latin typeface="Helvetica Neue Medium"/>
                <a:cs typeface="Helvetica Neue Medium"/>
              </a:rPr>
              <a:t>A </a:t>
            </a:r>
            <a:r>
              <a:rPr lang="en-GB" sz="2000" i="1" dirty="0">
                <a:latin typeface="Helvetica Neue Medium"/>
                <a:cs typeface="Helvetica Neue Medium"/>
              </a:rPr>
              <a:t>most important project</a:t>
            </a:r>
            <a:r>
              <a:rPr lang="en-GB" sz="2000" i="1" dirty="0" smtClean="0">
                <a:latin typeface="Helvetica Neue Medium"/>
                <a:cs typeface="Helvetica Neue Medium"/>
              </a:rPr>
              <a:t>.</a:t>
            </a:r>
            <a:r>
              <a:rPr lang="en-GB" sz="3200" i="1" dirty="0" smtClean="0">
                <a:latin typeface="Helvetica Neue Medium"/>
                <a:cs typeface="Helvetica Neue Medium"/>
              </a:rPr>
              <a:t>”</a:t>
            </a:r>
          </a:p>
          <a:p>
            <a:r>
              <a:rPr lang="en-GB" sz="1200" i="1" dirty="0" smtClean="0">
                <a:latin typeface="Helvetica Neue Medium"/>
                <a:cs typeface="Helvetica Neue Medium"/>
              </a:rPr>
              <a:t>		- Steven Spielberg Jewish Film Archives</a:t>
            </a:r>
            <a:endParaRPr lang="en-GB" sz="1400" dirty="0" smtClean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574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Davide</dc:creator>
  <cp:lastModifiedBy>Roberto Davide</cp:lastModifiedBy>
  <cp:revision>14</cp:revision>
  <cp:lastPrinted>2015-07-08T10:42:55Z</cp:lastPrinted>
  <dcterms:created xsi:type="dcterms:W3CDTF">2015-07-07T17:00:24Z</dcterms:created>
  <dcterms:modified xsi:type="dcterms:W3CDTF">2015-08-11T15:06:46Z</dcterms:modified>
</cp:coreProperties>
</file>