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4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ABB75-699B-2841-8C02-7EAE1E216F39}" type="datetimeFigureOut">
              <a:rPr lang="en-US" smtClean="0"/>
              <a:t>06/08/15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926FC-5F2E-F047-9D68-94D2888B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987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ABB75-699B-2841-8C02-7EAE1E216F39}" type="datetimeFigureOut">
              <a:rPr lang="en-US" smtClean="0"/>
              <a:t>06/08/15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926FC-5F2E-F047-9D68-94D2888B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492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ABB75-699B-2841-8C02-7EAE1E216F39}" type="datetimeFigureOut">
              <a:rPr lang="en-US" smtClean="0"/>
              <a:t>06/08/15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926FC-5F2E-F047-9D68-94D2888B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048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ABB75-699B-2841-8C02-7EAE1E216F39}" type="datetimeFigureOut">
              <a:rPr lang="en-US" smtClean="0"/>
              <a:t>06/08/15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926FC-5F2E-F047-9D68-94D2888B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918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ABB75-699B-2841-8C02-7EAE1E216F39}" type="datetimeFigureOut">
              <a:rPr lang="en-US" smtClean="0"/>
              <a:t>06/08/15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926FC-5F2E-F047-9D68-94D2888B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406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ABB75-699B-2841-8C02-7EAE1E216F39}" type="datetimeFigureOut">
              <a:rPr lang="en-US" smtClean="0"/>
              <a:t>06/08/15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926FC-5F2E-F047-9D68-94D2888B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42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ABB75-699B-2841-8C02-7EAE1E216F39}" type="datetimeFigureOut">
              <a:rPr lang="en-US" smtClean="0"/>
              <a:t>06/08/15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926FC-5F2E-F047-9D68-94D2888B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05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ABB75-699B-2841-8C02-7EAE1E216F39}" type="datetimeFigureOut">
              <a:rPr lang="en-US" smtClean="0"/>
              <a:t>06/08/15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926FC-5F2E-F047-9D68-94D2888B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43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ABB75-699B-2841-8C02-7EAE1E216F39}" type="datetimeFigureOut">
              <a:rPr lang="en-US" smtClean="0"/>
              <a:t>06/08/15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926FC-5F2E-F047-9D68-94D2888B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716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ABB75-699B-2841-8C02-7EAE1E216F39}" type="datetimeFigureOut">
              <a:rPr lang="en-US" smtClean="0"/>
              <a:t>06/08/15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926FC-5F2E-F047-9D68-94D2888B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544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ABB75-699B-2841-8C02-7EAE1E216F39}" type="datetimeFigureOut">
              <a:rPr lang="en-US" smtClean="0"/>
              <a:t>06/08/15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926FC-5F2E-F047-9D68-94D2888B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41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ABB75-699B-2841-8C02-7EAE1E216F39}" type="datetimeFigureOut">
              <a:rPr lang="en-US" smtClean="0"/>
              <a:t>06/08/15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926FC-5F2E-F047-9D68-94D2888B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743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jpg"/><Relationship Id="rId5" Type="http://schemas.openxmlformats.org/officeDocument/2006/relationships/image" Target="../media/image3.jp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ing.jpg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505050">
                <a:tint val="45000"/>
                <a:satMod val="400000"/>
              </a:srgbClr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892"/>
            <a:ext cx="9144000" cy="539703"/>
          </a:xfrm>
          <a:prstGeom prst="rect">
            <a:avLst/>
          </a:prstGeom>
        </p:spPr>
      </p:pic>
      <p:pic>
        <p:nvPicPr>
          <p:cNvPr id="20" name="Picture 19" descr="Fossoli Camp new imag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6" y="977439"/>
            <a:ext cx="6965911" cy="391832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73054" y="824162"/>
            <a:ext cx="6328663" cy="836311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 smtClean="0">
                <a:solidFill>
                  <a:schemeClr val="accent2">
                    <a:lumMod val="50000"/>
                  </a:schemeClr>
                </a:solidFill>
                <a:latin typeface="fzm Old Typewriter"/>
                <a:cs typeface="fzm Old Typewriter"/>
              </a:rPr>
              <a:t>THE NEIGHBOR WITHIN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87" y="235349"/>
            <a:ext cx="2648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Helvetica Neue Black Condensed"/>
                <a:cs typeface="Helvetica Neue Black Condensed"/>
              </a:rPr>
              <a:t>SIXPOINTS PRODUCTIONS</a:t>
            </a:r>
            <a:endParaRPr lang="en-US" sz="16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5587" y="208613"/>
            <a:ext cx="137645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. . . . . .</a:t>
            </a:r>
            <a:endParaRPr lang="en-US" sz="3200" b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71174" y="5657810"/>
            <a:ext cx="4071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800" i="1" dirty="0" smtClean="0">
                <a:latin typeface="Helvetica Neue Medium"/>
                <a:cs typeface="Helvetica Neue Medium"/>
              </a:rPr>
              <a:t>“</a:t>
            </a:r>
            <a:r>
              <a:rPr lang="en-US" sz="2000" i="1" dirty="0" smtClean="0">
                <a:latin typeface="Helvetica Neue Medium"/>
                <a:cs typeface="Helvetica Neue Medium"/>
              </a:rPr>
              <a:t>…</a:t>
            </a:r>
            <a:r>
              <a:rPr lang="en-GB" sz="2000" i="1" dirty="0" smtClean="0">
                <a:latin typeface="Helvetica Neue Medium"/>
                <a:cs typeface="Helvetica Neue Medium"/>
              </a:rPr>
              <a:t>A </a:t>
            </a:r>
            <a:r>
              <a:rPr lang="en-GB" sz="2000" i="1" dirty="0">
                <a:latin typeface="Helvetica Neue Medium"/>
                <a:cs typeface="Helvetica Neue Medium"/>
              </a:rPr>
              <a:t>most important project</a:t>
            </a:r>
            <a:r>
              <a:rPr lang="en-GB" sz="2000" i="1" dirty="0" smtClean="0">
                <a:latin typeface="Helvetica Neue Medium"/>
                <a:cs typeface="Helvetica Neue Medium"/>
              </a:rPr>
              <a:t>.</a:t>
            </a:r>
            <a:r>
              <a:rPr lang="en-GB" sz="3200" i="1" dirty="0" smtClean="0">
                <a:latin typeface="Helvetica Neue Medium"/>
                <a:cs typeface="Helvetica Neue Medium"/>
              </a:rPr>
              <a:t>”</a:t>
            </a:r>
          </a:p>
          <a:p>
            <a:r>
              <a:rPr lang="en-GB" sz="1200" i="1" dirty="0" smtClean="0">
                <a:latin typeface="Helvetica Neue Medium"/>
                <a:cs typeface="Helvetica Neue Medium"/>
              </a:rPr>
              <a:t>		- Steven Spielberg Jewish Film Archives</a:t>
            </a:r>
            <a:endParaRPr lang="en-GB" sz="1400" dirty="0" smtClean="0">
              <a:latin typeface="Helvetica Neue Medium"/>
              <a:cs typeface="Helvetica Neue Medium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5806" y="1452353"/>
            <a:ext cx="6965911" cy="773319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i="1" dirty="0" smtClean="0">
                <a:latin typeface="fzm Old Typewriter"/>
                <a:cs typeface="fzm Old Typewriter"/>
              </a:rPr>
              <a:t>The Hidden History of Concentration </a:t>
            </a:r>
          </a:p>
          <a:p>
            <a:r>
              <a:rPr lang="en-US" sz="2000" b="1" i="1" dirty="0" smtClean="0">
                <a:latin typeface="fzm Old Typewriter"/>
                <a:cs typeface="fzm Old Typewriter"/>
              </a:rPr>
              <a:t>Camps in Italy</a:t>
            </a:r>
            <a:endParaRPr lang="en-US" sz="2000" b="1" i="1" dirty="0">
              <a:latin typeface="fzm Old Typewriter"/>
              <a:cs typeface="fzm Old Typewriter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3553" y="4895764"/>
            <a:ext cx="804939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Helvetica"/>
                <a:cs typeface="Helvetica"/>
              </a:rPr>
              <a:t>The discrimination faced by Jews in Italy and the 11 Concentration Camps on Italian soil during World War II remain vastly unacknowledged, leaving many in the Italian </a:t>
            </a:r>
            <a:r>
              <a:rPr lang="en-US" sz="1200" i="1" dirty="0">
                <a:latin typeface="Helvetica"/>
                <a:cs typeface="Helvetica"/>
              </a:rPr>
              <a:t>Jewish </a:t>
            </a:r>
            <a:r>
              <a:rPr lang="en-US" sz="1200" i="1" dirty="0" smtClean="0">
                <a:latin typeface="Helvetica"/>
                <a:cs typeface="Helvetica"/>
              </a:rPr>
              <a:t>communities struggling to </a:t>
            </a:r>
            <a:r>
              <a:rPr lang="en-US" sz="1200" i="1" dirty="0">
                <a:latin typeface="Helvetica"/>
                <a:cs typeface="Helvetica"/>
              </a:rPr>
              <a:t>keep their history of persecution </a:t>
            </a:r>
            <a:r>
              <a:rPr lang="en-US" sz="1200" i="1" dirty="0" smtClean="0">
                <a:latin typeface="Helvetica"/>
                <a:cs typeface="Helvetica"/>
              </a:rPr>
              <a:t>alive as their </a:t>
            </a:r>
            <a:r>
              <a:rPr lang="en-US" sz="1200" i="1" dirty="0">
                <a:latin typeface="Helvetica"/>
                <a:cs typeface="Helvetica"/>
              </a:rPr>
              <a:t>memories at times run completely contrary to the official narrative now prevalent in Italian </a:t>
            </a:r>
            <a:r>
              <a:rPr lang="en-US" sz="1200" i="1" dirty="0" smtClean="0">
                <a:latin typeface="Helvetica"/>
                <a:cs typeface="Helvetica"/>
              </a:rPr>
              <a:t>society.</a:t>
            </a:r>
            <a:r>
              <a:rPr lang="en-US" sz="1200" i="1" dirty="0">
                <a:latin typeface="Helvetica"/>
                <a:cs typeface="Helvetica"/>
              </a:rPr>
              <a:t> </a:t>
            </a:r>
            <a:endParaRPr lang="en-US" sz="1200" i="1" dirty="0" smtClean="0">
              <a:latin typeface="Helvetica"/>
              <a:cs typeface="Helvetica"/>
            </a:endParaRPr>
          </a:p>
          <a:p>
            <a:endParaRPr lang="en-US" sz="1200" i="1" dirty="0">
              <a:latin typeface="Helvetica"/>
              <a:cs typeface="Helvetica"/>
            </a:endParaRPr>
          </a:p>
          <a:p>
            <a:r>
              <a:rPr lang="en-US" sz="1200" i="1" dirty="0" smtClean="0">
                <a:latin typeface="Helvetica"/>
                <a:cs typeface="Helvetica"/>
              </a:rPr>
              <a:t>Help us tell their story.  </a:t>
            </a:r>
            <a:endParaRPr lang="en-US" sz="1200" i="1" dirty="0">
              <a:latin typeface="Helvetica"/>
              <a:cs typeface="Helvetica"/>
            </a:endParaRPr>
          </a:p>
          <a:p>
            <a:endParaRPr lang="en-US" sz="1200" dirty="0" smtClean="0">
              <a:latin typeface="Helvetica"/>
              <a:cs typeface="Helvetica"/>
            </a:endParaRPr>
          </a:p>
          <a:p>
            <a:r>
              <a:rPr lang="en-US" sz="1200" dirty="0" smtClean="0">
                <a:latin typeface="Helvetica"/>
                <a:cs typeface="Helvetica"/>
              </a:rPr>
              <a:t>Please make a </a:t>
            </a:r>
            <a:r>
              <a:rPr lang="en-US" sz="1200" i="1" u="sng" dirty="0" smtClean="0">
                <a:latin typeface="Helvetica"/>
                <a:cs typeface="Helvetica"/>
              </a:rPr>
              <a:t>TAX DEDUCTIBLE DONATION </a:t>
            </a:r>
            <a:r>
              <a:rPr lang="en-US" sz="1200" dirty="0" smtClean="0">
                <a:latin typeface="Helvetica"/>
                <a:cs typeface="Helvetica"/>
              </a:rPr>
              <a:t>to </a:t>
            </a:r>
          </a:p>
          <a:p>
            <a:r>
              <a:rPr lang="en-US" sz="1200" dirty="0" smtClean="0">
                <a:latin typeface="Helvetica"/>
                <a:cs typeface="Helvetica"/>
              </a:rPr>
              <a:t>the </a:t>
            </a:r>
            <a:r>
              <a:rPr lang="en-US" sz="1200" b="1" dirty="0" smtClean="0">
                <a:latin typeface="Helvetica"/>
                <a:cs typeface="Helvetica"/>
              </a:rPr>
              <a:t>National Center for Jewish Film</a:t>
            </a:r>
            <a:r>
              <a:rPr lang="en-US" sz="1200" dirty="0" smtClean="0">
                <a:latin typeface="Helvetica"/>
                <a:cs typeface="Helvetica"/>
              </a:rPr>
              <a:t>.</a:t>
            </a:r>
          </a:p>
        </p:txBody>
      </p:sp>
      <p:pic>
        <p:nvPicPr>
          <p:cNvPr id="12" name="Picture 11" descr="ting.jpg"/>
          <p:cNvPicPr>
            <a:picLocks noChangeAspect="1"/>
          </p:cNvPicPr>
          <p:nvPr/>
        </p:nvPicPr>
        <p:blipFill>
          <a:blip r:embed="rId5">
            <a:alphaModFix amt="3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864" y="3009270"/>
            <a:ext cx="4602559" cy="18623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5356960" y="3009270"/>
            <a:ext cx="29159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elvetica"/>
                <a:cs typeface="Helvetica"/>
              </a:rPr>
              <a:t>FISCALLY SPONSORED BY:</a:t>
            </a:r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45754" y="4350258"/>
            <a:ext cx="890617" cy="3385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DONATE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3407988" y="308064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Helvetica"/>
                <a:cs typeface="Helvetica"/>
              </a:rPr>
              <a:t>DONATE</a:t>
            </a:r>
          </a:p>
        </p:txBody>
      </p:sp>
      <p:pic>
        <p:nvPicPr>
          <p:cNvPr id="15" name="Picture 14" descr="NCJFlogo.png"/>
          <p:cNvPicPr>
            <a:picLocks noChangeAspect="1"/>
          </p:cNvPicPr>
          <p:nvPr/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864" y="3334169"/>
            <a:ext cx="4284507" cy="101608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317874" y="312039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  <a:latin typeface="Helvetica"/>
                <a:cs typeface="Helvetica"/>
              </a:rPr>
              <a:t>ABOUT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11962" y="308064"/>
            <a:ext cx="11611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  <a:latin typeface="Helvetica"/>
                <a:cs typeface="Helvetica"/>
              </a:rPr>
              <a:t>CONTACT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15774" y="308817"/>
            <a:ext cx="1682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Helvetica"/>
                <a:cs typeface="Helvetica"/>
              </a:rPr>
              <a:t>GET INVOLVED</a:t>
            </a:r>
          </a:p>
        </p:txBody>
      </p:sp>
    </p:spTree>
    <p:extLst>
      <p:ext uri="{BB962C8B-B14F-4D97-AF65-F5344CB8AC3E}">
        <p14:creationId xmlns:p14="http://schemas.microsoft.com/office/powerpoint/2010/main" val="1476123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113</Words>
  <Application>Microsoft Macintosh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Roberto Davide</dc:creator>
  <cp:lastModifiedBy>Roberto Davide</cp:lastModifiedBy>
  <cp:revision>7</cp:revision>
  <dcterms:created xsi:type="dcterms:W3CDTF">2015-08-06T23:33:13Z</dcterms:created>
  <dcterms:modified xsi:type="dcterms:W3CDTF">2015-08-07T09:13:39Z</dcterms:modified>
</cp:coreProperties>
</file>