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2263" autoAdjust="0"/>
  </p:normalViewPr>
  <p:slideViewPr>
    <p:cSldViewPr snapToGrid="0">
      <p:cViewPr varScale="1">
        <p:scale>
          <a:sx n="53" d="100"/>
          <a:sy n="53" d="100"/>
        </p:scale>
        <p:origin x="1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22177-4F6D-45C4-94A1-F4B1AF4E69E6}" type="datetimeFigureOut">
              <a:rPr lang="pt-PT" smtClean="0"/>
              <a:t>24/04/2024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882B7-4DEF-44AC-9F0A-00602162D5AA}" type="slidenum">
              <a:rPr lang="pt-PT" smtClean="0"/>
              <a:t>‹nº›</a:t>
            </a:fld>
            <a:endParaRPr lang="pt-PT"/>
          </a:p>
        </p:txBody>
      </p:sp>
    </p:spTree>
    <p:extLst>
      <p:ext uri="{BB962C8B-B14F-4D97-AF65-F5344CB8AC3E}">
        <p14:creationId xmlns:p14="http://schemas.microsoft.com/office/powerpoint/2010/main" val="274825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F3882B7-4DEF-44AC-9F0A-00602162D5AA}" type="slidenum">
              <a:rPr lang="pt-PT" smtClean="0"/>
              <a:t>1</a:t>
            </a:fld>
            <a:endParaRPr lang="pt-PT"/>
          </a:p>
        </p:txBody>
      </p:sp>
    </p:spTree>
    <p:extLst>
      <p:ext uri="{BB962C8B-B14F-4D97-AF65-F5344CB8AC3E}">
        <p14:creationId xmlns:p14="http://schemas.microsoft.com/office/powerpoint/2010/main" val="3066900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F3882B7-4DEF-44AC-9F0A-00602162D5AA}" type="slidenum">
              <a:rPr lang="pt-PT" smtClean="0"/>
              <a:t>2</a:t>
            </a:fld>
            <a:endParaRPr lang="pt-PT"/>
          </a:p>
        </p:txBody>
      </p:sp>
    </p:spTree>
    <p:extLst>
      <p:ext uri="{BB962C8B-B14F-4D97-AF65-F5344CB8AC3E}">
        <p14:creationId xmlns:p14="http://schemas.microsoft.com/office/powerpoint/2010/main" val="246656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F3882B7-4DEF-44AC-9F0A-00602162D5AA}" type="slidenum">
              <a:rPr lang="pt-PT" smtClean="0"/>
              <a:t>3</a:t>
            </a:fld>
            <a:endParaRPr lang="pt-PT"/>
          </a:p>
        </p:txBody>
      </p:sp>
    </p:spTree>
    <p:extLst>
      <p:ext uri="{BB962C8B-B14F-4D97-AF65-F5344CB8AC3E}">
        <p14:creationId xmlns:p14="http://schemas.microsoft.com/office/powerpoint/2010/main" val="329448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F3882B7-4DEF-44AC-9F0A-00602162D5AA}" type="slidenum">
              <a:rPr lang="pt-PT" smtClean="0"/>
              <a:t>4</a:t>
            </a:fld>
            <a:endParaRPr lang="pt-PT"/>
          </a:p>
        </p:txBody>
      </p:sp>
    </p:spTree>
    <p:extLst>
      <p:ext uri="{BB962C8B-B14F-4D97-AF65-F5344CB8AC3E}">
        <p14:creationId xmlns:p14="http://schemas.microsoft.com/office/powerpoint/2010/main" val="51968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F3882B7-4DEF-44AC-9F0A-00602162D5AA}" type="slidenum">
              <a:rPr lang="pt-PT" smtClean="0"/>
              <a:t>5</a:t>
            </a:fld>
            <a:endParaRPr lang="pt-PT"/>
          </a:p>
        </p:txBody>
      </p:sp>
    </p:spTree>
    <p:extLst>
      <p:ext uri="{BB962C8B-B14F-4D97-AF65-F5344CB8AC3E}">
        <p14:creationId xmlns:p14="http://schemas.microsoft.com/office/powerpoint/2010/main" val="4015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2AAE-F629-8B08-11CA-829A0E7B8331}"/>
              </a:ext>
            </a:extLst>
          </p:cNvPr>
          <p:cNvSpPr>
            <a:spLocks noGrp="1"/>
          </p:cNvSpPr>
          <p:nvPr>
            <p:ph type="ctrTitle"/>
          </p:nvPr>
        </p:nvSpPr>
        <p:spPr/>
        <p:txBody>
          <a:bodyPr/>
          <a:lstStyle/>
          <a:p>
            <a:r>
              <a:rPr lang="pt-PT" b="1" i="0" dirty="0" err="1">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Factory</a:t>
            </a:r>
            <a:r>
              <a:rPr lang="pt-PT" b="1" i="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a:t>
            </a:r>
            <a:r>
              <a:rPr lang="pt-PT" b="1" i="0" dirty="0" err="1">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Method</a:t>
            </a:r>
            <a:endPar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C1D109F-2755-7A34-292D-438DECA7568B}"/>
              </a:ext>
            </a:extLst>
          </p:cNvPr>
          <p:cNvSpPr>
            <a:spLocks noGrp="1"/>
          </p:cNvSpPr>
          <p:nvPr>
            <p:ph type="subTitle" idx="1"/>
          </p:nvPr>
        </p:nvSpPr>
        <p:spPr/>
        <p:txBody>
          <a:bodyPr/>
          <a:lstStyle/>
          <a:p>
            <a:r>
              <a:rPr lang="en-US" dirty="0"/>
              <a:t> Tomás Brás 112665</a:t>
            </a:r>
          </a:p>
          <a:p>
            <a:r>
              <a:rPr lang="en-US" dirty="0"/>
              <a:t>April 24</a:t>
            </a:r>
            <a:r>
              <a:rPr lang="en-US" baseline="30000" dirty="0"/>
              <a:t>th</a:t>
            </a:r>
            <a:r>
              <a:rPr lang="en-US" dirty="0"/>
              <a:t>, 2024</a:t>
            </a:r>
          </a:p>
        </p:txBody>
      </p:sp>
    </p:spTree>
    <p:extLst>
      <p:ext uri="{BB962C8B-B14F-4D97-AF65-F5344CB8AC3E}">
        <p14:creationId xmlns:p14="http://schemas.microsoft.com/office/powerpoint/2010/main" val="184753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6730048"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When should we use this pattern?</a:t>
            </a:r>
          </a:p>
        </p:txBody>
      </p:sp>
      <p:sp>
        <p:nvSpPr>
          <p:cNvPr id="3" name="CaixaDeTexto 2">
            <a:extLst>
              <a:ext uri="{FF2B5EF4-FFF2-40B4-BE49-F238E27FC236}">
                <a16:creationId xmlns:a16="http://schemas.microsoft.com/office/drawing/2014/main" id="{47B11196-C339-B0E2-4A20-3119AC94F38E}"/>
              </a:ext>
            </a:extLst>
          </p:cNvPr>
          <p:cNvSpPr txBox="1"/>
          <p:nvPr/>
        </p:nvSpPr>
        <p:spPr>
          <a:xfrm>
            <a:off x="794084" y="1564105"/>
            <a:ext cx="10491537" cy="4708981"/>
          </a:xfrm>
          <a:prstGeom prst="rect">
            <a:avLst/>
          </a:prstGeom>
          <a:noFill/>
        </p:spPr>
        <p:txBody>
          <a:bodyPr wrap="square" rtlCol="0">
            <a:spAutoFit/>
          </a:bodyPr>
          <a:lstStyle/>
          <a:p>
            <a:pPr marL="285750" indent="-285750" algn="l">
              <a:buFont typeface="Wingdings" panose="05000000000000000000" pitchFamily="2" charset="2"/>
              <a:buChar char="q"/>
            </a:pPr>
            <a:r>
              <a:rPr lang="en-US" sz="2400" b="0" i="0" dirty="0">
                <a:effectLst/>
                <a:latin typeface="Aptos" panose="020B0004020202020204" pitchFamily="34" charset="0"/>
              </a:rPr>
              <a:t>The Factory Method is a creational design pattern that enables the creation of objects without specifying the exact class of the object that will be instantiated. It offers an interface that is implemented by child classes  and allows </a:t>
            </a:r>
            <a:r>
              <a:rPr lang="en-US" sz="2400" dirty="0">
                <a:latin typeface="Aptos" panose="020B0004020202020204" pitchFamily="34" charset="0"/>
              </a:rPr>
              <a:t>object creation by </a:t>
            </a:r>
            <a:r>
              <a:rPr lang="en-US" sz="2400" b="0" i="0" dirty="0">
                <a:effectLst/>
                <a:latin typeface="Aptos" panose="020B0004020202020204" pitchFamily="34" charset="0"/>
              </a:rPr>
              <a:t>a superclass.</a:t>
            </a:r>
          </a:p>
          <a:p>
            <a:pPr algn="l"/>
            <a:endParaRPr lang="en-US" sz="2400" b="0" i="0" dirty="0">
              <a:effectLst/>
              <a:latin typeface="Aptos" panose="020B0004020202020204" pitchFamily="34" charset="0"/>
            </a:endParaRPr>
          </a:p>
          <a:p>
            <a:pPr marL="285750" indent="-285750" algn="l">
              <a:buFont typeface="Wingdings" panose="05000000000000000000" pitchFamily="2" charset="2"/>
              <a:buChar char="q"/>
            </a:pPr>
            <a:r>
              <a:rPr lang="en-US" sz="2400" b="0" i="0" dirty="0">
                <a:effectLst/>
                <a:latin typeface="Aptos" panose="020B0004020202020204" pitchFamily="34" charset="0"/>
              </a:rPr>
              <a:t> This pattern is employed:</a:t>
            </a:r>
          </a:p>
          <a:p>
            <a:pPr marL="800100" lvl="1" indent="-342900">
              <a:buFontTx/>
              <a:buChar char="-"/>
            </a:pPr>
            <a:r>
              <a:rPr lang="en-US" sz="2400" b="0" i="0" dirty="0">
                <a:effectLst/>
                <a:latin typeface="Aptos" panose="020B0004020202020204" pitchFamily="34" charset="0"/>
              </a:rPr>
              <a:t>when there is a requirement to create multiple variations of objects or new types of products. </a:t>
            </a:r>
          </a:p>
          <a:p>
            <a:pPr marL="800100" lvl="1" indent="-342900">
              <a:buFontTx/>
              <a:buChar char="-"/>
            </a:pPr>
            <a:r>
              <a:rPr lang="en-US" sz="2400" b="0" i="0" dirty="0">
                <a:effectLst/>
                <a:latin typeface="Aptos" panose="020B0004020202020204" pitchFamily="34" charset="0"/>
              </a:rPr>
              <a:t>It achieves decoupling of the client code from concrete classes, enabling the client code to instantiate objects without the need to be aware of the concrete classes of the objects being created.</a:t>
            </a:r>
          </a:p>
          <a:p>
            <a:endParaRPr lang="pt-PT" dirty="0">
              <a:solidFill>
                <a:srgbClr val="E8EAEC"/>
              </a:solidFill>
              <a:highlight>
                <a:srgbClr val="171719"/>
              </a:highlight>
              <a:latin typeface="DM Sans" panose="020F0502020204030204" pitchFamily="2" charset="0"/>
            </a:endParaRPr>
          </a:p>
          <a:p>
            <a:endParaRPr lang="pt-PT" dirty="0"/>
          </a:p>
        </p:txBody>
      </p:sp>
    </p:spTree>
    <p:extLst>
      <p:ext uri="{BB962C8B-B14F-4D97-AF65-F5344CB8AC3E}">
        <p14:creationId xmlns:p14="http://schemas.microsoft.com/office/powerpoint/2010/main" val="327829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290763" y="411145"/>
            <a:ext cx="6639425" cy="646331"/>
          </a:xfrm>
          <a:prstGeom prst="rect">
            <a:avLst/>
          </a:prstGeom>
          <a:noFill/>
        </p:spPr>
        <p:txBody>
          <a:bodyPr wrap="square" rtlCol="0">
            <a:spAutoFit/>
          </a:bodyPr>
          <a:lstStyle/>
          <a:p>
            <a:r>
              <a:rPr lang="en-US" sz="3600" b="1" dirty="0">
                <a:solidFill>
                  <a:schemeClr val="accent1"/>
                </a:solidFill>
                <a:latin typeface="Calibri" panose="020F0502020204030204" pitchFamily="34" charset="0"/>
                <a:cs typeface="Calibri" panose="020F0502020204030204" pitchFamily="34" charset="0"/>
              </a:rPr>
              <a:t>How to implement this pattern?</a:t>
            </a:r>
          </a:p>
        </p:txBody>
      </p:sp>
      <p:sp>
        <p:nvSpPr>
          <p:cNvPr id="4" name="Rectangle 1">
            <a:extLst>
              <a:ext uri="{FF2B5EF4-FFF2-40B4-BE49-F238E27FC236}">
                <a16:creationId xmlns:a16="http://schemas.microsoft.com/office/drawing/2014/main" id="{0A792C5A-0C34-1D67-1EDC-5E7552DBF591}"/>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200" b="0" i="0" u="none" strike="noStrike" cap="none" normalizeH="0" baseline="0">
                <a:ln>
                  <a:noFill/>
                </a:ln>
                <a:solidFill>
                  <a:srgbClr val="E8E8E8"/>
                </a:solidFill>
                <a:effectLst/>
                <a:latin typeface="DM Sans" pitchFamily="2" charset="0"/>
              </a:rPr>
              <a:t>create a factory object that allows for the creation of new object types without using the </a:t>
            </a:r>
            <a:r>
              <a:rPr kumimoji="0" lang="pt-PT" altLang="pt-PT" sz="1000" b="0" i="0" u="none" strike="noStrike" cap="none" normalizeH="0" baseline="0">
                <a:ln>
                  <a:noFill/>
                </a:ln>
                <a:solidFill>
                  <a:srgbClr val="000000"/>
                </a:solidFill>
                <a:effectLst/>
                <a:latin typeface="var(--bs-font-monospace)"/>
              </a:rPr>
              <a:t>new</a:t>
            </a:r>
            <a:r>
              <a:rPr kumimoji="0" lang="pt-PT" altLang="pt-PT" sz="1200" b="0" i="0" u="none" strike="noStrike" cap="none" normalizeH="0" baseline="0">
                <a:ln>
                  <a:noFill/>
                </a:ln>
                <a:solidFill>
                  <a:srgbClr val="E8E8E8"/>
                </a:solidFill>
                <a:effectLst/>
                <a:latin typeface="DM Sans" pitchFamily="2" charset="0"/>
              </a:rPr>
              <a:t> operator</a:t>
            </a:r>
            <a:r>
              <a:rPr kumimoji="0" lang="pt-PT" altLang="pt-PT" sz="800" b="0" i="0" u="none" strike="noStrike" cap="none" normalizeH="0" baseline="0">
                <a:ln>
                  <a:noFill/>
                </a:ln>
                <a:solidFill>
                  <a:schemeClr val="tx1"/>
                </a:solidFill>
                <a:effectLst/>
              </a:rPr>
              <a:t> </a:t>
            </a:r>
            <a:endParaRPr kumimoji="0" lang="pt-PT" altLang="pt-PT" sz="1800" b="0" i="0" u="none" strike="noStrike" cap="none" normalizeH="0" baseline="0">
              <a:ln>
                <a:noFill/>
              </a:ln>
              <a:solidFill>
                <a:schemeClr val="tx1"/>
              </a:solidFill>
              <a:effectLst/>
              <a:latin typeface="Arial" panose="020B0604020202020204" pitchFamily="34" charset="0"/>
            </a:endParaRPr>
          </a:p>
        </p:txBody>
      </p:sp>
      <p:pic>
        <p:nvPicPr>
          <p:cNvPr id="5" name="Imagem 4">
            <a:extLst>
              <a:ext uri="{FF2B5EF4-FFF2-40B4-BE49-F238E27FC236}">
                <a16:creationId xmlns:a16="http://schemas.microsoft.com/office/drawing/2014/main" id="{88216DC7-E136-2B96-CDD0-02A8871468B2}"/>
              </a:ext>
            </a:extLst>
          </p:cNvPr>
          <p:cNvPicPr>
            <a:picLocks noChangeAspect="1"/>
          </p:cNvPicPr>
          <p:nvPr/>
        </p:nvPicPr>
        <p:blipFill>
          <a:blip r:embed="rId3">
            <a:grayscl/>
          </a:blip>
          <a:stretch>
            <a:fillRect/>
          </a:stretch>
        </p:blipFill>
        <p:spPr>
          <a:xfrm>
            <a:off x="6096000" y="1368542"/>
            <a:ext cx="5652144" cy="3683791"/>
          </a:xfrm>
          <a:prstGeom prst="rect">
            <a:avLst/>
          </a:prstGeom>
        </p:spPr>
      </p:pic>
      <p:sp>
        <p:nvSpPr>
          <p:cNvPr id="3" name="CaixaDeTexto 2">
            <a:extLst>
              <a:ext uri="{FF2B5EF4-FFF2-40B4-BE49-F238E27FC236}">
                <a16:creationId xmlns:a16="http://schemas.microsoft.com/office/drawing/2014/main" id="{51C55D36-B68C-F11E-125B-5ED4B067B1E8}"/>
              </a:ext>
            </a:extLst>
          </p:cNvPr>
          <p:cNvSpPr txBox="1"/>
          <p:nvPr/>
        </p:nvSpPr>
        <p:spPr>
          <a:xfrm>
            <a:off x="313935" y="1057476"/>
            <a:ext cx="6014676" cy="5632311"/>
          </a:xfrm>
          <a:prstGeom prst="rect">
            <a:avLst/>
          </a:prstGeom>
          <a:noFill/>
        </p:spPr>
        <p:txBody>
          <a:bodyPr wrap="square" rtlCol="0">
            <a:spAutoFit/>
          </a:bodyPr>
          <a:lstStyle/>
          <a:p>
            <a:pPr>
              <a:lnSpc>
                <a:spcPct val="200000"/>
              </a:lnSpc>
            </a:pPr>
            <a:r>
              <a:rPr lang="pt-PT" b="1" dirty="0">
                <a:latin typeface="Aptos" panose="020B0004020202020204" pitchFamily="34" charset="0"/>
              </a:rPr>
              <a:t>Steps</a:t>
            </a:r>
          </a:p>
          <a:p>
            <a:pPr marL="342900" indent="-342900">
              <a:lnSpc>
                <a:spcPct val="200000"/>
              </a:lnSpc>
              <a:buFont typeface="+mj-lt"/>
              <a:buAutoNum type="arabicPeriod"/>
            </a:pPr>
            <a:r>
              <a:rPr lang="pt-PT" dirty="0" err="1">
                <a:latin typeface="Aptos" panose="020B0004020202020204" pitchFamily="34" charset="0"/>
              </a:rPr>
              <a:t>Create</a:t>
            </a:r>
            <a:r>
              <a:rPr lang="pt-PT" dirty="0">
                <a:latin typeface="Aptos" panose="020B0004020202020204" pitchFamily="34" charset="0"/>
              </a:rPr>
              <a:t> </a:t>
            </a:r>
            <a:r>
              <a:rPr lang="pt-PT" dirty="0" err="1">
                <a:latin typeface="Aptos" panose="020B0004020202020204" pitchFamily="34" charset="0"/>
              </a:rPr>
              <a:t>an</a:t>
            </a:r>
            <a:r>
              <a:rPr lang="pt-PT" b="1" dirty="0">
                <a:latin typeface="Aptos" panose="020B0004020202020204" pitchFamily="34" charset="0"/>
              </a:rPr>
              <a:t> interface </a:t>
            </a:r>
            <a:r>
              <a:rPr lang="pt-PT" dirty="0">
                <a:latin typeface="Aptos" panose="020B0004020202020204" pitchFamily="34" charset="0"/>
              </a:rPr>
              <a:t>for </a:t>
            </a:r>
            <a:r>
              <a:rPr lang="pt-PT" dirty="0" err="1">
                <a:latin typeface="Aptos" panose="020B0004020202020204" pitchFamily="34" charset="0"/>
              </a:rPr>
              <a:t>creating</a:t>
            </a:r>
            <a:r>
              <a:rPr lang="pt-PT" dirty="0">
                <a:latin typeface="Aptos" panose="020B0004020202020204" pitchFamily="34" charset="0"/>
              </a:rPr>
              <a:t> </a:t>
            </a:r>
            <a:r>
              <a:rPr lang="pt-PT" dirty="0" err="1">
                <a:latin typeface="Aptos" panose="020B0004020202020204" pitchFamily="34" charset="0"/>
              </a:rPr>
              <a:t>objects</a:t>
            </a:r>
            <a:r>
              <a:rPr lang="pt-PT" dirty="0">
                <a:latin typeface="Aptos" panose="020B0004020202020204" pitchFamily="34" charset="0"/>
              </a:rPr>
              <a:t> in a </a:t>
            </a:r>
            <a:r>
              <a:rPr lang="pt-PT" dirty="0" err="1">
                <a:latin typeface="Aptos" panose="020B0004020202020204" pitchFamily="34" charset="0"/>
              </a:rPr>
              <a:t>superclass</a:t>
            </a:r>
            <a:r>
              <a:rPr lang="pt-PT" dirty="0">
                <a:latin typeface="Aptos" panose="020B0004020202020204" pitchFamily="34" charset="0"/>
              </a:rPr>
              <a:t>;</a:t>
            </a:r>
          </a:p>
          <a:p>
            <a:pPr marL="342900" indent="-342900">
              <a:lnSpc>
                <a:spcPct val="200000"/>
              </a:lnSpc>
              <a:buFont typeface="+mj-lt"/>
              <a:buAutoNum type="arabicPeriod"/>
            </a:pPr>
            <a:r>
              <a:rPr lang="pt-PT" dirty="0" err="1">
                <a:latin typeface="Aptos" panose="020B0004020202020204" pitchFamily="34" charset="0"/>
              </a:rPr>
              <a:t>Create</a:t>
            </a:r>
            <a:r>
              <a:rPr lang="pt-PT" dirty="0">
                <a:latin typeface="Aptos" panose="020B0004020202020204" pitchFamily="34" charset="0"/>
              </a:rPr>
              <a:t> </a:t>
            </a:r>
            <a:r>
              <a:rPr lang="pt-PT" b="1" dirty="0" err="1">
                <a:latin typeface="Aptos" panose="020B0004020202020204" pitchFamily="34" charset="0"/>
              </a:rPr>
              <a:t>concrete</a:t>
            </a:r>
            <a:r>
              <a:rPr lang="pt-PT" b="1" dirty="0">
                <a:latin typeface="Aptos" panose="020B0004020202020204" pitchFamily="34" charset="0"/>
              </a:rPr>
              <a:t> classes </a:t>
            </a:r>
            <a:r>
              <a:rPr lang="pt-PT" dirty="0" err="1">
                <a:latin typeface="Aptos" panose="020B0004020202020204" pitchFamily="34" charset="0"/>
              </a:rPr>
              <a:t>implementing</a:t>
            </a:r>
            <a:r>
              <a:rPr lang="pt-PT" dirty="0">
                <a:latin typeface="Aptos" panose="020B0004020202020204" pitchFamily="34" charset="0"/>
              </a:rPr>
              <a:t> </a:t>
            </a:r>
            <a:r>
              <a:rPr lang="pt-PT" dirty="0" err="1">
                <a:latin typeface="Aptos" panose="020B0004020202020204" pitchFamily="34" charset="0"/>
              </a:rPr>
              <a:t>the</a:t>
            </a:r>
            <a:r>
              <a:rPr lang="pt-PT" dirty="0">
                <a:latin typeface="Aptos" panose="020B0004020202020204" pitchFamily="34" charset="0"/>
              </a:rPr>
              <a:t> </a:t>
            </a:r>
            <a:r>
              <a:rPr lang="pt-PT" dirty="0" err="1">
                <a:latin typeface="Aptos" panose="020B0004020202020204" pitchFamily="34" charset="0"/>
              </a:rPr>
              <a:t>same</a:t>
            </a:r>
            <a:r>
              <a:rPr lang="pt-PT" dirty="0">
                <a:latin typeface="Aptos" panose="020B0004020202020204" pitchFamily="34" charset="0"/>
              </a:rPr>
              <a:t> interface;</a:t>
            </a:r>
          </a:p>
          <a:p>
            <a:pPr marL="342900" indent="-342900">
              <a:lnSpc>
                <a:spcPct val="200000"/>
              </a:lnSpc>
              <a:buFont typeface="+mj-lt"/>
              <a:buAutoNum type="arabicPeriod"/>
            </a:pPr>
            <a:r>
              <a:rPr lang="en-US" dirty="0">
                <a:latin typeface="Aptos" panose="020B0004020202020204" pitchFamily="34" charset="0"/>
              </a:rPr>
              <a:t>C</a:t>
            </a:r>
            <a:r>
              <a:rPr lang="en-US" b="0" i="0" dirty="0">
                <a:effectLst/>
                <a:latin typeface="Aptos" panose="020B0004020202020204" pitchFamily="34" charset="0"/>
              </a:rPr>
              <a:t>reate a </a:t>
            </a:r>
            <a:r>
              <a:rPr lang="en-US" b="1" dirty="0">
                <a:latin typeface="Aptos" panose="020B0004020202020204" pitchFamily="34" charset="0"/>
              </a:rPr>
              <a:t>f</a:t>
            </a:r>
            <a:r>
              <a:rPr lang="en-US" b="1" i="0" dirty="0">
                <a:effectLst/>
                <a:latin typeface="Aptos" panose="020B0004020202020204" pitchFamily="34" charset="0"/>
              </a:rPr>
              <a:t>actory class </a:t>
            </a:r>
            <a:r>
              <a:rPr lang="en-US" b="0" i="0" dirty="0">
                <a:effectLst/>
                <a:latin typeface="Aptos" panose="020B0004020202020204" pitchFamily="34" charset="0"/>
              </a:rPr>
              <a:t>responsible for creating an object of a certain type, objects that implement the established interface in step 1;</a:t>
            </a:r>
          </a:p>
          <a:p>
            <a:pPr marL="342900" indent="-342900">
              <a:lnSpc>
                <a:spcPct val="200000"/>
              </a:lnSpc>
              <a:buFont typeface="+mj-lt"/>
              <a:buAutoNum type="arabicPeriod"/>
            </a:pPr>
            <a:r>
              <a:rPr lang="en-US" dirty="0">
                <a:latin typeface="Aptos" panose="020B0004020202020204" pitchFamily="34" charset="0"/>
              </a:rPr>
              <a:t>Create a </a:t>
            </a:r>
            <a:r>
              <a:rPr lang="en-US" b="1" dirty="0">
                <a:latin typeface="Aptos" panose="020B0004020202020204" pitchFamily="34" charset="0"/>
              </a:rPr>
              <a:t>factory object </a:t>
            </a:r>
            <a:r>
              <a:rPr lang="en-US" dirty="0">
                <a:latin typeface="Aptos" panose="020B0004020202020204" pitchFamily="34" charset="0"/>
              </a:rPr>
              <a:t>that allows the creation  of new object types without using the operator “new“; </a:t>
            </a:r>
          </a:p>
          <a:p>
            <a:endParaRPr lang="pt-PT" dirty="0"/>
          </a:p>
          <a:p>
            <a:pPr marL="342900" indent="-342900">
              <a:buFont typeface="+mj-lt"/>
              <a:buAutoNum type="arabicPeriod"/>
            </a:pPr>
            <a:endParaRPr lang="pt-PT" dirty="0"/>
          </a:p>
        </p:txBody>
      </p:sp>
    </p:spTree>
    <p:extLst>
      <p:ext uri="{BB962C8B-B14F-4D97-AF65-F5344CB8AC3E}">
        <p14:creationId xmlns:p14="http://schemas.microsoft.com/office/powerpoint/2010/main" val="8582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A254840E-D38A-3EE9-3D97-8B9B5CB5D3BB}"/>
              </a:ext>
            </a:extLst>
          </p:cNvPr>
          <p:cNvPicPr>
            <a:picLocks noChangeAspect="1"/>
          </p:cNvPicPr>
          <p:nvPr/>
        </p:nvPicPr>
        <p:blipFill>
          <a:blip r:embed="rId3"/>
          <a:stretch>
            <a:fillRect/>
          </a:stretch>
        </p:blipFill>
        <p:spPr>
          <a:xfrm>
            <a:off x="399166" y="677594"/>
            <a:ext cx="11393668" cy="5891266"/>
          </a:xfrm>
          <a:prstGeom prst="rect">
            <a:avLst/>
          </a:prstGeom>
        </p:spPr>
      </p:pic>
      <p:sp>
        <p:nvSpPr>
          <p:cNvPr id="2" name="TextBox 1">
            <a:extLst>
              <a:ext uri="{FF2B5EF4-FFF2-40B4-BE49-F238E27FC236}">
                <a16:creationId xmlns:a16="http://schemas.microsoft.com/office/drawing/2014/main" id="{A52517BF-4F23-2928-1104-34A35CDAC90C}"/>
              </a:ext>
            </a:extLst>
          </p:cNvPr>
          <p:cNvSpPr txBox="1"/>
          <p:nvPr/>
        </p:nvSpPr>
        <p:spPr>
          <a:xfrm>
            <a:off x="651641" y="409902"/>
            <a:ext cx="4321632"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(Base) Class Structure</a:t>
            </a:r>
          </a:p>
        </p:txBody>
      </p:sp>
    </p:spTree>
    <p:extLst>
      <p:ext uri="{BB962C8B-B14F-4D97-AF65-F5344CB8AC3E}">
        <p14:creationId xmlns:p14="http://schemas.microsoft.com/office/powerpoint/2010/main" val="364124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2888098"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Code Example</a:t>
            </a:r>
          </a:p>
        </p:txBody>
      </p:sp>
      <p:pic>
        <p:nvPicPr>
          <p:cNvPr id="7" name="Imagem 6">
            <a:extLst>
              <a:ext uri="{FF2B5EF4-FFF2-40B4-BE49-F238E27FC236}">
                <a16:creationId xmlns:a16="http://schemas.microsoft.com/office/drawing/2014/main" id="{F8FDA3C5-123A-8F6C-A2DE-8EE0174F96E3}"/>
              </a:ext>
            </a:extLst>
          </p:cNvPr>
          <p:cNvPicPr>
            <a:picLocks noChangeAspect="1"/>
          </p:cNvPicPr>
          <p:nvPr/>
        </p:nvPicPr>
        <p:blipFill>
          <a:blip r:embed="rId3"/>
          <a:stretch>
            <a:fillRect/>
          </a:stretch>
        </p:blipFill>
        <p:spPr>
          <a:xfrm>
            <a:off x="405944" y="1164517"/>
            <a:ext cx="5499785" cy="4803146"/>
          </a:xfrm>
          <a:prstGeom prst="rect">
            <a:avLst/>
          </a:prstGeom>
        </p:spPr>
      </p:pic>
      <p:pic>
        <p:nvPicPr>
          <p:cNvPr id="9" name="Imagem 8">
            <a:extLst>
              <a:ext uri="{FF2B5EF4-FFF2-40B4-BE49-F238E27FC236}">
                <a16:creationId xmlns:a16="http://schemas.microsoft.com/office/drawing/2014/main" id="{0BDCA651-CCDD-1987-2601-8190E6F8C0FB}"/>
              </a:ext>
            </a:extLst>
          </p:cNvPr>
          <p:cNvPicPr>
            <a:picLocks noChangeAspect="1"/>
          </p:cNvPicPr>
          <p:nvPr/>
        </p:nvPicPr>
        <p:blipFill>
          <a:blip r:embed="rId4"/>
          <a:stretch>
            <a:fillRect/>
          </a:stretch>
        </p:blipFill>
        <p:spPr>
          <a:xfrm>
            <a:off x="6478779" y="132347"/>
            <a:ext cx="5175664" cy="6593305"/>
          </a:xfrm>
          <a:prstGeom prst="rect">
            <a:avLst/>
          </a:prstGeom>
        </p:spPr>
      </p:pic>
    </p:spTree>
    <p:extLst>
      <p:ext uri="{BB962C8B-B14F-4D97-AF65-F5344CB8AC3E}">
        <p14:creationId xmlns:p14="http://schemas.microsoft.com/office/powerpoint/2010/main" val="281384602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Frame</Template>
  <TotalTime>101</TotalTime>
  <Words>217</Words>
  <Application>Microsoft Office PowerPoint</Application>
  <PresentationFormat>Ecrã Panorâmico</PresentationFormat>
  <Paragraphs>23</Paragraphs>
  <Slides>5</Slides>
  <Notes>5</Notes>
  <HiddenSlides>0</HiddenSlides>
  <MMClips>0</MMClips>
  <ScaleCrop>false</ScaleCrop>
  <HeadingPairs>
    <vt:vector size="6" baseType="variant">
      <vt:variant>
        <vt:lpstr>Tipos de letra usados</vt:lpstr>
      </vt:variant>
      <vt:variant>
        <vt:i4>8</vt:i4>
      </vt:variant>
      <vt:variant>
        <vt:lpstr>Tema</vt:lpstr>
      </vt:variant>
      <vt:variant>
        <vt:i4>1</vt:i4>
      </vt:variant>
      <vt:variant>
        <vt:lpstr>Títulos dos diapositivos</vt:lpstr>
      </vt:variant>
      <vt:variant>
        <vt:i4>5</vt:i4>
      </vt:variant>
    </vt:vector>
  </HeadingPairs>
  <TitlesOfParts>
    <vt:vector size="14" baseType="lpstr">
      <vt:lpstr>Aptos</vt:lpstr>
      <vt:lpstr>Arial</vt:lpstr>
      <vt:lpstr>Calibri</vt:lpstr>
      <vt:lpstr>Corbel</vt:lpstr>
      <vt:lpstr>DM Sans</vt:lpstr>
      <vt:lpstr>var(--bs-font-monospace)</vt:lpstr>
      <vt:lpstr>Wingdings</vt:lpstr>
      <vt:lpstr>Wingdings 2</vt:lpstr>
      <vt:lpstr>Frame</vt:lpstr>
      <vt:lpstr>Factory Method</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&lt;Pattern’s name&gt;</dc:title>
  <dc:creator>Rafael Direito</dc:creator>
  <cp:lastModifiedBy>Tomás Brás</cp:lastModifiedBy>
  <cp:revision>7</cp:revision>
  <dcterms:created xsi:type="dcterms:W3CDTF">2024-04-20T11:10:38Z</dcterms:created>
  <dcterms:modified xsi:type="dcterms:W3CDTF">2024-04-24T10:33:58Z</dcterms:modified>
</cp:coreProperties>
</file>