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3" r:id="rId5"/>
    <p:sldId id="258" r:id="rId6"/>
    <p:sldId id="272" r:id="rId8"/>
    <p:sldId id="264" r:id="rId9"/>
    <p:sldId id="261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zh-CN">
                <a:sym typeface="+mn-ea"/>
              </a:rPr>
              <a:t>Factory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altLang="en-US" dirty="0"/>
              <a:t>Joao Pinto</a:t>
            </a:r>
            <a:r>
              <a:rPr lang="en-US" dirty="0"/>
              <a:t> - </a:t>
            </a:r>
            <a:r>
              <a:rPr lang="pt-PT" altLang="en-US" dirty="0"/>
              <a:t>104384</a:t>
            </a:r>
            <a:endParaRPr lang="en-US" dirty="0"/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1" y="409902"/>
            <a:ext cx="68345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and Disadvantages:</a:t>
            </a:r>
            <a:endParaRPr lang="pt-PT" alt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32535" y="1503045"/>
            <a:ext cx="89306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2060"/>
                </a:solidFill>
              </a:rPr>
              <a:t>Advantages:</a:t>
            </a:r>
            <a:endParaRPr lang="en-US" b="1">
              <a:solidFill>
                <a:srgbClr val="002060"/>
              </a:solidFill>
            </a:endParaRP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>
                <a:solidFill>
                  <a:srgbClr val="002060"/>
                </a:solidFill>
              </a:rPr>
              <a:t>Strong cohesion</a:t>
            </a:r>
            <a:r>
              <a:rPr lang="en-US"/>
              <a:t> between the Creator and the different products</a:t>
            </a:r>
            <a:r>
              <a:rPr lang="en-US">
                <a:solidFill>
                  <a:srgbClr val="002060"/>
                </a:solidFill>
              </a:rPr>
              <a:t> is avoided.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>
                <a:solidFill>
                  <a:srgbClr val="002060"/>
                </a:solidFill>
              </a:rPr>
              <a:t>Single Responsibility Principle:</a:t>
            </a:r>
            <a:r>
              <a:rPr lang="en-US"/>
              <a:t> all the </a:t>
            </a:r>
            <a:r>
              <a:rPr lang="en-US">
                <a:solidFill>
                  <a:srgbClr val="002060"/>
                </a:solidFill>
              </a:rPr>
              <a:t>code responsible for creating object instances is centralized</a:t>
            </a:r>
            <a:r>
              <a:rPr lang="en-US"/>
              <a:t> in one part of the system, reducing coupling and facilitating maintenance.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>
                <a:solidFill>
                  <a:srgbClr val="002060"/>
                </a:solidFill>
              </a:rPr>
              <a:t>Open/Closed Principle:</a:t>
            </a:r>
            <a:r>
              <a:rPr lang="en-US"/>
              <a:t> </a:t>
            </a:r>
            <a:r>
              <a:rPr lang="en-US">
                <a:solidFill>
                  <a:srgbClr val="002060"/>
                </a:solidFill>
              </a:rPr>
              <a:t>allows new types of products to be introduced</a:t>
            </a:r>
            <a:r>
              <a:rPr lang="pt-PT" altLang="en-US">
                <a:solidFill>
                  <a:srgbClr val="002060"/>
                </a:solidFill>
              </a:rPr>
              <a:t> </a:t>
            </a:r>
            <a:r>
              <a:rPr lang="en-US"/>
              <a:t>without the need to change the existing code of clients who use these products.</a:t>
            </a:r>
            <a:endParaRPr lang="en-US"/>
          </a:p>
          <a:p>
            <a:pPr marL="342900" indent="-342900"/>
            <a:endParaRPr lang="en-US"/>
          </a:p>
          <a:p>
            <a:r>
              <a:rPr lang="en-US" b="1">
                <a:solidFill>
                  <a:srgbClr val="002060"/>
                </a:solidFill>
              </a:rPr>
              <a:t>Disadvantage:</a:t>
            </a:r>
            <a:endParaRPr lang="en-US" b="1">
              <a:solidFill>
                <a:srgbClr val="002060"/>
              </a:solidFill>
            </a:endParaRP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The implementation of the pattern </a:t>
            </a:r>
            <a:r>
              <a:rPr lang="en-US">
                <a:solidFill>
                  <a:srgbClr val="002060"/>
                </a:solidFill>
              </a:rPr>
              <a:t>can lead to an increase in code complexity, due to the need to introduce several subclasses</a:t>
            </a:r>
            <a:r>
              <a:rPr lang="en-US"/>
              <a:t> to carry out the creation of different types of products.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1326515"/>
            <a:ext cx="10632440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000"/>
              <a:t>Factory Method is a </a:t>
            </a:r>
            <a:r>
              <a:rPr lang="pt-PT" altLang="en-US" sz="2000">
                <a:solidFill>
                  <a:srgbClr val="002060"/>
                </a:solidFill>
              </a:rPr>
              <a:t>creational design pattern</a:t>
            </a:r>
            <a:r>
              <a:rPr lang="pt-PT" altLang="en-US" sz="2000"/>
              <a:t> that provides an interface for creating objects in a superclass, but </a:t>
            </a:r>
            <a:r>
              <a:rPr lang="pt-PT" altLang="en-US" sz="2000">
                <a:solidFill>
                  <a:srgbClr val="002060"/>
                </a:solidFill>
              </a:rPr>
              <a:t>allows subclasses to alter the type of objects that will be created.</a:t>
            </a:r>
            <a:endParaRPr lang="pt-PT" altLang="en-US" sz="200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pt-PT" altLang="en-US" sz="20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000">
                <a:solidFill>
                  <a:srgbClr val="002060"/>
                </a:solidFill>
              </a:rPr>
              <a:t>In situations like:</a:t>
            </a:r>
            <a:endParaRPr lang="pt-PT" altLang="en-US" sz="200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2000"/>
          </a:p>
          <a:p>
            <a:pPr marL="457200" indent="-457200">
              <a:buAutoNum type="arabicPeriod"/>
            </a:pPr>
            <a:r>
              <a:rPr lang="pt-PT" altLang="en-US" sz="2000"/>
              <a:t>W</a:t>
            </a:r>
            <a:r>
              <a:rPr lang="en-US" sz="2000"/>
              <a:t>hen you don’t know beforehand the exact types of the objects</a:t>
            </a:r>
            <a:r>
              <a:rPr lang="pt-PT" altLang="en-US" sz="2000"/>
              <a:t>.</a:t>
            </a:r>
            <a:endParaRPr lang="en-US" sz="2000"/>
          </a:p>
          <a:p>
            <a:pPr lvl="1" indent="0">
              <a:buNone/>
            </a:pPr>
            <a:r>
              <a:rPr lang="pt-PT" altLang="en-US" sz="2000"/>
              <a:t>	</a:t>
            </a:r>
            <a:r>
              <a:rPr lang="pt-PT" altLang="en-US" sz="1600"/>
              <a:t>E.g: To add a new product: create a new creator subclass and override the factory method in it.</a:t>
            </a:r>
            <a:endParaRPr lang="pt-PT" altLang="en-US" sz="1600"/>
          </a:p>
          <a:p>
            <a:pPr lvl="1" indent="0">
              <a:buNone/>
            </a:pPr>
            <a:endParaRPr lang="pt-PT" altLang="en-US" sz="2000"/>
          </a:p>
          <a:p>
            <a:pPr marL="914400" lvl="1" indent="-457200">
              <a:buAutoNum type="arabicPeriod"/>
            </a:pPr>
            <a:endParaRPr lang="pt-PT" altLang="en-US" sz="2000"/>
          </a:p>
          <a:p>
            <a:pPr marL="457200" lvl="0" indent="-457200">
              <a:buAutoNum type="arabicPeriod"/>
            </a:pPr>
            <a:r>
              <a:rPr lang="pt-PT" altLang="en-US" sz="2000"/>
              <a:t>When you want to provide users of your library a way to extend its internal components.</a:t>
            </a:r>
            <a:endParaRPr lang="pt-PT" altLang="en-US" sz="2000"/>
          </a:p>
          <a:p>
            <a:pPr lvl="1" indent="0">
              <a:buNone/>
            </a:pPr>
            <a:r>
              <a:rPr lang="pt-PT" altLang="en-US" sz="2000"/>
              <a:t>	</a:t>
            </a:r>
            <a:r>
              <a:rPr lang="pt-PT" altLang="en-US" sz="1600"/>
              <a:t>E.g: Extend the standard Button class with a RoundButton subclass.</a:t>
            </a:r>
            <a:endParaRPr lang="pt-PT" altLang="en-US" sz="1600"/>
          </a:p>
          <a:p>
            <a:pPr marL="914400" lvl="1" indent="-457200">
              <a:buAutoNum type="arabicPeriod"/>
            </a:pPr>
            <a:endParaRPr lang="pt-PT" altLang="en-US" sz="2000"/>
          </a:p>
          <a:p>
            <a:pPr lvl="1" indent="0">
              <a:buNone/>
            </a:pPr>
            <a:r>
              <a:rPr lang="pt-PT" altLang="en-US"/>
              <a:t>																																										</a:t>
            </a:r>
            <a:endParaRPr lang="pt-PT" altLang="en-US"/>
          </a:p>
          <a:p>
            <a:pPr lvl="1" indent="0">
              <a:buFont typeface="Arial" panose="020B0604020202020204" pitchFamily="34" charset="0"/>
              <a:buNone/>
            </a:pP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1"/>
          <a:srcRect r="1011" b="13796"/>
          <a:stretch>
            <a:fillRect/>
          </a:stretch>
        </p:blipFill>
        <p:spPr>
          <a:xfrm>
            <a:off x="3175000" y="2424430"/>
            <a:ext cx="5224780" cy="25234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1170" y="1330960"/>
            <a:ext cx="109943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/>
              <a:t>All products must follow the </a:t>
            </a:r>
            <a:r>
              <a:rPr lang="pt-PT" altLang="en-US">
                <a:solidFill>
                  <a:srgbClr val="002060"/>
                </a:solidFill>
              </a:rPr>
              <a:t>same interface.</a:t>
            </a:r>
            <a:endParaRPr lang="pt-PT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/>
              <a:t>This interface should declare methods that make sense in every product.</a:t>
            </a: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lvl="2" indent="0">
              <a:buNone/>
            </a:pPr>
            <a:r>
              <a:rPr lang="pt-PT" altLang="en-US" b="1">
                <a:solidFill>
                  <a:srgbClr val="002060"/>
                </a:solidFill>
              </a:rPr>
              <a:t>		</a:t>
            </a:r>
            <a:endParaRPr lang="pt-PT" altLang="en-US" b="1">
              <a:solidFill>
                <a:srgbClr val="002060"/>
              </a:solidFill>
            </a:endParaRPr>
          </a:p>
          <a:p>
            <a:pPr lvl="2" indent="0">
              <a:buNone/>
            </a:pPr>
            <a:r>
              <a:rPr lang="pt-PT" altLang="en-US" b="1">
                <a:solidFill>
                  <a:srgbClr val="002060"/>
                </a:solidFill>
              </a:rPr>
              <a:t>		Example:</a:t>
            </a:r>
            <a:endParaRPr lang="pt-PT" altLang="en-US" b="1">
              <a:solidFill>
                <a:srgbClr val="002060"/>
              </a:solidFill>
            </a:endParaRPr>
          </a:p>
          <a:p>
            <a:pPr indent="0">
              <a:buNone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indent="0">
              <a:buFont typeface="Arial" panose="020B0604020202020204" pitchFamily="34" charset="0"/>
              <a:buNone/>
            </a:pPr>
            <a:endParaRPr lang="pt-PT" altLang="en-US"/>
          </a:p>
          <a:p>
            <a:pPr lvl="3" indent="0">
              <a:buFont typeface="Arial" panose="020B0604020202020204" pitchFamily="34" charset="0"/>
              <a:buNone/>
            </a:pPr>
            <a:r>
              <a:rPr lang="pt-PT" altLang="en-US" sz="1600">
                <a:solidFill>
                  <a:srgbClr val="002060"/>
                </a:solidFill>
              </a:rPr>
              <a:t>		The Truck and Ship classes must implement the Transport interface.</a:t>
            </a:r>
            <a:r>
              <a:rPr lang="pt-PT" altLang="en-US" sz="1600" b="1">
                <a:solidFill>
                  <a:srgbClr val="002060"/>
                </a:solidFill>
              </a:rPr>
              <a:t>	</a:t>
            </a:r>
            <a:r>
              <a:rPr lang="pt-PT" altLang="en-US"/>
              <a:t>																																</a:t>
            </a:r>
            <a:endParaRPr lang="pt-PT" altLang="en-US"/>
          </a:p>
          <a:p>
            <a:pPr lvl="1" indent="0">
              <a:buFont typeface="Arial" panose="020B0604020202020204" pitchFamily="34" charset="0"/>
              <a:buNone/>
            </a:pPr>
            <a:endParaRPr lang="pt-PT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61760" y="3221990"/>
            <a:ext cx="52133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b="6623"/>
          <a:stretch>
            <a:fillRect/>
          </a:stretch>
        </p:blipFill>
        <p:spPr>
          <a:xfrm>
            <a:off x="2555240" y="2131060"/>
            <a:ext cx="6320155" cy="29724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79780" y="1310005"/>
            <a:ext cx="106324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Idea: Replace direct object construction calls with </a:t>
            </a:r>
            <a:r>
              <a:rPr lang="pt-PT" altLang="en-US">
                <a:solidFill>
                  <a:srgbClr val="002060"/>
                </a:solidFill>
              </a:rPr>
              <a:t>calls to a special factory method.</a:t>
            </a:r>
            <a:r>
              <a:rPr lang="pt-PT" altLang="en-US"/>
              <a:t> </a:t>
            </a: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Objects returned by a factory method are often referred to as </a:t>
            </a:r>
            <a:r>
              <a:rPr lang="pt-PT" altLang="en-US">
                <a:solidFill>
                  <a:srgbClr val="002060"/>
                </a:solidFill>
              </a:rPr>
              <a:t>products</a:t>
            </a:r>
            <a:r>
              <a:rPr lang="pt-PT" altLang="en-US"/>
              <a:t>.	</a:t>
            </a: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lvl="2" indent="0">
              <a:buNone/>
            </a:pPr>
            <a:r>
              <a:rPr lang="pt-PT" altLang="en-US" b="1">
                <a:solidFill>
                  <a:srgbClr val="002060"/>
                </a:solidFill>
              </a:rPr>
              <a:t>Example:</a:t>
            </a:r>
            <a:endParaRPr lang="pt-PT" altLang="en-US" b="1">
              <a:solidFill>
                <a:srgbClr val="002060"/>
              </a:solidFill>
            </a:endParaRPr>
          </a:p>
          <a:p>
            <a:pPr indent="0">
              <a:buNone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>
                <a:solidFill>
                  <a:schemeClr val="tx1"/>
                </a:solidFill>
              </a:rPr>
              <a:t>The factory method in the </a:t>
            </a:r>
            <a:r>
              <a:rPr lang="pt-PT" altLang="en-US">
                <a:solidFill>
                  <a:srgbClr val="002060"/>
                </a:solidFill>
              </a:rPr>
              <a:t>RoadLogistics</a:t>
            </a:r>
            <a:r>
              <a:rPr lang="pt-PT" altLang="en-US">
                <a:solidFill>
                  <a:schemeClr val="tx1"/>
                </a:solidFill>
              </a:rPr>
              <a:t> class </a:t>
            </a:r>
            <a:r>
              <a:rPr lang="pt-PT" altLang="en-US">
                <a:solidFill>
                  <a:srgbClr val="002060"/>
                </a:solidFill>
              </a:rPr>
              <a:t>returns truck objects</a:t>
            </a:r>
            <a:r>
              <a:rPr lang="pt-PT" altLang="en-US">
                <a:solidFill>
                  <a:schemeClr val="tx1"/>
                </a:solidFill>
              </a:rPr>
              <a:t>, whereas the factory method in the </a:t>
            </a:r>
            <a:r>
              <a:rPr lang="pt-PT" altLang="en-US">
                <a:solidFill>
                  <a:srgbClr val="002060"/>
                </a:solidFill>
              </a:rPr>
              <a:t>SeaLogistics </a:t>
            </a:r>
            <a:r>
              <a:rPr lang="pt-PT" altLang="en-US">
                <a:solidFill>
                  <a:schemeClr val="tx1"/>
                </a:solidFill>
              </a:rPr>
              <a:t>class </a:t>
            </a:r>
            <a:r>
              <a:rPr lang="pt-PT" altLang="en-US">
                <a:solidFill>
                  <a:srgbClr val="002060"/>
                </a:solidFill>
              </a:rPr>
              <a:t>returns ships.</a:t>
            </a:r>
            <a:r>
              <a:rPr lang="pt-PT" altLang="en-US">
                <a:solidFill>
                  <a:schemeClr val="tx1"/>
                </a:solidFill>
              </a:rPr>
              <a:t>	</a:t>
            </a:r>
            <a:r>
              <a:rPr lang="pt-PT" altLang="en-US"/>
              <a:t>																																	</a:t>
            </a:r>
            <a:endParaRPr lang="pt-PT" altLang="en-US"/>
          </a:p>
          <a:p>
            <a:pPr lvl="1" indent="0">
              <a:buFont typeface="Arial" panose="020B0604020202020204" pitchFamily="34" charset="0"/>
              <a:buNone/>
            </a:pPr>
            <a:endParaRPr lang="pt-PT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555240" y="5187950"/>
            <a:ext cx="7629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2060"/>
                </a:solidFill>
              </a:rPr>
              <a:t>Subclasses can alter the class of objects being returned by the factory method.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845050" y="2095500"/>
            <a:ext cx="313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rgbClr val="002060"/>
                </a:solidFill>
              </a:rPr>
              <a:t>Base factory class</a:t>
            </a:r>
            <a:endParaRPr lang="pt-PT" altLang="en-US" sz="1200" b="1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1" y="409902"/>
            <a:ext cx="1507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pt-PT" alt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65" y="2608580"/>
            <a:ext cx="7469505" cy="37509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01040" y="1207135"/>
            <a:ext cx="10522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 long as </a:t>
            </a:r>
            <a:r>
              <a:rPr lang="en-US">
                <a:solidFill>
                  <a:srgbClr val="002060"/>
                </a:solidFill>
              </a:rPr>
              <a:t>all classes responsible for creating the products implement the same interface</a:t>
            </a:r>
            <a:r>
              <a:rPr lang="en-US"/>
              <a:t>, we can pass objects from these classes to the client code without any problem.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code does not see differences between the different products created by the different subclasses.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1" y="409902"/>
            <a:ext cx="7713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  <a:r>
              <a:rPr lang="pt-PT" alt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Example</a:t>
            </a:r>
            <a:endParaRPr lang="pt-PT" alt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structure_fac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784350"/>
            <a:ext cx="6537960" cy="367411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/>
        </p:nvGraphicFramePr>
        <p:xfrm>
          <a:off x="7665720" y="2174875"/>
          <a:ext cx="3995420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710"/>
                <a:gridCol w="199771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Exemplo</a:t>
                      </a:r>
                      <a:endParaRPr lang="pt-PT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PT" altLang="en-US" sz="1600"/>
                        <a:t>Função</a:t>
                      </a:r>
                      <a:endParaRPr lang="pt-PT" altLang="en-US" sz="1600"/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/>
                        <a:t>Transport</a:t>
                      </a:r>
                      <a:endParaRPr lang="pt-PT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 b="0">
                          <a:solidFill>
                            <a:srgbClr val="002060"/>
                          </a:solidFill>
                        </a:rPr>
                        <a:t>Product (Interface)</a:t>
                      </a:r>
                      <a:endParaRPr lang="pt-PT" altLang="en-US" sz="1600" b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/>
                        <a:t>Truck</a:t>
                      </a:r>
                      <a:endParaRPr lang="pt-PT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 b="0">
                          <a:solidFill>
                            <a:srgbClr val="002060"/>
                          </a:solidFill>
                        </a:rPr>
                        <a:t>ConcreteProductA</a:t>
                      </a:r>
                      <a:endParaRPr lang="pt-PT" altLang="en-US" sz="1600" b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/>
                        <a:t>Ship</a:t>
                      </a:r>
                      <a:endParaRPr lang="pt-PT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 b="0">
                          <a:solidFill>
                            <a:srgbClr val="002060"/>
                          </a:solidFill>
                          <a:sym typeface="+mn-ea"/>
                        </a:rPr>
                        <a:t>ConcreteProductB</a:t>
                      </a:r>
                      <a:endParaRPr lang="pt-PT" altLang="en-US" sz="16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/>
                        <a:t>Logistics</a:t>
                      </a:r>
                      <a:endParaRPr lang="pt-PT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 b="0">
                          <a:solidFill>
                            <a:srgbClr val="002060"/>
                          </a:solidFill>
                        </a:rPr>
                        <a:t>Creator (Factory)</a:t>
                      </a:r>
                      <a:endParaRPr lang="pt-PT" altLang="en-US" sz="1600" b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/>
                        <a:t>RoadLogistics</a:t>
                      </a:r>
                      <a:endParaRPr lang="pt-PT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 b="0">
                          <a:solidFill>
                            <a:srgbClr val="002060"/>
                          </a:solidFill>
                        </a:rPr>
                        <a:t>ConcreteCreatorA</a:t>
                      </a:r>
                      <a:endParaRPr lang="pt-PT" altLang="en-US" sz="1600" b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/>
                        <a:t>SeaLogistics</a:t>
                      </a:r>
                      <a:endParaRPr lang="pt-PT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600" b="0">
                          <a:solidFill>
                            <a:srgbClr val="002060"/>
                          </a:solidFill>
                          <a:sym typeface="+mn-ea"/>
                        </a:rPr>
                        <a:t>ConcreteCreatorB</a:t>
                      </a:r>
                      <a:endParaRPr lang="pt-PT" altLang="en-US" sz="16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1" y="409902"/>
            <a:ext cx="593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  <a:r>
              <a:rPr lang="pt-PT" alt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(Another)</a:t>
            </a:r>
            <a:endParaRPr lang="pt-PT" alt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465" y="1584325"/>
            <a:ext cx="709866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122295" y="5935980"/>
            <a:ext cx="3139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>
                <a:solidFill>
                  <a:srgbClr val="002060"/>
                </a:solidFill>
              </a:rPr>
              <a:t>Subclasses can change the type of button returned by the factory method.</a:t>
            </a:r>
            <a:endParaRPr lang="pt-PT" altLang="en-US" sz="120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0" y="5491480"/>
            <a:ext cx="2486025" cy="342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04535" y="5291455"/>
            <a:ext cx="13716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969125" y="4966970"/>
            <a:ext cx="3604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>
                <a:solidFill>
                  <a:srgbClr val="002060"/>
                </a:solidFill>
              </a:rPr>
              <a:t>Two different implementations of the button.</a:t>
            </a:r>
            <a:endParaRPr lang="pt-PT" altLang="en-US" sz="1200">
              <a:solidFill>
                <a:srgbClr val="00206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8574405" y="3259455"/>
            <a:ext cx="137160" cy="5372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818245" y="3259455"/>
            <a:ext cx="343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>
                <a:solidFill>
                  <a:srgbClr val="002060"/>
                </a:solidFill>
              </a:rPr>
              <a:t>Regardless of the Operating System, all buttons have the same behavior.</a:t>
            </a:r>
            <a:endParaRPr lang="pt-PT" altLang="en-US" sz="120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1" y="409902"/>
            <a:ext cx="593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  <a:r>
              <a:rPr lang="pt-PT" alt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(Another)</a:t>
            </a:r>
            <a:endParaRPr lang="pt-PT" alt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2375" y="1985645"/>
            <a:ext cx="2814955" cy="110998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10930" y="2303145"/>
            <a:ext cx="137160" cy="5372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954770" y="2303145"/>
            <a:ext cx="343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rgbClr val="002060"/>
                </a:solidFill>
              </a:rPr>
              <a:t>Regardless of the Operating System, all buttons have the same behavior.</a:t>
            </a:r>
            <a:endParaRPr lang="pt-PT" altLang="en-US" sz="1200" b="1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3530600"/>
            <a:ext cx="4251325" cy="1971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6700520" y="3195955"/>
            <a:ext cx="3456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rgbClr val="002060"/>
                </a:solidFill>
              </a:rPr>
              <a:t>ConcreteProductA</a:t>
            </a:r>
            <a:endParaRPr lang="pt-PT" altLang="en-US" sz="1200" b="1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195945" y="3206750"/>
            <a:ext cx="635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95" y="1778000"/>
            <a:ext cx="3515360" cy="1993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5" y="3645535"/>
            <a:ext cx="3542030" cy="52070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2118360" y="1459865"/>
            <a:ext cx="313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rgbClr val="002060"/>
                </a:solidFill>
              </a:rPr>
              <a:t>Base factory class</a:t>
            </a:r>
            <a:endParaRPr lang="pt-PT" altLang="en-US" sz="1200" b="1">
              <a:solidFill>
                <a:srgbClr val="00206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825" y="4392930"/>
            <a:ext cx="2958465" cy="14065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1960245" y="4104005"/>
            <a:ext cx="3456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>
                <a:solidFill>
                  <a:srgbClr val="002060"/>
                </a:solidFill>
              </a:rPr>
              <a:t>ConcreteCreatorA</a:t>
            </a:r>
            <a:endParaRPr lang="pt-PT" altLang="en-US" sz="120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94075" y="4077335"/>
            <a:ext cx="635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520825" y="6026150"/>
            <a:ext cx="431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rgbClr val="002060"/>
                </a:solidFill>
              </a:rPr>
              <a:t>Note: ConcreteCreatorB (WindowsDialog) is similar</a:t>
            </a:r>
            <a:endParaRPr lang="pt-PT" altLang="en-US" sz="1200" b="1">
              <a:solidFill>
                <a:srgbClr val="00206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538595" y="5995670"/>
            <a:ext cx="4599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rgbClr val="002060"/>
                </a:solidFill>
              </a:rPr>
              <a:t>Note: ConcreteProductB (WindowsButton) is similar</a:t>
            </a:r>
            <a:endParaRPr lang="pt-PT" altLang="en-US" sz="1200" b="1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1" y="409902"/>
            <a:ext cx="593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  <a:r>
              <a:rPr lang="pt-PT" alt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(Another)</a:t>
            </a:r>
            <a:endParaRPr lang="pt-PT" alt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616710"/>
            <a:ext cx="4494530" cy="1888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95" y="3367405"/>
            <a:ext cx="6190615" cy="196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5169535"/>
            <a:ext cx="4672330" cy="12147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908935" y="1134745"/>
            <a:ext cx="203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>
                <a:solidFill>
                  <a:srgbClr val="002060"/>
                </a:solidFill>
              </a:rPr>
              <a:t>Client Code</a:t>
            </a:r>
            <a:endParaRPr lang="pt-PT" altLang="en-US" b="1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20" y="2162175"/>
            <a:ext cx="3895725" cy="6572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900545" y="2497455"/>
            <a:ext cx="476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8298180" y="1652270"/>
            <a:ext cx="315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b="1">
                <a:solidFill>
                  <a:srgbClr val="002060"/>
                </a:solidFill>
              </a:rPr>
              <a:t>Output (HtmlDialog)</a:t>
            </a:r>
            <a:endParaRPr lang="pt-PT" altLang="en-US" b="1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2992</Words>
  <Application>WPS Presentation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Gubbi</vt:lpstr>
      <vt:lpstr>Calibri</vt:lpstr>
      <vt:lpstr>Trebuchet MS</vt:lpstr>
      <vt:lpstr>Corbel</vt:lpstr>
      <vt:lpstr>Microsoft YaHei</vt:lpstr>
      <vt:lpstr>Droid Sans Fallback</vt:lpstr>
      <vt:lpstr>Arial Unicode MS</vt:lpstr>
      <vt:lpstr>OpenSymbol</vt:lpstr>
      <vt:lpstr>Frame</vt:lpstr>
      <vt:lpstr>Factory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joao</cp:lastModifiedBy>
  <cp:revision>10</cp:revision>
  <dcterms:created xsi:type="dcterms:W3CDTF">2024-04-24T13:44:51Z</dcterms:created>
  <dcterms:modified xsi:type="dcterms:W3CDTF">2024-04-24T13:44:51Z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