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718"/>
  </p:normalViewPr>
  <p:slideViewPr>
    <p:cSldViewPr snapToGrid="0">
      <p:cViewPr varScale="1">
        <p:scale>
          <a:sx n="75" d="100"/>
          <a:sy n="75" d="100"/>
        </p:scale>
        <p:origin x="87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GB"/>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4/24/2024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4/24/2024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GB"/>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4/24/2024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4/24/2024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4/24/2024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GB"/>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4/24/2024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4/24/2024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4/24/2024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72AAE-F629-8B08-11CA-829A0E7B8331}"/>
              </a:ext>
            </a:extLst>
          </p:cNvPr>
          <p:cNvSpPr>
            <a:spLocks noGrp="1"/>
          </p:cNvSpPr>
          <p:nvPr>
            <p:ph type="ctrTitle"/>
          </p:nvPr>
        </p:nvSpPr>
        <p:spPr/>
        <p:txBody>
          <a:bodyPr/>
          <a:lstStyle/>
          <a:p>
            <a:r>
              <a:rPr lang="en-US" dirty="0"/>
              <a:t>Abstract Factory</a:t>
            </a:r>
          </a:p>
        </p:txBody>
      </p:sp>
      <p:sp>
        <p:nvSpPr>
          <p:cNvPr id="3" name="Subtitle 2">
            <a:extLst>
              <a:ext uri="{FF2B5EF4-FFF2-40B4-BE49-F238E27FC236}">
                <a16:creationId xmlns:a16="http://schemas.microsoft.com/office/drawing/2014/main" id="{8C1D109F-2755-7A34-292D-438DECA7568B}"/>
              </a:ext>
            </a:extLst>
          </p:cNvPr>
          <p:cNvSpPr>
            <a:spLocks noGrp="1"/>
          </p:cNvSpPr>
          <p:nvPr>
            <p:ph type="subTitle" idx="1"/>
          </p:nvPr>
        </p:nvSpPr>
        <p:spPr/>
        <p:txBody>
          <a:bodyPr/>
          <a:lstStyle/>
          <a:p>
            <a:r>
              <a:rPr lang="en-US" dirty="0"/>
              <a:t>André Dora – 113613</a:t>
            </a:r>
          </a:p>
          <a:p>
            <a:r>
              <a:rPr lang="en-US" dirty="0"/>
              <a:t>April 24</a:t>
            </a:r>
            <a:r>
              <a:rPr lang="en-US" baseline="30000" dirty="0"/>
              <a:t>th</a:t>
            </a:r>
            <a:r>
              <a:rPr lang="en-US" dirty="0"/>
              <a:t>, 2024</a:t>
            </a:r>
          </a:p>
        </p:txBody>
      </p:sp>
    </p:spTree>
    <p:extLst>
      <p:ext uri="{BB962C8B-B14F-4D97-AF65-F5344CB8AC3E}">
        <p14:creationId xmlns:p14="http://schemas.microsoft.com/office/powerpoint/2010/main" val="1847532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2517BF-4F23-2928-1104-34A35CDAC90C}"/>
              </a:ext>
            </a:extLst>
          </p:cNvPr>
          <p:cNvSpPr txBox="1"/>
          <p:nvPr/>
        </p:nvSpPr>
        <p:spPr>
          <a:xfrm>
            <a:off x="651641" y="409902"/>
            <a:ext cx="6730048" cy="646331"/>
          </a:xfrm>
          <a:prstGeom prst="rect">
            <a:avLst/>
          </a:prstGeom>
          <a:noFill/>
        </p:spPr>
        <p:txBody>
          <a:bodyPr wrap="none" rtlCol="0">
            <a:spAutoFit/>
          </a:bodyPr>
          <a:lstStyle/>
          <a:p>
            <a:r>
              <a:rPr lang="en-US" sz="3600" b="1" dirty="0">
                <a:solidFill>
                  <a:schemeClr val="accent1"/>
                </a:solidFill>
                <a:latin typeface="Calibri" panose="020F0502020204030204" pitchFamily="34" charset="0"/>
                <a:cs typeface="Calibri" panose="020F0502020204030204" pitchFamily="34" charset="0"/>
              </a:rPr>
              <a:t>When should we use this pattern?</a:t>
            </a:r>
          </a:p>
        </p:txBody>
      </p:sp>
      <p:sp>
        <p:nvSpPr>
          <p:cNvPr id="4" name="CaixaDeTexto 3">
            <a:extLst>
              <a:ext uri="{FF2B5EF4-FFF2-40B4-BE49-F238E27FC236}">
                <a16:creationId xmlns:a16="http://schemas.microsoft.com/office/drawing/2014/main" id="{1D0A551A-E41B-29B2-CA76-E50D80CCAF74}"/>
              </a:ext>
            </a:extLst>
          </p:cNvPr>
          <p:cNvSpPr txBox="1"/>
          <p:nvPr/>
        </p:nvSpPr>
        <p:spPr>
          <a:xfrm>
            <a:off x="651641" y="1848256"/>
            <a:ext cx="5444359" cy="3527248"/>
          </a:xfrm>
          <a:prstGeom prst="rect">
            <a:avLst/>
          </a:prstGeom>
          <a:noFill/>
        </p:spPr>
        <p:txBody>
          <a:bodyPr wrap="square">
            <a:spAutoFit/>
          </a:bodyPr>
          <a:lstStyle/>
          <a:p>
            <a:pPr indent="263525" algn="just">
              <a:lnSpc>
                <a:spcPct val="150000"/>
              </a:lnSpc>
              <a:spcAft>
                <a:spcPts val="600"/>
              </a:spcAft>
            </a:pPr>
            <a:r>
              <a:rPr lang="en-US" dirty="0"/>
              <a:t>The Abstract Factory design pattern is a factory for creating different types of related objects. </a:t>
            </a:r>
          </a:p>
          <a:p>
            <a:pPr indent="263525" algn="just">
              <a:lnSpc>
                <a:spcPct val="150000"/>
              </a:lnSpc>
              <a:spcAft>
                <a:spcPts val="600"/>
              </a:spcAft>
            </a:pPr>
            <a:r>
              <a:rPr lang="en-US" dirty="0"/>
              <a:t>Instead of specifying exactly which type of object you want to create, you delegate that decision to the factory. </a:t>
            </a:r>
          </a:p>
          <a:p>
            <a:pPr indent="263525" algn="just">
              <a:lnSpc>
                <a:spcPct val="150000"/>
              </a:lnSpc>
              <a:spcAft>
                <a:spcPts val="600"/>
              </a:spcAft>
            </a:pPr>
            <a:r>
              <a:rPr lang="en-US" dirty="0"/>
              <a:t>This allows you to switch between different families of objects without changing your code, making your application more flexible and easier to maintain.</a:t>
            </a:r>
            <a:endParaRPr lang="pt-PT" dirty="0"/>
          </a:p>
        </p:txBody>
      </p:sp>
      <p:pic>
        <p:nvPicPr>
          <p:cNvPr id="6" name="Imagem 5">
            <a:extLst>
              <a:ext uri="{FF2B5EF4-FFF2-40B4-BE49-F238E27FC236}">
                <a16:creationId xmlns:a16="http://schemas.microsoft.com/office/drawing/2014/main" id="{D39380AD-680A-A72A-A221-3131952A487F}"/>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6351369" y="2182709"/>
            <a:ext cx="5188990" cy="2858342"/>
          </a:xfrm>
          <a:prstGeom prst="rect">
            <a:avLst/>
          </a:prstGeom>
        </p:spPr>
      </p:pic>
    </p:spTree>
    <p:extLst>
      <p:ext uri="{BB962C8B-B14F-4D97-AF65-F5344CB8AC3E}">
        <p14:creationId xmlns:p14="http://schemas.microsoft.com/office/powerpoint/2010/main" val="3278293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2517BF-4F23-2928-1104-34A35CDAC90C}"/>
              </a:ext>
            </a:extLst>
          </p:cNvPr>
          <p:cNvSpPr txBox="1"/>
          <p:nvPr/>
        </p:nvSpPr>
        <p:spPr>
          <a:xfrm>
            <a:off x="651641" y="409902"/>
            <a:ext cx="6331220" cy="646331"/>
          </a:xfrm>
          <a:prstGeom prst="rect">
            <a:avLst/>
          </a:prstGeom>
          <a:noFill/>
        </p:spPr>
        <p:txBody>
          <a:bodyPr wrap="none" rtlCol="0">
            <a:spAutoFit/>
          </a:bodyPr>
          <a:lstStyle/>
          <a:p>
            <a:r>
              <a:rPr lang="en-US" sz="3600" b="1" dirty="0">
                <a:solidFill>
                  <a:schemeClr val="accent1"/>
                </a:solidFill>
                <a:latin typeface="Calibri" panose="020F0502020204030204" pitchFamily="34" charset="0"/>
                <a:cs typeface="Calibri" panose="020F0502020204030204" pitchFamily="34" charset="0"/>
              </a:rPr>
              <a:t>How to implement this pattern?</a:t>
            </a:r>
          </a:p>
        </p:txBody>
      </p:sp>
      <p:sp>
        <p:nvSpPr>
          <p:cNvPr id="4" name="CaixaDeTexto 3">
            <a:extLst>
              <a:ext uri="{FF2B5EF4-FFF2-40B4-BE49-F238E27FC236}">
                <a16:creationId xmlns:a16="http://schemas.microsoft.com/office/drawing/2014/main" id="{B10A14F1-7199-789C-8E0A-E17294E9E41C}"/>
              </a:ext>
            </a:extLst>
          </p:cNvPr>
          <p:cNvSpPr txBox="1"/>
          <p:nvPr/>
        </p:nvSpPr>
        <p:spPr>
          <a:xfrm>
            <a:off x="1168400" y="1083538"/>
            <a:ext cx="4998720" cy="5497018"/>
          </a:xfrm>
          <a:prstGeom prst="rect">
            <a:avLst/>
          </a:prstGeom>
          <a:noFill/>
        </p:spPr>
        <p:txBody>
          <a:bodyPr wrap="square">
            <a:spAutoFit/>
          </a:bodyPr>
          <a:lstStyle/>
          <a:p>
            <a:pPr indent="182563" algn="just">
              <a:lnSpc>
                <a:spcPct val="150000"/>
              </a:lnSpc>
              <a:spcAft>
                <a:spcPts val="600"/>
              </a:spcAft>
            </a:pPr>
            <a:r>
              <a:rPr lang="en-US" dirty="0"/>
              <a:t>Map out a matrix of distinct product types versus variants of these products.</a:t>
            </a:r>
          </a:p>
          <a:p>
            <a:pPr indent="182563" algn="just">
              <a:lnSpc>
                <a:spcPct val="150000"/>
              </a:lnSpc>
              <a:spcAft>
                <a:spcPts val="600"/>
              </a:spcAft>
            </a:pPr>
            <a:endParaRPr lang="en-US" dirty="0"/>
          </a:p>
          <a:p>
            <a:pPr indent="182563" algn="just">
              <a:lnSpc>
                <a:spcPct val="150000"/>
              </a:lnSpc>
              <a:spcAft>
                <a:spcPts val="600"/>
              </a:spcAft>
            </a:pPr>
            <a:r>
              <a:rPr lang="en-US" dirty="0"/>
              <a:t>Declare abstract product interfaces for all product types. Then make all concrete product classes implement these interfaces.</a:t>
            </a:r>
          </a:p>
          <a:p>
            <a:pPr indent="182563" algn="just">
              <a:lnSpc>
                <a:spcPct val="150000"/>
              </a:lnSpc>
              <a:spcAft>
                <a:spcPts val="600"/>
              </a:spcAft>
            </a:pPr>
            <a:endParaRPr lang="en-US" dirty="0"/>
          </a:p>
          <a:p>
            <a:pPr indent="182563" algn="just">
              <a:lnSpc>
                <a:spcPct val="150000"/>
              </a:lnSpc>
              <a:spcAft>
                <a:spcPts val="600"/>
              </a:spcAft>
            </a:pPr>
            <a:r>
              <a:rPr lang="en-US" dirty="0"/>
              <a:t>Declare the abstract factory interface with a set of creation methods for all abstract products.</a:t>
            </a:r>
          </a:p>
          <a:p>
            <a:pPr indent="182563" algn="just">
              <a:lnSpc>
                <a:spcPct val="150000"/>
              </a:lnSpc>
              <a:spcAft>
                <a:spcPts val="600"/>
              </a:spcAft>
            </a:pPr>
            <a:endParaRPr lang="en-US" dirty="0"/>
          </a:p>
          <a:p>
            <a:pPr indent="182563" algn="just">
              <a:lnSpc>
                <a:spcPct val="150000"/>
              </a:lnSpc>
              <a:spcAft>
                <a:spcPts val="600"/>
              </a:spcAft>
            </a:pPr>
            <a:r>
              <a:rPr lang="en-US" dirty="0"/>
              <a:t>Implement a set of concrete factory classes, one for each product variant.</a:t>
            </a:r>
          </a:p>
        </p:txBody>
      </p:sp>
      <p:sp>
        <p:nvSpPr>
          <p:cNvPr id="6" name="CaixaDeTexto 5">
            <a:extLst>
              <a:ext uri="{FF2B5EF4-FFF2-40B4-BE49-F238E27FC236}">
                <a16:creationId xmlns:a16="http://schemas.microsoft.com/office/drawing/2014/main" id="{B143EB80-5F24-1204-2A75-8D7E62A4C366}"/>
              </a:ext>
            </a:extLst>
          </p:cNvPr>
          <p:cNvSpPr txBox="1"/>
          <p:nvPr/>
        </p:nvSpPr>
        <p:spPr>
          <a:xfrm>
            <a:off x="693821" y="1056233"/>
            <a:ext cx="426720" cy="923330"/>
          </a:xfrm>
          <a:prstGeom prst="rect">
            <a:avLst/>
          </a:prstGeom>
          <a:noFill/>
        </p:spPr>
        <p:txBody>
          <a:bodyPr wrap="square">
            <a:spAutoFit/>
          </a:bodyPr>
          <a:lstStyle/>
          <a:p>
            <a:r>
              <a:rPr lang="pt-PT" sz="5400" dirty="0">
                <a:solidFill>
                  <a:schemeClr val="accent1"/>
                </a:solidFill>
              </a:rPr>
              <a:t>1</a:t>
            </a:r>
          </a:p>
        </p:txBody>
      </p:sp>
      <p:sp>
        <p:nvSpPr>
          <p:cNvPr id="7" name="CaixaDeTexto 6">
            <a:extLst>
              <a:ext uri="{FF2B5EF4-FFF2-40B4-BE49-F238E27FC236}">
                <a16:creationId xmlns:a16="http://schemas.microsoft.com/office/drawing/2014/main" id="{C2ECBEA8-01E7-90B5-BAE6-C4718540AF77}"/>
              </a:ext>
            </a:extLst>
          </p:cNvPr>
          <p:cNvSpPr txBox="1"/>
          <p:nvPr/>
        </p:nvSpPr>
        <p:spPr>
          <a:xfrm>
            <a:off x="693821" y="2606890"/>
            <a:ext cx="426720" cy="923330"/>
          </a:xfrm>
          <a:prstGeom prst="rect">
            <a:avLst/>
          </a:prstGeom>
          <a:noFill/>
        </p:spPr>
        <p:txBody>
          <a:bodyPr wrap="square">
            <a:spAutoFit/>
          </a:bodyPr>
          <a:lstStyle/>
          <a:p>
            <a:r>
              <a:rPr lang="pt-PT" sz="5400" dirty="0">
                <a:solidFill>
                  <a:schemeClr val="accent1"/>
                </a:solidFill>
              </a:rPr>
              <a:t>2</a:t>
            </a:r>
          </a:p>
        </p:txBody>
      </p:sp>
      <p:sp>
        <p:nvSpPr>
          <p:cNvPr id="8" name="CaixaDeTexto 7">
            <a:extLst>
              <a:ext uri="{FF2B5EF4-FFF2-40B4-BE49-F238E27FC236}">
                <a16:creationId xmlns:a16="http://schemas.microsoft.com/office/drawing/2014/main" id="{0A36AAEF-3B58-F43B-64C4-45AF0494E3F5}"/>
              </a:ext>
            </a:extLst>
          </p:cNvPr>
          <p:cNvSpPr txBox="1"/>
          <p:nvPr/>
        </p:nvSpPr>
        <p:spPr>
          <a:xfrm>
            <a:off x="693821" y="4157547"/>
            <a:ext cx="426720" cy="923330"/>
          </a:xfrm>
          <a:prstGeom prst="rect">
            <a:avLst/>
          </a:prstGeom>
          <a:noFill/>
        </p:spPr>
        <p:txBody>
          <a:bodyPr wrap="square">
            <a:spAutoFit/>
          </a:bodyPr>
          <a:lstStyle/>
          <a:p>
            <a:r>
              <a:rPr lang="pt-PT" sz="5400" dirty="0">
                <a:solidFill>
                  <a:schemeClr val="accent1"/>
                </a:solidFill>
              </a:rPr>
              <a:t>3</a:t>
            </a:r>
          </a:p>
        </p:txBody>
      </p:sp>
      <p:sp>
        <p:nvSpPr>
          <p:cNvPr id="9" name="CaixaDeTexto 8">
            <a:extLst>
              <a:ext uri="{FF2B5EF4-FFF2-40B4-BE49-F238E27FC236}">
                <a16:creationId xmlns:a16="http://schemas.microsoft.com/office/drawing/2014/main" id="{7EB58288-4D5A-55C3-4633-55A06A8EB319}"/>
              </a:ext>
            </a:extLst>
          </p:cNvPr>
          <p:cNvSpPr txBox="1"/>
          <p:nvPr/>
        </p:nvSpPr>
        <p:spPr>
          <a:xfrm>
            <a:off x="693821" y="5533670"/>
            <a:ext cx="426720" cy="923330"/>
          </a:xfrm>
          <a:prstGeom prst="rect">
            <a:avLst/>
          </a:prstGeom>
          <a:noFill/>
        </p:spPr>
        <p:txBody>
          <a:bodyPr wrap="square">
            <a:spAutoFit/>
          </a:bodyPr>
          <a:lstStyle/>
          <a:p>
            <a:r>
              <a:rPr lang="pt-PT" sz="5400" dirty="0">
                <a:solidFill>
                  <a:schemeClr val="accent1"/>
                </a:solidFill>
              </a:rPr>
              <a:t>4</a:t>
            </a:r>
          </a:p>
        </p:txBody>
      </p:sp>
      <p:sp>
        <p:nvSpPr>
          <p:cNvPr id="11" name="CaixaDeTexto 10">
            <a:extLst>
              <a:ext uri="{FF2B5EF4-FFF2-40B4-BE49-F238E27FC236}">
                <a16:creationId xmlns:a16="http://schemas.microsoft.com/office/drawing/2014/main" id="{25BC1ADD-B00A-B5EA-9392-DF5B36804400}"/>
              </a:ext>
            </a:extLst>
          </p:cNvPr>
          <p:cNvSpPr txBox="1"/>
          <p:nvPr/>
        </p:nvSpPr>
        <p:spPr>
          <a:xfrm>
            <a:off x="7406640" y="1083538"/>
            <a:ext cx="4155440" cy="5604739"/>
          </a:xfrm>
          <a:prstGeom prst="rect">
            <a:avLst/>
          </a:prstGeom>
          <a:noFill/>
        </p:spPr>
        <p:txBody>
          <a:bodyPr wrap="square">
            <a:spAutoFit/>
          </a:bodyPr>
          <a:lstStyle/>
          <a:p>
            <a:pPr indent="182563" algn="just">
              <a:lnSpc>
                <a:spcPct val="150000"/>
              </a:lnSpc>
              <a:spcAft>
                <a:spcPts val="600"/>
              </a:spcAft>
            </a:pPr>
            <a:r>
              <a:rPr lang="en-US" dirty="0"/>
              <a:t>Create factory initialization code somewhere in the app. It should instantiate one of the concrete factory classes, depending on the application configuration or the current environment. Pass this factory object to all classes that construct products.</a:t>
            </a:r>
          </a:p>
          <a:p>
            <a:pPr indent="182563" algn="just">
              <a:lnSpc>
                <a:spcPct val="150000"/>
              </a:lnSpc>
              <a:spcAft>
                <a:spcPts val="600"/>
              </a:spcAft>
            </a:pPr>
            <a:endParaRPr lang="en-US" dirty="0"/>
          </a:p>
          <a:p>
            <a:pPr indent="182563" algn="just">
              <a:lnSpc>
                <a:spcPct val="150000"/>
              </a:lnSpc>
              <a:spcAft>
                <a:spcPts val="600"/>
              </a:spcAft>
            </a:pPr>
            <a:r>
              <a:rPr lang="en-US" dirty="0"/>
              <a:t>Scan through the code and find all direct calls to product constructors. Replace them with calls to the appropriate creation method on the factory object.</a:t>
            </a:r>
            <a:endParaRPr lang="pt-PT" dirty="0"/>
          </a:p>
        </p:txBody>
      </p:sp>
      <p:sp>
        <p:nvSpPr>
          <p:cNvPr id="12" name="CaixaDeTexto 11">
            <a:extLst>
              <a:ext uri="{FF2B5EF4-FFF2-40B4-BE49-F238E27FC236}">
                <a16:creationId xmlns:a16="http://schemas.microsoft.com/office/drawing/2014/main" id="{74459C26-7E4D-2503-2232-7DB2EF24F548}"/>
              </a:ext>
            </a:extLst>
          </p:cNvPr>
          <p:cNvSpPr txBox="1"/>
          <p:nvPr/>
        </p:nvSpPr>
        <p:spPr>
          <a:xfrm>
            <a:off x="6840621" y="1033293"/>
            <a:ext cx="426720" cy="923330"/>
          </a:xfrm>
          <a:prstGeom prst="rect">
            <a:avLst/>
          </a:prstGeom>
          <a:noFill/>
        </p:spPr>
        <p:txBody>
          <a:bodyPr wrap="square">
            <a:spAutoFit/>
          </a:bodyPr>
          <a:lstStyle/>
          <a:p>
            <a:r>
              <a:rPr lang="pt-PT" sz="5400" dirty="0">
                <a:solidFill>
                  <a:schemeClr val="accent1"/>
                </a:solidFill>
              </a:rPr>
              <a:t>5</a:t>
            </a:r>
          </a:p>
        </p:txBody>
      </p:sp>
      <p:sp>
        <p:nvSpPr>
          <p:cNvPr id="13" name="CaixaDeTexto 12">
            <a:extLst>
              <a:ext uri="{FF2B5EF4-FFF2-40B4-BE49-F238E27FC236}">
                <a16:creationId xmlns:a16="http://schemas.microsoft.com/office/drawing/2014/main" id="{8ADEE062-9A2A-3ED5-AF5C-7F984978BFB1}"/>
              </a:ext>
            </a:extLst>
          </p:cNvPr>
          <p:cNvSpPr txBox="1"/>
          <p:nvPr/>
        </p:nvSpPr>
        <p:spPr>
          <a:xfrm>
            <a:off x="6840621" y="4610340"/>
            <a:ext cx="426720" cy="923330"/>
          </a:xfrm>
          <a:prstGeom prst="rect">
            <a:avLst/>
          </a:prstGeom>
          <a:noFill/>
        </p:spPr>
        <p:txBody>
          <a:bodyPr wrap="square">
            <a:spAutoFit/>
          </a:bodyPr>
          <a:lstStyle/>
          <a:p>
            <a:r>
              <a:rPr lang="pt-PT" sz="5400" dirty="0">
                <a:solidFill>
                  <a:schemeClr val="accent1"/>
                </a:solidFill>
              </a:rPr>
              <a:t>6</a:t>
            </a:r>
          </a:p>
        </p:txBody>
      </p:sp>
    </p:spTree>
    <p:extLst>
      <p:ext uri="{BB962C8B-B14F-4D97-AF65-F5344CB8AC3E}">
        <p14:creationId xmlns:p14="http://schemas.microsoft.com/office/powerpoint/2010/main" val="858245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2517BF-4F23-2928-1104-34A35CDAC90C}"/>
              </a:ext>
            </a:extLst>
          </p:cNvPr>
          <p:cNvSpPr txBox="1"/>
          <p:nvPr/>
        </p:nvSpPr>
        <p:spPr>
          <a:xfrm>
            <a:off x="651641" y="409902"/>
            <a:ext cx="4321632" cy="646331"/>
          </a:xfrm>
          <a:prstGeom prst="rect">
            <a:avLst/>
          </a:prstGeom>
          <a:noFill/>
        </p:spPr>
        <p:txBody>
          <a:bodyPr wrap="none" rtlCol="0">
            <a:spAutoFit/>
          </a:bodyPr>
          <a:lstStyle/>
          <a:p>
            <a:r>
              <a:rPr lang="en-US" sz="3600" b="1" dirty="0">
                <a:solidFill>
                  <a:schemeClr val="accent1"/>
                </a:solidFill>
                <a:latin typeface="Calibri" panose="020F0502020204030204" pitchFamily="34" charset="0"/>
                <a:cs typeface="Calibri" panose="020F0502020204030204" pitchFamily="34" charset="0"/>
              </a:rPr>
              <a:t>(Base) Class Structure</a:t>
            </a:r>
          </a:p>
        </p:txBody>
      </p:sp>
      <p:pic>
        <p:nvPicPr>
          <p:cNvPr id="1026" name="Picture 2" descr="Abstract Factory design pattern">
            <a:extLst>
              <a:ext uri="{FF2B5EF4-FFF2-40B4-BE49-F238E27FC236}">
                <a16:creationId xmlns:a16="http://schemas.microsoft.com/office/drawing/2014/main" id="{99B69A33-2D7E-FFED-16E8-F34BF91548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6520" y="1306194"/>
            <a:ext cx="7777480" cy="4860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1242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2517BF-4F23-2928-1104-34A35CDAC90C}"/>
              </a:ext>
            </a:extLst>
          </p:cNvPr>
          <p:cNvSpPr txBox="1"/>
          <p:nvPr/>
        </p:nvSpPr>
        <p:spPr>
          <a:xfrm>
            <a:off x="651641" y="409902"/>
            <a:ext cx="3360985" cy="646331"/>
          </a:xfrm>
          <a:prstGeom prst="rect">
            <a:avLst/>
          </a:prstGeom>
          <a:noFill/>
        </p:spPr>
        <p:txBody>
          <a:bodyPr wrap="none" rtlCol="0">
            <a:spAutoFit/>
          </a:bodyPr>
          <a:lstStyle/>
          <a:p>
            <a:r>
              <a:rPr lang="en-US" sz="3600" b="1" dirty="0">
                <a:solidFill>
                  <a:schemeClr val="accent1"/>
                </a:solidFill>
                <a:latin typeface="Calibri" panose="020F0502020204030204" pitchFamily="34" charset="0"/>
                <a:cs typeface="Calibri" panose="020F0502020204030204" pitchFamily="34" charset="0"/>
              </a:rPr>
              <a:t>Code Example(s)</a:t>
            </a:r>
          </a:p>
        </p:txBody>
      </p:sp>
      <p:sp>
        <p:nvSpPr>
          <p:cNvPr id="4" name="CaixaDeTexto 3">
            <a:extLst>
              <a:ext uri="{FF2B5EF4-FFF2-40B4-BE49-F238E27FC236}">
                <a16:creationId xmlns:a16="http://schemas.microsoft.com/office/drawing/2014/main" id="{1445BF17-3F91-FE34-3D89-7AE70AC943B6}"/>
              </a:ext>
            </a:extLst>
          </p:cNvPr>
          <p:cNvSpPr txBox="1"/>
          <p:nvPr/>
        </p:nvSpPr>
        <p:spPr>
          <a:xfrm>
            <a:off x="651641" y="1295520"/>
            <a:ext cx="5556119" cy="5693866"/>
          </a:xfrm>
          <a:prstGeom prst="rect">
            <a:avLst/>
          </a:prstGeom>
          <a:noFill/>
        </p:spPr>
        <p:txBody>
          <a:bodyPr wrap="square">
            <a:spAutoFit/>
          </a:bodyPr>
          <a:lstStyle/>
          <a:p>
            <a:r>
              <a:rPr lang="pt-PT" sz="1400" dirty="0">
                <a:solidFill>
                  <a:schemeClr val="accent1"/>
                </a:solidFill>
                <a:latin typeface="Cascadia Code" panose="020B0609020000020004" pitchFamily="49" charset="0"/>
                <a:cs typeface="Cascadia Code" panose="020B0609020000020004" pitchFamily="49" charset="0"/>
              </a:rPr>
              <a:t>Step 1: Define </a:t>
            </a:r>
            <a:r>
              <a:rPr lang="pt-PT" sz="1400" dirty="0" err="1">
                <a:solidFill>
                  <a:schemeClr val="accent1"/>
                </a:solidFill>
                <a:latin typeface="Cascadia Code" panose="020B0609020000020004" pitchFamily="49" charset="0"/>
                <a:cs typeface="Cascadia Code" panose="020B0609020000020004" pitchFamily="49" charset="0"/>
              </a:rPr>
              <a:t>abstract</a:t>
            </a:r>
            <a:r>
              <a:rPr lang="pt-PT" sz="1400" dirty="0">
                <a:solidFill>
                  <a:schemeClr val="accent1"/>
                </a:solidFill>
                <a:latin typeface="Cascadia Code" panose="020B0609020000020004" pitchFamily="49" charset="0"/>
                <a:cs typeface="Cascadia Code" panose="020B0609020000020004" pitchFamily="49" charset="0"/>
              </a:rPr>
              <a:t> </a:t>
            </a:r>
            <a:r>
              <a:rPr lang="pt-PT" sz="1400" dirty="0" err="1">
                <a:solidFill>
                  <a:schemeClr val="accent1"/>
                </a:solidFill>
                <a:latin typeface="Cascadia Code" panose="020B0609020000020004" pitchFamily="49" charset="0"/>
                <a:cs typeface="Cascadia Code" panose="020B0609020000020004" pitchFamily="49" charset="0"/>
              </a:rPr>
              <a:t>product</a:t>
            </a:r>
            <a:r>
              <a:rPr lang="pt-PT" sz="1400" dirty="0">
                <a:solidFill>
                  <a:schemeClr val="accent1"/>
                </a:solidFill>
                <a:latin typeface="Cascadia Code" panose="020B0609020000020004" pitchFamily="49" charset="0"/>
                <a:cs typeface="Cascadia Code" panose="020B0609020000020004" pitchFamily="49" charset="0"/>
              </a:rPr>
              <a:t> interfaces</a:t>
            </a:r>
          </a:p>
          <a:p>
            <a:r>
              <a:rPr lang="pt-PT" sz="1400" dirty="0">
                <a:latin typeface="Cascadia Code" panose="020B0609020000020004" pitchFamily="49" charset="0"/>
                <a:cs typeface="Cascadia Code" panose="020B0609020000020004" pitchFamily="49" charset="0"/>
              </a:rPr>
              <a:t>interface </a:t>
            </a:r>
            <a:r>
              <a:rPr lang="pt-PT" sz="1400" dirty="0" err="1">
                <a:latin typeface="Cascadia Code" panose="020B0609020000020004" pitchFamily="49" charset="0"/>
                <a:cs typeface="Cascadia Code" panose="020B0609020000020004" pitchFamily="49" charset="0"/>
              </a:rPr>
              <a:t>Phone</a:t>
            </a:r>
            <a:r>
              <a:rPr lang="pt-PT" sz="1400" dirty="0">
                <a:latin typeface="Cascadia Code" panose="020B0609020000020004" pitchFamily="49" charset="0"/>
                <a:cs typeface="Cascadia Code" panose="020B0609020000020004" pitchFamily="49" charset="0"/>
              </a:rPr>
              <a:t> {</a:t>
            </a:r>
          </a:p>
          <a:p>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void</a:t>
            </a:r>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makeCall</a:t>
            </a:r>
            <a:r>
              <a:rPr lang="pt-PT" sz="1400" dirty="0">
                <a:latin typeface="Cascadia Code" panose="020B0609020000020004" pitchFamily="49" charset="0"/>
                <a:cs typeface="Cascadia Code" panose="020B0609020000020004" pitchFamily="49" charset="0"/>
              </a:rPr>
              <a:t>();</a:t>
            </a:r>
          </a:p>
          <a:p>
            <a:r>
              <a:rPr lang="pt-PT" sz="1400" dirty="0">
                <a:latin typeface="Cascadia Code" panose="020B0609020000020004" pitchFamily="49" charset="0"/>
                <a:cs typeface="Cascadia Code" panose="020B0609020000020004" pitchFamily="49" charset="0"/>
              </a:rPr>
              <a:t>}</a:t>
            </a:r>
          </a:p>
          <a:p>
            <a:endParaRPr lang="pt-PT" sz="1400" dirty="0">
              <a:latin typeface="Cascadia Code" panose="020B0609020000020004" pitchFamily="49" charset="0"/>
              <a:cs typeface="Cascadia Code" panose="020B0609020000020004" pitchFamily="49" charset="0"/>
            </a:endParaRPr>
          </a:p>
          <a:p>
            <a:r>
              <a:rPr lang="pt-PT" sz="1400" dirty="0">
                <a:latin typeface="Cascadia Code" panose="020B0609020000020004" pitchFamily="49" charset="0"/>
                <a:cs typeface="Cascadia Code" panose="020B0609020000020004" pitchFamily="49" charset="0"/>
              </a:rPr>
              <a:t>interface Laptop {</a:t>
            </a:r>
          </a:p>
          <a:p>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void</a:t>
            </a:r>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bootUp</a:t>
            </a:r>
            <a:r>
              <a:rPr lang="pt-PT" sz="1400" dirty="0">
                <a:latin typeface="Cascadia Code" panose="020B0609020000020004" pitchFamily="49" charset="0"/>
                <a:cs typeface="Cascadia Code" panose="020B0609020000020004" pitchFamily="49" charset="0"/>
              </a:rPr>
              <a:t>();</a:t>
            </a:r>
          </a:p>
          <a:p>
            <a:r>
              <a:rPr lang="pt-PT" sz="1400" dirty="0">
                <a:latin typeface="Cascadia Code" panose="020B0609020000020004" pitchFamily="49" charset="0"/>
                <a:cs typeface="Cascadia Code" panose="020B0609020000020004" pitchFamily="49" charset="0"/>
              </a:rPr>
              <a:t>}</a:t>
            </a:r>
          </a:p>
          <a:p>
            <a:endParaRPr lang="pt-PT" sz="1400" dirty="0">
              <a:latin typeface="Cascadia Code" panose="020B0609020000020004" pitchFamily="49" charset="0"/>
              <a:cs typeface="Cascadia Code" panose="020B0609020000020004" pitchFamily="49" charset="0"/>
            </a:endParaRPr>
          </a:p>
          <a:p>
            <a:r>
              <a:rPr lang="pt-PT" sz="1400" dirty="0">
                <a:solidFill>
                  <a:schemeClr val="accent1"/>
                </a:solidFill>
                <a:latin typeface="Cascadia Code" panose="020B0609020000020004" pitchFamily="49" charset="0"/>
                <a:cs typeface="Cascadia Code" panose="020B0609020000020004" pitchFamily="49" charset="0"/>
              </a:rPr>
              <a:t>Step 2: </a:t>
            </a:r>
            <a:r>
              <a:rPr lang="pt-PT" sz="1400" dirty="0" err="1">
                <a:solidFill>
                  <a:schemeClr val="accent1"/>
                </a:solidFill>
                <a:latin typeface="Cascadia Code" panose="020B0609020000020004" pitchFamily="49" charset="0"/>
                <a:cs typeface="Cascadia Code" panose="020B0609020000020004" pitchFamily="49" charset="0"/>
              </a:rPr>
              <a:t>Implement</a:t>
            </a:r>
            <a:r>
              <a:rPr lang="pt-PT" sz="1400" dirty="0">
                <a:solidFill>
                  <a:schemeClr val="accent1"/>
                </a:solidFill>
                <a:latin typeface="Cascadia Code" panose="020B0609020000020004" pitchFamily="49" charset="0"/>
                <a:cs typeface="Cascadia Code" panose="020B0609020000020004" pitchFamily="49" charset="0"/>
              </a:rPr>
              <a:t> </a:t>
            </a:r>
            <a:r>
              <a:rPr lang="pt-PT" sz="1400" dirty="0" err="1">
                <a:solidFill>
                  <a:schemeClr val="accent1"/>
                </a:solidFill>
                <a:latin typeface="Cascadia Code" panose="020B0609020000020004" pitchFamily="49" charset="0"/>
                <a:cs typeface="Cascadia Code" panose="020B0609020000020004" pitchFamily="49" charset="0"/>
              </a:rPr>
              <a:t>concrete</a:t>
            </a:r>
            <a:r>
              <a:rPr lang="pt-PT" sz="1400" dirty="0">
                <a:solidFill>
                  <a:schemeClr val="accent1"/>
                </a:solidFill>
                <a:latin typeface="Cascadia Code" panose="020B0609020000020004" pitchFamily="49" charset="0"/>
                <a:cs typeface="Cascadia Code" panose="020B0609020000020004" pitchFamily="49" charset="0"/>
              </a:rPr>
              <a:t> </a:t>
            </a:r>
            <a:r>
              <a:rPr lang="pt-PT" sz="1400" dirty="0" err="1">
                <a:solidFill>
                  <a:schemeClr val="accent1"/>
                </a:solidFill>
                <a:latin typeface="Cascadia Code" panose="020B0609020000020004" pitchFamily="49" charset="0"/>
                <a:cs typeface="Cascadia Code" panose="020B0609020000020004" pitchFamily="49" charset="0"/>
              </a:rPr>
              <a:t>product</a:t>
            </a:r>
            <a:r>
              <a:rPr lang="pt-PT" sz="1400" dirty="0">
                <a:solidFill>
                  <a:schemeClr val="accent1"/>
                </a:solidFill>
                <a:latin typeface="Cascadia Code" panose="020B0609020000020004" pitchFamily="49" charset="0"/>
                <a:cs typeface="Cascadia Code" panose="020B0609020000020004" pitchFamily="49" charset="0"/>
              </a:rPr>
              <a:t> classes</a:t>
            </a:r>
          </a:p>
          <a:p>
            <a:r>
              <a:rPr lang="pt-PT" sz="1400" dirty="0" err="1">
                <a:latin typeface="Cascadia Code" panose="020B0609020000020004" pitchFamily="49" charset="0"/>
                <a:cs typeface="Cascadia Code" panose="020B0609020000020004" pitchFamily="49" charset="0"/>
              </a:rPr>
              <a:t>class</a:t>
            </a:r>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AndroidPhone</a:t>
            </a:r>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implements</a:t>
            </a:r>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Phone</a:t>
            </a:r>
            <a:r>
              <a:rPr lang="pt-PT" sz="1400" dirty="0">
                <a:latin typeface="Cascadia Code" panose="020B0609020000020004" pitchFamily="49" charset="0"/>
                <a:cs typeface="Cascadia Code" panose="020B0609020000020004" pitchFamily="49" charset="0"/>
              </a:rPr>
              <a:t> {</a:t>
            </a:r>
          </a:p>
          <a:p>
            <a:r>
              <a:rPr lang="pt-PT" sz="1400" dirty="0">
                <a:latin typeface="Cascadia Code" panose="020B0609020000020004" pitchFamily="49" charset="0"/>
                <a:cs typeface="Cascadia Code" panose="020B0609020000020004" pitchFamily="49" charset="0"/>
              </a:rPr>
              <a:t>    @Override</a:t>
            </a:r>
          </a:p>
          <a:p>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public</a:t>
            </a:r>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void</a:t>
            </a:r>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makeCall</a:t>
            </a:r>
            <a:r>
              <a:rPr lang="pt-PT" sz="1400" dirty="0">
                <a:latin typeface="Cascadia Code" panose="020B0609020000020004" pitchFamily="49" charset="0"/>
                <a:cs typeface="Cascadia Code" panose="020B0609020000020004" pitchFamily="49" charset="0"/>
              </a:rPr>
              <a:t>() {</a:t>
            </a:r>
          </a:p>
          <a:p>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System.out.println</a:t>
            </a:r>
            <a:r>
              <a:rPr lang="pt-PT" sz="1400" dirty="0">
                <a:latin typeface="Cascadia Code" panose="020B0609020000020004" pitchFamily="49" charset="0"/>
                <a:cs typeface="Cascadia Code" panose="020B0609020000020004" pitchFamily="49" charset="0"/>
              </a:rPr>
              <a:t>("</a:t>
            </a:r>
            <a:r>
              <a:rPr lang="pt-PT" sz="1400" dirty="0" err="1">
                <a:latin typeface="Cascadia Code" panose="020B0609020000020004" pitchFamily="49" charset="0"/>
                <a:cs typeface="Cascadia Code" panose="020B0609020000020004" pitchFamily="49" charset="0"/>
              </a:rPr>
              <a:t>Making</a:t>
            </a:r>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call</a:t>
            </a:r>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from</a:t>
            </a:r>
            <a:r>
              <a:rPr lang="pt-PT" sz="1400" dirty="0">
                <a:latin typeface="Cascadia Code" panose="020B0609020000020004" pitchFamily="49" charset="0"/>
                <a:cs typeface="Cascadia Code" panose="020B0609020000020004" pitchFamily="49" charset="0"/>
              </a:rPr>
              <a:t> Android </a:t>
            </a:r>
            <a:r>
              <a:rPr lang="pt-PT" sz="1400" dirty="0" err="1">
                <a:latin typeface="Cascadia Code" panose="020B0609020000020004" pitchFamily="49" charset="0"/>
                <a:cs typeface="Cascadia Code" panose="020B0609020000020004" pitchFamily="49" charset="0"/>
              </a:rPr>
              <a:t>phone</a:t>
            </a:r>
            <a:r>
              <a:rPr lang="pt-PT" sz="1400" dirty="0">
                <a:latin typeface="Cascadia Code" panose="020B0609020000020004" pitchFamily="49" charset="0"/>
                <a:cs typeface="Cascadia Code" panose="020B0609020000020004" pitchFamily="49" charset="0"/>
              </a:rPr>
              <a:t>");</a:t>
            </a:r>
          </a:p>
          <a:p>
            <a:r>
              <a:rPr lang="pt-PT" sz="1400" dirty="0">
                <a:latin typeface="Cascadia Code" panose="020B0609020000020004" pitchFamily="49" charset="0"/>
                <a:cs typeface="Cascadia Code" panose="020B0609020000020004" pitchFamily="49" charset="0"/>
              </a:rPr>
              <a:t>    }</a:t>
            </a:r>
          </a:p>
          <a:p>
            <a:r>
              <a:rPr lang="pt-PT" sz="1400" dirty="0">
                <a:latin typeface="Cascadia Code" panose="020B0609020000020004" pitchFamily="49" charset="0"/>
                <a:cs typeface="Cascadia Code" panose="020B0609020000020004" pitchFamily="49" charset="0"/>
              </a:rPr>
              <a:t>}</a:t>
            </a:r>
          </a:p>
          <a:p>
            <a:r>
              <a:rPr lang="pt-PT" sz="1400" dirty="0" err="1">
                <a:latin typeface="Cascadia Code" panose="020B0609020000020004" pitchFamily="49" charset="0"/>
                <a:cs typeface="Cascadia Code" panose="020B0609020000020004" pitchFamily="49" charset="0"/>
              </a:rPr>
              <a:t>class</a:t>
            </a:r>
            <a:r>
              <a:rPr lang="pt-PT" sz="1400" dirty="0">
                <a:latin typeface="Cascadia Code" panose="020B0609020000020004" pitchFamily="49" charset="0"/>
                <a:cs typeface="Cascadia Code" panose="020B0609020000020004" pitchFamily="49" charset="0"/>
              </a:rPr>
              <a:t> IPhone </a:t>
            </a:r>
            <a:r>
              <a:rPr lang="pt-PT" sz="1400" dirty="0" err="1">
                <a:latin typeface="Cascadia Code" panose="020B0609020000020004" pitchFamily="49" charset="0"/>
                <a:cs typeface="Cascadia Code" panose="020B0609020000020004" pitchFamily="49" charset="0"/>
              </a:rPr>
              <a:t>implements</a:t>
            </a:r>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Phone</a:t>
            </a:r>
            <a:r>
              <a:rPr lang="pt-PT" sz="1400" dirty="0">
                <a:latin typeface="Cascadia Code" panose="020B0609020000020004" pitchFamily="49" charset="0"/>
                <a:cs typeface="Cascadia Code" panose="020B0609020000020004" pitchFamily="49" charset="0"/>
              </a:rPr>
              <a:t> {</a:t>
            </a:r>
          </a:p>
          <a:p>
            <a:r>
              <a:rPr lang="pt-PT" sz="1400" dirty="0">
                <a:latin typeface="Cascadia Code" panose="020B0609020000020004" pitchFamily="49" charset="0"/>
                <a:cs typeface="Cascadia Code" panose="020B0609020000020004" pitchFamily="49" charset="0"/>
              </a:rPr>
              <a:t>    @Override</a:t>
            </a:r>
          </a:p>
          <a:p>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public</a:t>
            </a:r>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void</a:t>
            </a:r>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makeCall</a:t>
            </a:r>
            <a:r>
              <a:rPr lang="pt-PT" sz="1400" dirty="0">
                <a:latin typeface="Cascadia Code" panose="020B0609020000020004" pitchFamily="49" charset="0"/>
                <a:cs typeface="Cascadia Code" panose="020B0609020000020004" pitchFamily="49" charset="0"/>
              </a:rPr>
              <a:t>() {</a:t>
            </a:r>
          </a:p>
          <a:p>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System.out.println</a:t>
            </a:r>
            <a:r>
              <a:rPr lang="pt-PT" sz="1400" dirty="0">
                <a:latin typeface="Cascadia Code" panose="020B0609020000020004" pitchFamily="49" charset="0"/>
                <a:cs typeface="Cascadia Code" panose="020B0609020000020004" pitchFamily="49" charset="0"/>
              </a:rPr>
              <a:t>("</a:t>
            </a:r>
            <a:r>
              <a:rPr lang="pt-PT" sz="1400" dirty="0" err="1">
                <a:latin typeface="Cascadia Code" panose="020B0609020000020004" pitchFamily="49" charset="0"/>
                <a:cs typeface="Cascadia Code" panose="020B0609020000020004" pitchFamily="49" charset="0"/>
              </a:rPr>
              <a:t>Making</a:t>
            </a:r>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call</a:t>
            </a:r>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from</a:t>
            </a:r>
            <a:r>
              <a:rPr lang="pt-PT" sz="1400" dirty="0">
                <a:latin typeface="Cascadia Code" panose="020B0609020000020004" pitchFamily="49" charset="0"/>
                <a:cs typeface="Cascadia Code" panose="020B0609020000020004" pitchFamily="49" charset="0"/>
              </a:rPr>
              <a:t> iPhone");</a:t>
            </a:r>
          </a:p>
          <a:p>
            <a:r>
              <a:rPr lang="pt-PT" sz="1400" dirty="0">
                <a:latin typeface="Cascadia Code" panose="020B0609020000020004" pitchFamily="49" charset="0"/>
                <a:cs typeface="Cascadia Code" panose="020B0609020000020004" pitchFamily="49" charset="0"/>
              </a:rPr>
              <a:t>}</a:t>
            </a:r>
          </a:p>
          <a:p>
            <a:r>
              <a:rPr lang="pt-PT" sz="1400" dirty="0">
                <a:latin typeface="Cascadia Code" panose="020B0609020000020004" pitchFamily="49" charset="0"/>
                <a:cs typeface="Cascadia Code" panose="020B0609020000020004" pitchFamily="49" charset="0"/>
              </a:rPr>
              <a:t>}</a:t>
            </a:r>
          </a:p>
          <a:p>
            <a:endParaRPr lang="pt-PT" sz="1400" dirty="0">
              <a:latin typeface="Cascadia Code" panose="020B0609020000020004" pitchFamily="49" charset="0"/>
              <a:cs typeface="Cascadia Code" panose="020B0609020000020004" pitchFamily="49" charset="0"/>
            </a:endParaRPr>
          </a:p>
          <a:p>
            <a:endParaRPr lang="pt-PT" sz="1400" dirty="0">
              <a:latin typeface="Cascadia Code" panose="020B0609020000020004" pitchFamily="49" charset="0"/>
              <a:cs typeface="Cascadia Code" panose="020B0609020000020004" pitchFamily="49" charset="0"/>
            </a:endParaRPr>
          </a:p>
        </p:txBody>
      </p:sp>
      <p:sp>
        <p:nvSpPr>
          <p:cNvPr id="8" name="CaixaDeTexto 7">
            <a:extLst>
              <a:ext uri="{FF2B5EF4-FFF2-40B4-BE49-F238E27FC236}">
                <a16:creationId xmlns:a16="http://schemas.microsoft.com/office/drawing/2014/main" id="{66D6AC21-1375-2003-C663-4DFF02B234CA}"/>
              </a:ext>
            </a:extLst>
          </p:cNvPr>
          <p:cNvSpPr txBox="1"/>
          <p:nvPr/>
        </p:nvSpPr>
        <p:spPr>
          <a:xfrm>
            <a:off x="6096000" y="1056233"/>
            <a:ext cx="6096000" cy="5047536"/>
          </a:xfrm>
          <a:prstGeom prst="rect">
            <a:avLst/>
          </a:prstGeom>
          <a:noFill/>
        </p:spPr>
        <p:txBody>
          <a:bodyPr wrap="square">
            <a:spAutoFit/>
          </a:bodyPr>
          <a:lstStyle/>
          <a:p>
            <a:endParaRPr lang="pt-PT" sz="1400" dirty="0">
              <a:latin typeface="Cascadia Code" panose="020B0609020000020004" pitchFamily="49" charset="0"/>
              <a:cs typeface="Cascadia Code" panose="020B0609020000020004" pitchFamily="49" charset="0"/>
            </a:endParaRPr>
          </a:p>
          <a:p>
            <a:r>
              <a:rPr lang="pt-PT" sz="1400" dirty="0" err="1">
                <a:latin typeface="Cascadia Code" panose="020B0609020000020004" pitchFamily="49" charset="0"/>
                <a:cs typeface="Cascadia Code" panose="020B0609020000020004" pitchFamily="49" charset="0"/>
              </a:rPr>
              <a:t>class</a:t>
            </a:r>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WindowsLaptop</a:t>
            </a:r>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implements</a:t>
            </a:r>
            <a:r>
              <a:rPr lang="pt-PT" sz="1400" dirty="0">
                <a:latin typeface="Cascadia Code" panose="020B0609020000020004" pitchFamily="49" charset="0"/>
                <a:cs typeface="Cascadia Code" panose="020B0609020000020004" pitchFamily="49" charset="0"/>
              </a:rPr>
              <a:t> Laptop {</a:t>
            </a:r>
          </a:p>
          <a:p>
            <a:r>
              <a:rPr lang="pt-PT" sz="1400" dirty="0">
                <a:latin typeface="Cascadia Code" panose="020B0609020000020004" pitchFamily="49" charset="0"/>
                <a:cs typeface="Cascadia Code" panose="020B0609020000020004" pitchFamily="49" charset="0"/>
              </a:rPr>
              <a:t>    @Override</a:t>
            </a:r>
          </a:p>
          <a:p>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public</a:t>
            </a:r>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void</a:t>
            </a:r>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bootUp</a:t>
            </a:r>
            <a:r>
              <a:rPr lang="pt-PT" sz="1400" dirty="0">
                <a:latin typeface="Cascadia Code" panose="020B0609020000020004" pitchFamily="49" charset="0"/>
                <a:cs typeface="Cascadia Code" panose="020B0609020000020004" pitchFamily="49" charset="0"/>
              </a:rPr>
              <a:t>() {</a:t>
            </a:r>
          </a:p>
          <a:p>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System.out.println</a:t>
            </a:r>
            <a:r>
              <a:rPr lang="pt-PT" sz="1400" dirty="0">
                <a:latin typeface="Cascadia Code" panose="020B0609020000020004" pitchFamily="49" charset="0"/>
                <a:cs typeface="Cascadia Code" panose="020B0609020000020004" pitchFamily="49" charset="0"/>
              </a:rPr>
              <a:t>("</a:t>
            </a:r>
            <a:r>
              <a:rPr lang="pt-PT" sz="1400" dirty="0" err="1">
                <a:latin typeface="Cascadia Code" panose="020B0609020000020004" pitchFamily="49" charset="0"/>
                <a:cs typeface="Cascadia Code" panose="020B0609020000020004" pitchFamily="49" charset="0"/>
              </a:rPr>
              <a:t>Booting</a:t>
            </a:r>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up</a:t>
            </a:r>
            <a:r>
              <a:rPr lang="pt-PT" sz="1400" dirty="0">
                <a:latin typeface="Cascadia Code" panose="020B0609020000020004" pitchFamily="49" charset="0"/>
                <a:cs typeface="Cascadia Code" panose="020B0609020000020004" pitchFamily="49" charset="0"/>
              </a:rPr>
              <a:t> Windows laptop");</a:t>
            </a:r>
          </a:p>
          <a:p>
            <a:r>
              <a:rPr lang="pt-PT" sz="1400" dirty="0">
                <a:latin typeface="Cascadia Code" panose="020B0609020000020004" pitchFamily="49" charset="0"/>
                <a:cs typeface="Cascadia Code" panose="020B0609020000020004" pitchFamily="49" charset="0"/>
              </a:rPr>
              <a:t>    }</a:t>
            </a:r>
          </a:p>
          <a:p>
            <a:r>
              <a:rPr lang="pt-PT" sz="1400" dirty="0">
                <a:latin typeface="Cascadia Code" panose="020B0609020000020004" pitchFamily="49" charset="0"/>
                <a:cs typeface="Cascadia Code" panose="020B0609020000020004" pitchFamily="49" charset="0"/>
              </a:rPr>
              <a:t>}</a:t>
            </a:r>
          </a:p>
          <a:p>
            <a:endParaRPr lang="pt-PT" sz="1400" dirty="0">
              <a:latin typeface="Cascadia Code" panose="020B0609020000020004" pitchFamily="49" charset="0"/>
              <a:cs typeface="Cascadia Code" panose="020B0609020000020004" pitchFamily="49" charset="0"/>
            </a:endParaRPr>
          </a:p>
          <a:p>
            <a:r>
              <a:rPr lang="pt-PT" sz="1400" dirty="0" err="1">
                <a:latin typeface="Cascadia Code" panose="020B0609020000020004" pitchFamily="49" charset="0"/>
                <a:cs typeface="Cascadia Code" panose="020B0609020000020004" pitchFamily="49" charset="0"/>
              </a:rPr>
              <a:t>class</a:t>
            </a:r>
            <a:r>
              <a:rPr lang="pt-PT" sz="1400" dirty="0">
                <a:latin typeface="Cascadia Code" panose="020B0609020000020004" pitchFamily="49" charset="0"/>
                <a:cs typeface="Cascadia Code" panose="020B0609020000020004" pitchFamily="49" charset="0"/>
              </a:rPr>
              <a:t> MacBook </a:t>
            </a:r>
            <a:r>
              <a:rPr lang="pt-PT" sz="1400" dirty="0" err="1">
                <a:latin typeface="Cascadia Code" panose="020B0609020000020004" pitchFamily="49" charset="0"/>
                <a:cs typeface="Cascadia Code" panose="020B0609020000020004" pitchFamily="49" charset="0"/>
              </a:rPr>
              <a:t>implements</a:t>
            </a:r>
            <a:r>
              <a:rPr lang="pt-PT" sz="1400" dirty="0">
                <a:latin typeface="Cascadia Code" panose="020B0609020000020004" pitchFamily="49" charset="0"/>
                <a:cs typeface="Cascadia Code" panose="020B0609020000020004" pitchFamily="49" charset="0"/>
              </a:rPr>
              <a:t> Laptop {</a:t>
            </a:r>
          </a:p>
          <a:p>
            <a:r>
              <a:rPr lang="pt-PT" sz="1400" dirty="0">
                <a:latin typeface="Cascadia Code" panose="020B0609020000020004" pitchFamily="49" charset="0"/>
                <a:cs typeface="Cascadia Code" panose="020B0609020000020004" pitchFamily="49" charset="0"/>
              </a:rPr>
              <a:t>    @Override</a:t>
            </a:r>
          </a:p>
          <a:p>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public</a:t>
            </a:r>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void</a:t>
            </a:r>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bootUp</a:t>
            </a:r>
            <a:r>
              <a:rPr lang="pt-PT" sz="1400" dirty="0">
                <a:latin typeface="Cascadia Code" panose="020B0609020000020004" pitchFamily="49" charset="0"/>
                <a:cs typeface="Cascadia Code" panose="020B0609020000020004" pitchFamily="49" charset="0"/>
              </a:rPr>
              <a:t>() {</a:t>
            </a:r>
          </a:p>
          <a:p>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System.out.println</a:t>
            </a:r>
            <a:r>
              <a:rPr lang="pt-PT" sz="1400" dirty="0">
                <a:latin typeface="Cascadia Code" panose="020B0609020000020004" pitchFamily="49" charset="0"/>
                <a:cs typeface="Cascadia Code" panose="020B0609020000020004" pitchFamily="49" charset="0"/>
              </a:rPr>
              <a:t>("</a:t>
            </a:r>
            <a:r>
              <a:rPr lang="pt-PT" sz="1400" dirty="0" err="1">
                <a:latin typeface="Cascadia Code" panose="020B0609020000020004" pitchFamily="49" charset="0"/>
                <a:cs typeface="Cascadia Code" panose="020B0609020000020004" pitchFamily="49" charset="0"/>
              </a:rPr>
              <a:t>Booting</a:t>
            </a:r>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up</a:t>
            </a:r>
            <a:r>
              <a:rPr lang="pt-PT" sz="1400" dirty="0">
                <a:latin typeface="Cascadia Code" panose="020B0609020000020004" pitchFamily="49" charset="0"/>
                <a:cs typeface="Cascadia Code" panose="020B0609020000020004" pitchFamily="49" charset="0"/>
              </a:rPr>
              <a:t> MacBook");</a:t>
            </a:r>
          </a:p>
          <a:p>
            <a:r>
              <a:rPr lang="pt-PT" sz="1400" dirty="0">
                <a:latin typeface="Cascadia Code" panose="020B0609020000020004" pitchFamily="49" charset="0"/>
                <a:cs typeface="Cascadia Code" panose="020B0609020000020004" pitchFamily="49" charset="0"/>
              </a:rPr>
              <a:t>    }</a:t>
            </a:r>
          </a:p>
          <a:p>
            <a:r>
              <a:rPr lang="pt-PT" sz="1400" dirty="0">
                <a:latin typeface="Cascadia Code" panose="020B0609020000020004" pitchFamily="49" charset="0"/>
                <a:cs typeface="Cascadia Code" panose="020B0609020000020004" pitchFamily="49" charset="0"/>
              </a:rPr>
              <a:t>}</a:t>
            </a:r>
          </a:p>
          <a:p>
            <a:endParaRPr lang="pt-PT" sz="1400" dirty="0">
              <a:latin typeface="Cascadia Code" panose="020B0609020000020004" pitchFamily="49" charset="0"/>
              <a:cs typeface="Cascadia Code" panose="020B0609020000020004" pitchFamily="49" charset="0"/>
            </a:endParaRPr>
          </a:p>
          <a:p>
            <a:endParaRPr lang="pt-PT" sz="1400" dirty="0">
              <a:latin typeface="Cascadia Code" panose="020B0609020000020004" pitchFamily="49" charset="0"/>
              <a:cs typeface="Cascadia Code" panose="020B0609020000020004" pitchFamily="49" charset="0"/>
            </a:endParaRPr>
          </a:p>
          <a:p>
            <a:endParaRPr lang="pt-PT" sz="1400" dirty="0">
              <a:latin typeface="Cascadia Code" panose="020B0609020000020004" pitchFamily="49" charset="0"/>
              <a:cs typeface="Cascadia Code" panose="020B0609020000020004" pitchFamily="49" charset="0"/>
            </a:endParaRPr>
          </a:p>
          <a:p>
            <a:r>
              <a:rPr lang="pt-PT" sz="1400" dirty="0">
                <a:solidFill>
                  <a:schemeClr val="accent1"/>
                </a:solidFill>
                <a:latin typeface="Cascadia Code" panose="020B0609020000020004" pitchFamily="49" charset="0"/>
                <a:cs typeface="Cascadia Code" panose="020B0609020000020004" pitchFamily="49" charset="0"/>
              </a:rPr>
              <a:t>Step 3: Declare </a:t>
            </a:r>
            <a:r>
              <a:rPr lang="pt-PT" sz="1400" dirty="0" err="1">
                <a:solidFill>
                  <a:schemeClr val="accent1"/>
                </a:solidFill>
                <a:latin typeface="Cascadia Code" panose="020B0609020000020004" pitchFamily="49" charset="0"/>
                <a:cs typeface="Cascadia Code" panose="020B0609020000020004" pitchFamily="49" charset="0"/>
              </a:rPr>
              <a:t>abstract</a:t>
            </a:r>
            <a:r>
              <a:rPr lang="pt-PT" sz="1400" dirty="0">
                <a:solidFill>
                  <a:schemeClr val="accent1"/>
                </a:solidFill>
                <a:latin typeface="Cascadia Code" panose="020B0609020000020004" pitchFamily="49" charset="0"/>
                <a:cs typeface="Cascadia Code" panose="020B0609020000020004" pitchFamily="49" charset="0"/>
              </a:rPr>
              <a:t> </a:t>
            </a:r>
            <a:r>
              <a:rPr lang="pt-PT" sz="1400" dirty="0" err="1">
                <a:solidFill>
                  <a:schemeClr val="accent1"/>
                </a:solidFill>
                <a:latin typeface="Cascadia Code" panose="020B0609020000020004" pitchFamily="49" charset="0"/>
                <a:cs typeface="Cascadia Code" panose="020B0609020000020004" pitchFamily="49" charset="0"/>
              </a:rPr>
              <a:t>factory</a:t>
            </a:r>
            <a:r>
              <a:rPr lang="pt-PT" sz="1400" dirty="0">
                <a:solidFill>
                  <a:schemeClr val="accent1"/>
                </a:solidFill>
                <a:latin typeface="Cascadia Code" panose="020B0609020000020004" pitchFamily="49" charset="0"/>
                <a:cs typeface="Cascadia Code" panose="020B0609020000020004" pitchFamily="49" charset="0"/>
              </a:rPr>
              <a:t> interface</a:t>
            </a:r>
          </a:p>
          <a:p>
            <a:r>
              <a:rPr lang="pt-PT" sz="1400" dirty="0">
                <a:latin typeface="Cascadia Code" panose="020B0609020000020004" pitchFamily="49" charset="0"/>
                <a:cs typeface="Cascadia Code" panose="020B0609020000020004" pitchFamily="49" charset="0"/>
              </a:rPr>
              <a:t>interface </a:t>
            </a:r>
            <a:r>
              <a:rPr lang="pt-PT" sz="1400" dirty="0" err="1">
                <a:latin typeface="Cascadia Code" panose="020B0609020000020004" pitchFamily="49" charset="0"/>
                <a:cs typeface="Cascadia Code" panose="020B0609020000020004" pitchFamily="49" charset="0"/>
              </a:rPr>
              <a:t>ElectronicDeviceFactory</a:t>
            </a:r>
            <a:r>
              <a:rPr lang="pt-PT" sz="1400" dirty="0">
                <a:latin typeface="Cascadia Code" panose="020B0609020000020004" pitchFamily="49" charset="0"/>
                <a:cs typeface="Cascadia Code" panose="020B0609020000020004" pitchFamily="49" charset="0"/>
              </a:rPr>
              <a:t> {</a:t>
            </a:r>
          </a:p>
          <a:p>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Phone</a:t>
            </a:r>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createPhone</a:t>
            </a:r>
            <a:r>
              <a:rPr lang="pt-PT" sz="1400" dirty="0">
                <a:latin typeface="Cascadia Code" panose="020B0609020000020004" pitchFamily="49" charset="0"/>
                <a:cs typeface="Cascadia Code" panose="020B0609020000020004" pitchFamily="49" charset="0"/>
              </a:rPr>
              <a:t>();</a:t>
            </a:r>
          </a:p>
          <a:p>
            <a:r>
              <a:rPr lang="pt-PT" sz="1400" dirty="0">
                <a:latin typeface="Cascadia Code" panose="020B0609020000020004" pitchFamily="49" charset="0"/>
                <a:cs typeface="Cascadia Code" panose="020B0609020000020004" pitchFamily="49" charset="0"/>
              </a:rPr>
              <a:t>    Laptop </a:t>
            </a:r>
            <a:r>
              <a:rPr lang="pt-PT" sz="1400" dirty="0" err="1">
                <a:latin typeface="Cascadia Code" panose="020B0609020000020004" pitchFamily="49" charset="0"/>
                <a:cs typeface="Cascadia Code" panose="020B0609020000020004" pitchFamily="49" charset="0"/>
              </a:rPr>
              <a:t>createLaptop</a:t>
            </a:r>
            <a:r>
              <a:rPr lang="pt-PT" sz="1400" dirty="0">
                <a:latin typeface="Cascadia Code" panose="020B0609020000020004" pitchFamily="49" charset="0"/>
                <a:cs typeface="Cascadia Code" panose="020B0609020000020004" pitchFamily="49" charset="0"/>
              </a:rPr>
              <a:t>();</a:t>
            </a:r>
          </a:p>
          <a:p>
            <a:r>
              <a:rPr lang="pt-PT" sz="1400" dirty="0">
                <a:latin typeface="Cascadia Code" panose="020B0609020000020004" pitchFamily="49" charset="0"/>
                <a:cs typeface="Cascadia Code" panose="020B0609020000020004" pitchFamily="49" charset="0"/>
              </a:rPr>
              <a:t>}</a:t>
            </a:r>
          </a:p>
          <a:p>
            <a:endParaRPr lang="pt-PT" sz="1400" dirty="0">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2813846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2517BF-4F23-2928-1104-34A35CDAC90C}"/>
              </a:ext>
            </a:extLst>
          </p:cNvPr>
          <p:cNvSpPr txBox="1"/>
          <p:nvPr/>
        </p:nvSpPr>
        <p:spPr>
          <a:xfrm>
            <a:off x="651641" y="409902"/>
            <a:ext cx="3360985" cy="646331"/>
          </a:xfrm>
          <a:prstGeom prst="rect">
            <a:avLst/>
          </a:prstGeom>
          <a:noFill/>
        </p:spPr>
        <p:txBody>
          <a:bodyPr wrap="none" rtlCol="0">
            <a:spAutoFit/>
          </a:bodyPr>
          <a:lstStyle/>
          <a:p>
            <a:r>
              <a:rPr lang="en-US" sz="3600" b="1" dirty="0">
                <a:solidFill>
                  <a:schemeClr val="accent1"/>
                </a:solidFill>
                <a:latin typeface="Calibri" panose="020F0502020204030204" pitchFamily="34" charset="0"/>
                <a:cs typeface="Calibri" panose="020F0502020204030204" pitchFamily="34" charset="0"/>
              </a:rPr>
              <a:t>Code Example(s)</a:t>
            </a:r>
          </a:p>
        </p:txBody>
      </p:sp>
      <p:sp>
        <p:nvSpPr>
          <p:cNvPr id="6" name="CaixaDeTexto 5">
            <a:extLst>
              <a:ext uri="{FF2B5EF4-FFF2-40B4-BE49-F238E27FC236}">
                <a16:creationId xmlns:a16="http://schemas.microsoft.com/office/drawing/2014/main" id="{A5849B6F-6459-5232-3A5C-6059799E7B8B}"/>
              </a:ext>
            </a:extLst>
          </p:cNvPr>
          <p:cNvSpPr txBox="1"/>
          <p:nvPr/>
        </p:nvSpPr>
        <p:spPr>
          <a:xfrm>
            <a:off x="651641" y="1300718"/>
            <a:ext cx="5972679" cy="3754874"/>
          </a:xfrm>
          <a:prstGeom prst="rect">
            <a:avLst/>
          </a:prstGeom>
          <a:noFill/>
        </p:spPr>
        <p:txBody>
          <a:bodyPr wrap="square">
            <a:spAutoFit/>
          </a:bodyPr>
          <a:lstStyle/>
          <a:p>
            <a:r>
              <a:rPr lang="pt-PT" sz="1400" dirty="0">
                <a:solidFill>
                  <a:schemeClr val="accent1"/>
                </a:solidFill>
                <a:latin typeface="Cascadia Code" panose="020B0609020000020004" pitchFamily="49" charset="0"/>
                <a:cs typeface="Cascadia Code" panose="020B0609020000020004" pitchFamily="49" charset="0"/>
              </a:rPr>
              <a:t>Step 4: </a:t>
            </a:r>
            <a:r>
              <a:rPr lang="pt-PT" sz="1400" dirty="0" err="1">
                <a:solidFill>
                  <a:schemeClr val="accent1"/>
                </a:solidFill>
                <a:latin typeface="Cascadia Code" panose="020B0609020000020004" pitchFamily="49" charset="0"/>
                <a:cs typeface="Cascadia Code" panose="020B0609020000020004" pitchFamily="49" charset="0"/>
              </a:rPr>
              <a:t>Implement</a:t>
            </a:r>
            <a:r>
              <a:rPr lang="pt-PT" sz="1400" dirty="0">
                <a:solidFill>
                  <a:schemeClr val="accent1"/>
                </a:solidFill>
                <a:latin typeface="Cascadia Code" panose="020B0609020000020004" pitchFamily="49" charset="0"/>
                <a:cs typeface="Cascadia Code" panose="020B0609020000020004" pitchFamily="49" charset="0"/>
              </a:rPr>
              <a:t> </a:t>
            </a:r>
            <a:r>
              <a:rPr lang="pt-PT" sz="1400" dirty="0" err="1">
                <a:solidFill>
                  <a:schemeClr val="accent1"/>
                </a:solidFill>
                <a:latin typeface="Cascadia Code" panose="020B0609020000020004" pitchFamily="49" charset="0"/>
                <a:cs typeface="Cascadia Code" panose="020B0609020000020004" pitchFamily="49" charset="0"/>
              </a:rPr>
              <a:t>concrete</a:t>
            </a:r>
            <a:r>
              <a:rPr lang="pt-PT" sz="1400" dirty="0">
                <a:solidFill>
                  <a:schemeClr val="accent1"/>
                </a:solidFill>
                <a:latin typeface="Cascadia Code" panose="020B0609020000020004" pitchFamily="49" charset="0"/>
                <a:cs typeface="Cascadia Code" panose="020B0609020000020004" pitchFamily="49" charset="0"/>
              </a:rPr>
              <a:t> </a:t>
            </a:r>
            <a:r>
              <a:rPr lang="pt-PT" sz="1400" dirty="0" err="1">
                <a:solidFill>
                  <a:schemeClr val="accent1"/>
                </a:solidFill>
                <a:latin typeface="Cascadia Code" panose="020B0609020000020004" pitchFamily="49" charset="0"/>
                <a:cs typeface="Cascadia Code" panose="020B0609020000020004" pitchFamily="49" charset="0"/>
              </a:rPr>
              <a:t>factory</a:t>
            </a:r>
            <a:r>
              <a:rPr lang="pt-PT" sz="1400" dirty="0">
                <a:solidFill>
                  <a:schemeClr val="accent1"/>
                </a:solidFill>
                <a:latin typeface="Cascadia Code" panose="020B0609020000020004" pitchFamily="49" charset="0"/>
                <a:cs typeface="Cascadia Code" panose="020B0609020000020004" pitchFamily="49" charset="0"/>
              </a:rPr>
              <a:t> classes</a:t>
            </a:r>
          </a:p>
          <a:p>
            <a:r>
              <a:rPr lang="pt-PT" sz="1400" dirty="0" err="1">
                <a:latin typeface="Cascadia Code" panose="020B0609020000020004" pitchFamily="49" charset="0"/>
                <a:cs typeface="Cascadia Code" panose="020B0609020000020004" pitchFamily="49" charset="0"/>
              </a:rPr>
              <a:t>class</a:t>
            </a:r>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AndroidFactory</a:t>
            </a:r>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implements</a:t>
            </a:r>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ElectronicDeviceFactory</a:t>
            </a:r>
            <a:r>
              <a:rPr lang="pt-PT" sz="1400" dirty="0">
                <a:latin typeface="Cascadia Code" panose="020B0609020000020004" pitchFamily="49" charset="0"/>
                <a:cs typeface="Cascadia Code" panose="020B0609020000020004" pitchFamily="49" charset="0"/>
              </a:rPr>
              <a:t> {</a:t>
            </a:r>
          </a:p>
          <a:p>
            <a:r>
              <a:rPr lang="pt-PT" sz="1400" dirty="0">
                <a:latin typeface="Cascadia Code" panose="020B0609020000020004" pitchFamily="49" charset="0"/>
                <a:cs typeface="Cascadia Code" panose="020B0609020000020004" pitchFamily="49" charset="0"/>
              </a:rPr>
              <a:t>    @Override</a:t>
            </a:r>
          </a:p>
          <a:p>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public</a:t>
            </a:r>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Phone</a:t>
            </a:r>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createPhone</a:t>
            </a:r>
            <a:r>
              <a:rPr lang="pt-PT" sz="1400" dirty="0">
                <a:latin typeface="Cascadia Code" panose="020B0609020000020004" pitchFamily="49" charset="0"/>
                <a:cs typeface="Cascadia Code" panose="020B0609020000020004" pitchFamily="49" charset="0"/>
              </a:rPr>
              <a:t>() {</a:t>
            </a:r>
          </a:p>
          <a:p>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return</a:t>
            </a:r>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new</a:t>
            </a:r>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AndroidPhone</a:t>
            </a:r>
            <a:r>
              <a:rPr lang="pt-PT" sz="1400" dirty="0">
                <a:latin typeface="Cascadia Code" panose="020B0609020000020004" pitchFamily="49" charset="0"/>
                <a:cs typeface="Cascadia Code" panose="020B0609020000020004" pitchFamily="49" charset="0"/>
              </a:rPr>
              <a:t>();</a:t>
            </a:r>
          </a:p>
          <a:p>
            <a:r>
              <a:rPr lang="pt-PT" sz="1400" dirty="0">
                <a:latin typeface="Cascadia Code" panose="020B0609020000020004" pitchFamily="49" charset="0"/>
                <a:cs typeface="Cascadia Code" panose="020B0609020000020004" pitchFamily="49" charset="0"/>
              </a:rPr>
              <a:t>    }</a:t>
            </a:r>
          </a:p>
          <a:p>
            <a:endParaRPr lang="pt-PT" sz="1400" dirty="0">
              <a:latin typeface="Cascadia Code" panose="020B0609020000020004" pitchFamily="49" charset="0"/>
              <a:cs typeface="Cascadia Code" panose="020B0609020000020004" pitchFamily="49" charset="0"/>
            </a:endParaRPr>
          </a:p>
          <a:p>
            <a:r>
              <a:rPr lang="pt-PT" sz="1400" dirty="0">
                <a:latin typeface="Cascadia Code" panose="020B0609020000020004" pitchFamily="49" charset="0"/>
                <a:cs typeface="Cascadia Code" panose="020B0609020000020004" pitchFamily="49" charset="0"/>
              </a:rPr>
              <a:t>    @Override</a:t>
            </a:r>
          </a:p>
          <a:p>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public</a:t>
            </a:r>
            <a:r>
              <a:rPr lang="pt-PT" sz="1400" dirty="0">
                <a:latin typeface="Cascadia Code" panose="020B0609020000020004" pitchFamily="49" charset="0"/>
                <a:cs typeface="Cascadia Code" panose="020B0609020000020004" pitchFamily="49" charset="0"/>
              </a:rPr>
              <a:t> Laptop </a:t>
            </a:r>
            <a:r>
              <a:rPr lang="pt-PT" sz="1400" dirty="0" err="1">
                <a:latin typeface="Cascadia Code" panose="020B0609020000020004" pitchFamily="49" charset="0"/>
                <a:cs typeface="Cascadia Code" panose="020B0609020000020004" pitchFamily="49" charset="0"/>
              </a:rPr>
              <a:t>createLaptop</a:t>
            </a:r>
            <a:r>
              <a:rPr lang="pt-PT" sz="1400" dirty="0">
                <a:latin typeface="Cascadia Code" panose="020B0609020000020004" pitchFamily="49" charset="0"/>
                <a:cs typeface="Cascadia Code" panose="020B0609020000020004" pitchFamily="49" charset="0"/>
              </a:rPr>
              <a:t>() {</a:t>
            </a:r>
          </a:p>
          <a:p>
            <a:r>
              <a:rPr lang="pt-PT" sz="1400" dirty="0">
                <a:latin typeface="Cascadia Code" panose="020B0609020000020004" pitchFamily="49" charset="0"/>
                <a:cs typeface="Cascadia Code" panose="020B0609020000020004" pitchFamily="49" charset="0"/>
              </a:rPr>
              <a:t>        // Android </a:t>
            </a:r>
            <a:r>
              <a:rPr lang="pt-PT" sz="1400" dirty="0" err="1">
                <a:latin typeface="Cascadia Code" panose="020B0609020000020004" pitchFamily="49" charset="0"/>
                <a:cs typeface="Cascadia Code" panose="020B0609020000020004" pitchFamily="49" charset="0"/>
              </a:rPr>
              <a:t>doesn't</a:t>
            </a:r>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produce</a:t>
            </a:r>
            <a:r>
              <a:rPr lang="pt-PT" sz="1400" dirty="0">
                <a:latin typeface="Cascadia Code" panose="020B0609020000020004" pitchFamily="49" charset="0"/>
                <a:cs typeface="Cascadia Code" panose="020B0609020000020004" pitchFamily="49" charset="0"/>
              </a:rPr>
              <a:t> laptops, </a:t>
            </a:r>
            <a:r>
              <a:rPr lang="pt-PT" sz="1400" dirty="0" err="1">
                <a:latin typeface="Cascadia Code" panose="020B0609020000020004" pitchFamily="49" charset="0"/>
                <a:cs typeface="Cascadia Code" panose="020B0609020000020004" pitchFamily="49" charset="0"/>
              </a:rPr>
              <a:t>so</a:t>
            </a:r>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return</a:t>
            </a:r>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null</a:t>
            </a:r>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or</a:t>
            </a:r>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throw</a:t>
            </a:r>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an</a:t>
            </a:r>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exception</a:t>
            </a:r>
            <a:endParaRPr lang="pt-PT" sz="1400" dirty="0">
              <a:latin typeface="Cascadia Code" panose="020B0609020000020004" pitchFamily="49" charset="0"/>
              <a:cs typeface="Cascadia Code" panose="020B0609020000020004" pitchFamily="49" charset="0"/>
            </a:endParaRPr>
          </a:p>
          <a:p>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return</a:t>
            </a:r>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null</a:t>
            </a:r>
            <a:r>
              <a:rPr lang="pt-PT" sz="1400" dirty="0">
                <a:latin typeface="Cascadia Code" panose="020B0609020000020004" pitchFamily="49" charset="0"/>
                <a:cs typeface="Cascadia Code" panose="020B0609020000020004" pitchFamily="49" charset="0"/>
              </a:rPr>
              <a:t>;</a:t>
            </a:r>
          </a:p>
          <a:p>
            <a:r>
              <a:rPr lang="pt-PT" sz="1400" dirty="0">
                <a:latin typeface="Cascadia Code" panose="020B0609020000020004" pitchFamily="49" charset="0"/>
                <a:cs typeface="Cascadia Code" panose="020B0609020000020004" pitchFamily="49" charset="0"/>
              </a:rPr>
              <a:t>    }</a:t>
            </a:r>
          </a:p>
          <a:p>
            <a:r>
              <a:rPr lang="pt-PT" sz="1400" dirty="0">
                <a:latin typeface="Cascadia Code" panose="020B0609020000020004" pitchFamily="49" charset="0"/>
                <a:cs typeface="Cascadia Code" panose="020B0609020000020004" pitchFamily="49" charset="0"/>
              </a:rPr>
              <a:t>}</a:t>
            </a:r>
          </a:p>
          <a:p>
            <a:endParaRPr lang="pt-PT" sz="1400" dirty="0">
              <a:latin typeface="Cascadia Code" panose="020B0609020000020004" pitchFamily="49" charset="0"/>
              <a:cs typeface="Cascadia Code" panose="020B0609020000020004" pitchFamily="49" charset="0"/>
            </a:endParaRPr>
          </a:p>
          <a:p>
            <a:endParaRPr lang="pt-PT" sz="1400" dirty="0">
              <a:latin typeface="Cascadia Code" panose="020B0609020000020004" pitchFamily="49" charset="0"/>
              <a:cs typeface="Cascadia Code" panose="020B0609020000020004" pitchFamily="49" charset="0"/>
            </a:endParaRPr>
          </a:p>
        </p:txBody>
      </p:sp>
      <p:sp>
        <p:nvSpPr>
          <p:cNvPr id="7" name="CaixaDeTexto 6">
            <a:extLst>
              <a:ext uri="{FF2B5EF4-FFF2-40B4-BE49-F238E27FC236}">
                <a16:creationId xmlns:a16="http://schemas.microsoft.com/office/drawing/2014/main" id="{AD322BC8-33A3-1ADC-0F01-8EB042907F95}"/>
              </a:ext>
            </a:extLst>
          </p:cNvPr>
          <p:cNvSpPr txBox="1"/>
          <p:nvPr/>
        </p:nvSpPr>
        <p:spPr>
          <a:xfrm>
            <a:off x="651641" y="5096232"/>
            <a:ext cx="5852160" cy="1600438"/>
          </a:xfrm>
          <a:prstGeom prst="rect">
            <a:avLst/>
          </a:prstGeom>
          <a:noFill/>
        </p:spPr>
        <p:txBody>
          <a:bodyPr wrap="square">
            <a:spAutoFit/>
          </a:bodyPr>
          <a:lstStyle/>
          <a:p>
            <a:r>
              <a:rPr lang="pt-PT" sz="1400" dirty="0" err="1">
                <a:latin typeface="Cascadia Code" panose="020B0609020000020004" pitchFamily="49" charset="0"/>
                <a:cs typeface="Cascadia Code" panose="020B0609020000020004" pitchFamily="49" charset="0"/>
              </a:rPr>
              <a:t>class</a:t>
            </a:r>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AppleFactory</a:t>
            </a:r>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implements</a:t>
            </a:r>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ElectronicDeviceFactory</a:t>
            </a:r>
            <a:r>
              <a:rPr lang="pt-PT" sz="1400" dirty="0">
                <a:latin typeface="Cascadia Code" panose="020B0609020000020004" pitchFamily="49" charset="0"/>
                <a:cs typeface="Cascadia Code" panose="020B0609020000020004" pitchFamily="49" charset="0"/>
              </a:rPr>
              <a:t> {</a:t>
            </a:r>
          </a:p>
          <a:p>
            <a:r>
              <a:rPr lang="pt-PT" sz="1400" dirty="0">
                <a:latin typeface="Cascadia Code" panose="020B0609020000020004" pitchFamily="49" charset="0"/>
                <a:cs typeface="Cascadia Code" panose="020B0609020000020004" pitchFamily="49" charset="0"/>
              </a:rPr>
              <a:t>    @Override</a:t>
            </a:r>
          </a:p>
          <a:p>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public</a:t>
            </a:r>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Phone</a:t>
            </a:r>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createPhone</a:t>
            </a:r>
            <a:r>
              <a:rPr lang="pt-PT" sz="1400" dirty="0">
                <a:latin typeface="Cascadia Code" panose="020B0609020000020004" pitchFamily="49" charset="0"/>
                <a:cs typeface="Cascadia Code" panose="020B0609020000020004" pitchFamily="49" charset="0"/>
              </a:rPr>
              <a:t>() {</a:t>
            </a:r>
          </a:p>
          <a:p>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return</a:t>
            </a:r>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new</a:t>
            </a:r>
            <a:r>
              <a:rPr lang="pt-PT" sz="1400" dirty="0">
                <a:latin typeface="Cascadia Code" panose="020B0609020000020004" pitchFamily="49" charset="0"/>
                <a:cs typeface="Cascadia Code" panose="020B0609020000020004" pitchFamily="49" charset="0"/>
              </a:rPr>
              <a:t> IPhone();</a:t>
            </a:r>
          </a:p>
          <a:p>
            <a:r>
              <a:rPr lang="pt-PT" sz="1400" dirty="0">
                <a:latin typeface="Cascadia Code" panose="020B0609020000020004" pitchFamily="49" charset="0"/>
                <a:cs typeface="Cascadia Code" panose="020B0609020000020004" pitchFamily="49" charset="0"/>
              </a:rPr>
              <a:t>    }    </a:t>
            </a:r>
          </a:p>
          <a:p>
            <a:endParaRPr lang="pt-PT" sz="1400" dirty="0">
              <a:latin typeface="Cascadia Code" panose="020B0609020000020004" pitchFamily="49" charset="0"/>
              <a:cs typeface="Cascadia Code" panose="020B0609020000020004" pitchFamily="49" charset="0"/>
            </a:endParaRPr>
          </a:p>
        </p:txBody>
      </p:sp>
      <p:sp>
        <p:nvSpPr>
          <p:cNvPr id="4" name="CaixaDeTexto 3">
            <a:extLst>
              <a:ext uri="{FF2B5EF4-FFF2-40B4-BE49-F238E27FC236}">
                <a16:creationId xmlns:a16="http://schemas.microsoft.com/office/drawing/2014/main" id="{F282CE0F-A9EF-D80B-6E3C-DC8EF9D24A12}"/>
              </a:ext>
            </a:extLst>
          </p:cNvPr>
          <p:cNvSpPr txBox="1"/>
          <p:nvPr/>
        </p:nvSpPr>
        <p:spPr>
          <a:xfrm>
            <a:off x="7376160" y="1056233"/>
            <a:ext cx="6096000" cy="1384995"/>
          </a:xfrm>
          <a:prstGeom prst="rect">
            <a:avLst/>
          </a:prstGeom>
          <a:noFill/>
        </p:spPr>
        <p:txBody>
          <a:bodyPr wrap="square">
            <a:spAutoFit/>
          </a:bodyPr>
          <a:lstStyle/>
          <a:p>
            <a:endParaRPr lang="pt-PT" sz="1400" dirty="0">
              <a:latin typeface="Cascadia Code" panose="020B0609020000020004" pitchFamily="49" charset="0"/>
              <a:cs typeface="Cascadia Code" panose="020B0609020000020004" pitchFamily="49" charset="0"/>
            </a:endParaRPr>
          </a:p>
          <a:p>
            <a:r>
              <a:rPr lang="pt-PT" sz="1400" dirty="0">
                <a:latin typeface="Cascadia Code" panose="020B0609020000020004" pitchFamily="49" charset="0"/>
                <a:cs typeface="Cascadia Code" panose="020B0609020000020004" pitchFamily="49" charset="0"/>
              </a:rPr>
              <a:t>@Override</a:t>
            </a:r>
          </a:p>
          <a:p>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public</a:t>
            </a:r>
            <a:r>
              <a:rPr lang="pt-PT" sz="1400" dirty="0">
                <a:latin typeface="Cascadia Code" panose="020B0609020000020004" pitchFamily="49" charset="0"/>
                <a:cs typeface="Cascadia Code" panose="020B0609020000020004" pitchFamily="49" charset="0"/>
              </a:rPr>
              <a:t> Laptop </a:t>
            </a:r>
            <a:r>
              <a:rPr lang="pt-PT" sz="1400" dirty="0" err="1">
                <a:latin typeface="Cascadia Code" panose="020B0609020000020004" pitchFamily="49" charset="0"/>
                <a:cs typeface="Cascadia Code" panose="020B0609020000020004" pitchFamily="49" charset="0"/>
              </a:rPr>
              <a:t>createLaptop</a:t>
            </a:r>
            <a:r>
              <a:rPr lang="pt-PT" sz="1400" dirty="0">
                <a:latin typeface="Cascadia Code" panose="020B0609020000020004" pitchFamily="49" charset="0"/>
                <a:cs typeface="Cascadia Code" panose="020B0609020000020004" pitchFamily="49" charset="0"/>
              </a:rPr>
              <a:t>() {</a:t>
            </a:r>
          </a:p>
          <a:p>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return</a:t>
            </a:r>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new</a:t>
            </a:r>
            <a:r>
              <a:rPr lang="pt-PT" sz="1400" dirty="0">
                <a:latin typeface="Cascadia Code" panose="020B0609020000020004" pitchFamily="49" charset="0"/>
                <a:cs typeface="Cascadia Code" panose="020B0609020000020004" pitchFamily="49" charset="0"/>
              </a:rPr>
              <a:t> MacBook();</a:t>
            </a:r>
          </a:p>
          <a:p>
            <a:r>
              <a:rPr lang="pt-PT" sz="1400" dirty="0">
                <a:latin typeface="Cascadia Code" panose="020B0609020000020004" pitchFamily="49" charset="0"/>
                <a:cs typeface="Cascadia Code" panose="020B0609020000020004" pitchFamily="49" charset="0"/>
              </a:rPr>
              <a:t>    }</a:t>
            </a:r>
          </a:p>
          <a:p>
            <a:r>
              <a:rPr lang="pt-PT" sz="1400" dirty="0">
                <a:latin typeface="Cascadia Code" panose="020B0609020000020004" pitchFamily="49" charset="0"/>
                <a:cs typeface="Cascadia Code" panose="020B0609020000020004" pitchFamily="49" charset="0"/>
              </a:rPr>
              <a:t>}</a:t>
            </a:r>
            <a:endParaRPr lang="pt-PT" sz="1400" dirty="0"/>
          </a:p>
        </p:txBody>
      </p:sp>
    </p:spTree>
    <p:extLst>
      <p:ext uri="{BB962C8B-B14F-4D97-AF65-F5344CB8AC3E}">
        <p14:creationId xmlns:p14="http://schemas.microsoft.com/office/powerpoint/2010/main" val="925394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2517BF-4F23-2928-1104-34A35CDAC90C}"/>
              </a:ext>
            </a:extLst>
          </p:cNvPr>
          <p:cNvSpPr txBox="1"/>
          <p:nvPr/>
        </p:nvSpPr>
        <p:spPr>
          <a:xfrm>
            <a:off x="651641" y="409902"/>
            <a:ext cx="3360985" cy="646331"/>
          </a:xfrm>
          <a:prstGeom prst="rect">
            <a:avLst/>
          </a:prstGeom>
          <a:noFill/>
        </p:spPr>
        <p:txBody>
          <a:bodyPr wrap="none" rtlCol="0">
            <a:spAutoFit/>
          </a:bodyPr>
          <a:lstStyle/>
          <a:p>
            <a:r>
              <a:rPr lang="en-US" sz="3600" b="1" dirty="0">
                <a:solidFill>
                  <a:schemeClr val="accent1"/>
                </a:solidFill>
                <a:latin typeface="Calibri" panose="020F0502020204030204" pitchFamily="34" charset="0"/>
                <a:cs typeface="Calibri" panose="020F0502020204030204" pitchFamily="34" charset="0"/>
              </a:rPr>
              <a:t>Code Example(s)</a:t>
            </a:r>
          </a:p>
        </p:txBody>
      </p:sp>
      <p:sp>
        <p:nvSpPr>
          <p:cNvPr id="4" name="CaixaDeTexto 3">
            <a:extLst>
              <a:ext uri="{FF2B5EF4-FFF2-40B4-BE49-F238E27FC236}">
                <a16:creationId xmlns:a16="http://schemas.microsoft.com/office/drawing/2014/main" id="{8183D821-09C0-AD72-C1EC-D02DFCF6B945}"/>
              </a:ext>
            </a:extLst>
          </p:cNvPr>
          <p:cNvSpPr txBox="1"/>
          <p:nvPr/>
        </p:nvSpPr>
        <p:spPr>
          <a:xfrm>
            <a:off x="651641" y="1360389"/>
            <a:ext cx="6096000" cy="3754874"/>
          </a:xfrm>
          <a:prstGeom prst="rect">
            <a:avLst/>
          </a:prstGeom>
          <a:noFill/>
        </p:spPr>
        <p:txBody>
          <a:bodyPr wrap="square">
            <a:spAutoFit/>
          </a:bodyPr>
          <a:lstStyle/>
          <a:p>
            <a:r>
              <a:rPr lang="pt-PT" sz="1400" dirty="0">
                <a:solidFill>
                  <a:schemeClr val="accent1"/>
                </a:solidFill>
                <a:latin typeface="Cascadia Code" panose="020B0609020000020004" pitchFamily="49" charset="0"/>
                <a:cs typeface="Cascadia Code" panose="020B0609020000020004" pitchFamily="49" charset="0"/>
              </a:rPr>
              <a:t>Step 5: </a:t>
            </a:r>
            <a:r>
              <a:rPr lang="pt-PT" sz="1400" dirty="0" err="1">
                <a:solidFill>
                  <a:schemeClr val="accent1"/>
                </a:solidFill>
                <a:latin typeface="Cascadia Code" panose="020B0609020000020004" pitchFamily="49" charset="0"/>
                <a:cs typeface="Cascadia Code" panose="020B0609020000020004" pitchFamily="49" charset="0"/>
              </a:rPr>
              <a:t>Factory</a:t>
            </a:r>
            <a:r>
              <a:rPr lang="pt-PT" sz="1400" dirty="0">
                <a:solidFill>
                  <a:schemeClr val="accent1"/>
                </a:solidFill>
                <a:latin typeface="Cascadia Code" panose="020B0609020000020004" pitchFamily="49" charset="0"/>
                <a:cs typeface="Cascadia Code" panose="020B0609020000020004" pitchFamily="49" charset="0"/>
              </a:rPr>
              <a:t> </a:t>
            </a:r>
            <a:r>
              <a:rPr lang="pt-PT" sz="1400" dirty="0" err="1">
                <a:solidFill>
                  <a:schemeClr val="accent1"/>
                </a:solidFill>
                <a:latin typeface="Cascadia Code" panose="020B0609020000020004" pitchFamily="49" charset="0"/>
                <a:cs typeface="Cascadia Code" panose="020B0609020000020004" pitchFamily="49" charset="0"/>
              </a:rPr>
              <a:t>Initialization</a:t>
            </a:r>
            <a:endParaRPr lang="pt-PT" sz="1400" dirty="0">
              <a:solidFill>
                <a:schemeClr val="accent1"/>
              </a:solidFill>
              <a:latin typeface="Cascadia Code" panose="020B0609020000020004" pitchFamily="49" charset="0"/>
              <a:cs typeface="Cascadia Code" panose="020B0609020000020004" pitchFamily="49" charset="0"/>
            </a:endParaRPr>
          </a:p>
          <a:p>
            <a:r>
              <a:rPr lang="pt-PT" sz="1400" dirty="0" err="1">
                <a:latin typeface="Cascadia Code" panose="020B0609020000020004" pitchFamily="49" charset="0"/>
                <a:cs typeface="Cascadia Code" panose="020B0609020000020004" pitchFamily="49" charset="0"/>
              </a:rPr>
              <a:t>public</a:t>
            </a:r>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class</a:t>
            </a:r>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Main</a:t>
            </a:r>
            <a:r>
              <a:rPr lang="pt-PT" sz="1400" dirty="0">
                <a:latin typeface="Cascadia Code" panose="020B0609020000020004" pitchFamily="49" charset="0"/>
                <a:cs typeface="Cascadia Code" panose="020B0609020000020004" pitchFamily="49" charset="0"/>
              </a:rPr>
              <a:t> {</a:t>
            </a:r>
          </a:p>
          <a:p>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public</a:t>
            </a:r>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static</a:t>
            </a:r>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void</a:t>
            </a:r>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main</a:t>
            </a:r>
            <a:r>
              <a:rPr lang="pt-PT" sz="1400" dirty="0">
                <a:latin typeface="Cascadia Code" panose="020B0609020000020004" pitchFamily="49" charset="0"/>
                <a:cs typeface="Cascadia Code" panose="020B0609020000020004" pitchFamily="49" charset="0"/>
              </a:rPr>
              <a:t>(String[] </a:t>
            </a:r>
            <a:r>
              <a:rPr lang="pt-PT" sz="1400" dirty="0" err="1">
                <a:latin typeface="Cascadia Code" panose="020B0609020000020004" pitchFamily="49" charset="0"/>
                <a:cs typeface="Cascadia Code" panose="020B0609020000020004" pitchFamily="49" charset="0"/>
              </a:rPr>
              <a:t>args</a:t>
            </a:r>
            <a:r>
              <a:rPr lang="pt-PT" sz="1400" dirty="0">
                <a:latin typeface="Cascadia Code" panose="020B0609020000020004" pitchFamily="49" charset="0"/>
                <a:cs typeface="Cascadia Code" panose="020B0609020000020004" pitchFamily="49" charset="0"/>
              </a:rPr>
              <a:t>) {</a:t>
            </a:r>
          </a:p>
          <a:p>
            <a:r>
              <a:rPr lang="pt-PT" sz="1400" dirty="0">
                <a:latin typeface="Cascadia Code" panose="020B0609020000020004" pitchFamily="49" charset="0"/>
                <a:cs typeface="Cascadia Code" panose="020B0609020000020004" pitchFamily="49" charset="0"/>
              </a:rPr>
              <a:t>        // </a:t>
            </a:r>
            <a:r>
              <a:rPr lang="pt-PT" sz="1400" dirty="0" err="1">
                <a:latin typeface="Cascadia Code" panose="020B0609020000020004" pitchFamily="49" charset="0"/>
                <a:cs typeface="Cascadia Code" panose="020B0609020000020004" pitchFamily="49" charset="0"/>
              </a:rPr>
              <a:t>Initialize</a:t>
            </a:r>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factory</a:t>
            </a:r>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based</a:t>
            </a:r>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on</a:t>
            </a:r>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application</a:t>
            </a:r>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configuration</a:t>
            </a:r>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or</a:t>
            </a:r>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environment</a:t>
            </a:r>
            <a:endParaRPr lang="pt-PT" sz="1400" dirty="0">
              <a:latin typeface="Cascadia Code" panose="020B0609020000020004" pitchFamily="49" charset="0"/>
              <a:cs typeface="Cascadia Code" panose="020B0609020000020004" pitchFamily="49" charset="0"/>
            </a:endParaRPr>
          </a:p>
          <a:p>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ElectronicDeviceFactory</a:t>
            </a:r>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factory</a:t>
            </a:r>
            <a:r>
              <a:rPr lang="pt-PT" sz="1400" dirty="0">
                <a:latin typeface="Cascadia Code" panose="020B0609020000020004" pitchFamily="49" charset="0"/>
                <a:cs typeface="Cascadia Code" panose="020B0609020000020004" pitchFamily="49" charset="0"/>
              </a:rPr>
              <a:t>;</a:t>
            </a:r>
          </a:p>
          <a:p>
            <a:endParaRPr lang="pt-PT" sz="1400" dirty="0">
              <a:latin typeface="Cascadia Code" panose="020B0609020000020004" pitchFamily="49" charset="0"/>
              <a:cs typeface="Cascadia Code" panose="020B0609020000020004" pitchFamily="49" charset="0"/>
            </a:endParaRPr>
          </a:p>
          <a:p>
            <a:r>
              <a:rPr lang="pt-PT" sz="1400" dirty="0">
                <a:latin typeface="Cascadia Code" panose="020B0609020000020004" pitchFamily="49" charset="0"/>
                <a:cs typeface="Cascadia Code" panose="020B0609020000020004" pitchFamily="49" charset="0"/>
              </a:rPr>
              <a:t>        // </a:t>
            </a:r>
            <a:r>
              <a:rPr lang="pt-PT" sz="1400" dirty="0" err="1">
                <a:latin typeface="Cascadia Code" panose="020B0609020000020004" pitchFamily="49" charset="0"/>
                <a:cs typeface="Cascadia Code" panose="020B0609020000020004" pitchFamily="49" charset="0"/>
              </a:rPr>
              <a:t>Example</a:t>
            </a:r>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Choose</a:t>
            </a:r>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factory</a:t>
            </a:r>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based</a:t>
            </a:r>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on</a:t>
            </a:r>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user's</a:t>
            </a:r>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preferred</a:t>
            </a:r>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platform</a:t>
            </a:r>
            <a:endParaRPr lang="pt-PT" sz="1400" dirty="0">
              <a:latin typeface="Cascadia Code" panose="020B0609020000020004" pitchFamily="49" charset="0"/>
              <a:cs typeface="Cascadia Code" panose="020B0609020000020004" pitchFamily="49" charset="0"/>
            </a:endParaRPr>
          </a:p>
          <a:p>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if</a:t>
            </a:r>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args.length</a:t>
            </a:r>
            <a:r>
              <a:rPr lang="pt-PT" sz="1400" dirty="0">
                <a:latin typeface="Cascadia Code" panose="020B0609020000020004" pitchFamily="49" charset="0"/>
                <a:cs typeface="Cascadia Code" panose="020B0609020000020004" pitchFamily="49" charset="0"/>
              </a:rPr>
              <a:t> &gt; 0 &amp;&amp; </a:t>
            </a:r>
            <a:r>
              <a:rPr lang="pt-PT" sz="1400" dirty="0" err="1">
                <a:latin typeface="Cascadia Code" panose="020B0609020000020004" pitchFamily="49" charset="0"/>
                <a:cs typeface="Cascadia Code" panose="020B0609020000020004" pitchFamily="49" charset="0"/>
              </a:rPr>
              <a:t>args</a:t>
            </a:r>
            <a:r>
              <a:rPr lang="pt-PT" sz="1400" dirty="0">
                <a:latin typeface="Cascadia Code" panose="020B0609020000020004" pitchFamily="49" charset="0"/>
                <a:cs typeface="Cascadia Code" panose="020B0609020000020004" pitchFamily="49" charset="0"/>
              </a:rPr>
              <a:t>[0].</a:t>
            </a:r>
            <a:r>
              <a:rPr lang="pt-PT" sz="1400" dirty="0" err="1">
                <a:latin typeface="Cascadia Code" panose="020B0609020000020004" pitchFamily="49" charset="0"/>
                <a:cs typeface="Cascadia Code" panose="020B0609020000020004" pitchFamily="49" charset="0"/>
              </a:rPr>
              <a:t>equalsIgnoreCase</a:t>
            </a:r>
            <a:r>
              <a:rPr lang="pt-PT" sz="1400" dirty="0">
                <a:latin typeface="Cascadia Code" panose="020B0609020000020004" pitchFamily="49" charset="0"/>
                <a:cs typeface="Cascadia Code" panose="020B0609020000020004" pitchFamily="49" charset="0"/>
              </a:rPr>
              <a:t>("android")) {</a:t>
            </a:r>
          </a:p>
          <a:p>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factory</a:t>
            </a:r>
            <a:r>
              <a:rPr lang="pt-PT" sz="1400" dirty="0">
                <a:latin typeface="Cascadia Code" panose="020B0609020000020004" pitchFamily="49" charset="0"/>
                <a:cs typeface="Cascadia Code" panose="020B0609020000020004" pitchFamily="49" charset="0"/>
              </a:rPr>
              <a:t> = </a:t>
            </a:r>
            <a:r>
              <a:rPr lang="pt-PT" sz="1400" dirty="0" err="1">
                <a:latin typeface="Cascadia Code" panose="020B0609020000020004" pitchFamily="49" charset="0"/>
                <a:cs typeface="Cascadia Code" panose="020B0609020000020004" pitchFamily="49" charset="0"/>
              </a:rPr>
              <a:t>new</a:t>
            </a:r>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AndroidFactory</a:t>
            </a:r>
            <a:r>
              <a:rPr lang="pt-PT" sz="1400" dirty="0">
                <a:latin typeface="Cascadia Code" panose="020B0609020000020004" pitchFamily="49" charset="0"/>
                <a:cs typeface="Cascadia Code" panose="020B0609020000020004" pitchFamily="49" charset="0"/>
              </a:rPr>
              <a:t>();</a:t>
            </a:r>
          </a:p>
          <a:p>
            <a:r>
              <a:rPr lang="pt-PT" sz="1400" dirty="0">
                <a:latin typeface="Cascadia Code" panose="020B0609020000020004" pitchFamily="49" charset="0"/>
                <a:cs typeface="Cascadia Code" panose="020B0609020000020004" pitchFamily="49" charset="0"/>
              </a:rPr>
              <a:t>        } </a:t>
            </a:r>
            <a:r>
              <a:rPr lang="pt-PT" sz="1400" dirty="0" err="1">
                <a:latin typeface="Cascadia Code" panose="020B0609020000020004" pitchFamily="49" charset="0"/>
                <a:cs typeface="Cascadia Code" panose="020B0609020000020004" pitchFamily="49" charset="0"/>
              </a:rPr>
              <a:t>else</a:t>
            </a:r>
            <a:r>
              <a:rPr lang="pt-PT" sz="1400" dirty="0">
                <a:latin typeface="Cascadia Code" panose="020B0609020000020004" pitchFamily="49" charset="0"/>
                <a:cs typeface="Cascadia Code" panose="020B0609020000020004" pitchFamily="49" charset="0"/>
              </a:rPr>
              <a:t> {</a:t>
            </a:r>
          </a:p>
          <a:p>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factory</a:t>
            </a:r>
            <a:r>
              <a:rPr lang="pt-PT" sz="1400" dirty="0">
                <a:latin typeface="Cascadia Code" panose="020B0609020000020004" pitchFamily="49" charset="0"/>
                <a:cs typeface="Cascadia Code" panose="020B0609020000020004" pitchFamily="49" charset="0"/>
              </a:rPr>
              <a:t> = </a:t>
            </a:r>
            <a:r>
              <a:rPr lang="pt-PT" sz="1400" dirty="0" err="1">
                <a:latin typeface="Cascadia Code" panose="020B0609020000020004" pitchFamily="49" charset="0"/>
                <a:cs typeface="Cascadia Code" panose="020B0609020000020004" pitchFamily="49" charset="0"/>
              </a:rPr>
              <a:t>new</a:t>
            </a:r>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AppleFactory</a:t>
            </a:r>
            <a:r>
              <a:rPr lang="pt-PT" sz="1400" dirty="0">
                <a:latin typeface="Cascadia Code" panose="020B0609020000020004" pitchFamily="49" charset="0"/>
                <a:cs typeface="Cascadia Code" panose="020B0609020000020004" pitchFamily="49" charset="0"/>
              </a:rPr>
              <a:t>();</a:t>
            </a:r>
          </a:p>
          <a:p>
            <a:r>
              <a:rPr lang="pt-PT" sz="1400" dirty="0">
                <a:latin typeface="Cascadia Code" panose="020B0609020000020004" pitchFamily="49" charset="0"/>
                <a:cs typeface="Cascadia Code" panose="020B0609020000020004" pitchFamily="49" charset="0"/>
              </a:rPr>
              <a:t>        }</a:t>
            </a:r>
          </a:p>
          <a:p>
            <a:endParaRPr lang="pt-PT" sz="1400" dirty="0">
              <a:latin typeface="Cascadia Code" panose="020B0609020000020004" pitchFamily="49" charset="0"/>
              <a:cs typeface="Cascadia Code" panose="020B0609020000020004" pitchFamily="49" charset="0"/>
            </a:endParaRPr>
          </a:p>
          <a:p>
            <a:endParaRPr lang="pt-PT" sz="1400" dirty="0">
              <a:latin typeface="Cascadia Code" panose="020B0609020000020004" pitchFamily="49" charset="0"/>
              <a:cs typeface="Cascadia Code" panose="020B0609020000020004" pitchFamily="49" charset="0"/>
            </a:endParaRPr>
          </a:p>
        </p:txBody>
      </p:sp>
      <p:sp>
        <p:nvSpPr>
          <p:cNvPr id="8" name="CaixaDeTexto 7">
            <a:extLst>
              <a:ext uri="{FF2B5EF4-FFF2-40B4-BE49-F238E27FC236}">
                <a16:creationId xmlns:a16="http://schemas.microsoft.com/office/drawing/2014/main" id="{83F58E34-1CA8-392D-F57F-07A0ECA62575}"/>
              </a:ext>
            </a:extLst>
          </p:cNvPr>
          <p:cNvSpPr txBox="1"/>
          <p:nvPr/>
        </p:nvSpPr>
        <p:spPr>
          <a:xfrm>
            <a:off x="6513961" y="1360389"/>
            <a:ext cx="6096000" cy="2677656"/>
          </a:xfrm>
          <a:prstGeom prst="rect">
            <a:avLst/>
          </a:prstGeom>
          <a:noFill/>
        </p:spPr>
        <p:txBody>
          <a:bodyPr wrap="square">
            <a:spAutoFit/>
          </a:bodyPr>
          <a:lstStyle/>
          <a:p>
            <a:r>
              <a:rPr lang="pt-PT" sz="1400" dirty="0">
                <a:latin typeface="Cascadia Code" panose="020B0609020000020004" pitchFamily="49" charset="0"/>
                <a:cs typeface="Cascadia Code" panose="020B0609020000020004" pitchFamily="49" charset="0"/>
              </a:rPr>
              <a:t> // </a:t>
            </a:r>
            <a:r>
              <a:rPr lang="pt-PT" sz="1400" dirty="0" err="1">
                <a:latin typeface="Cascadia Code" panose="020B0609020000020004" pitchFamily="49" charset="0"/>
                <a:cs typeface="Cascadia Code" panose="020B0609020000020004" pitchFamily="49" charset="0"/>
              </a:rPr>
              <a:t>Pass</a:t>
            </a:r>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factory</a:t>
            </a:r>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object</a:t>
            </a:r>
            <a:r>
              <a:rPr lang="pt-PT" sz="1400" dirty="0">
                <a:latin typeface="Cascadia Code" panose="020B0609020000020004" pitchFamily="49" charset="0"/>
                <a:cs typeface="Cascadia Code" panose="020B0609020000020004" pitchFamily="49" charset="0"/>
              </a:rPr>
              <a:t> to classes </a:t>
            </a:r>
            <a:r>
              <a:rPr lang="pt-PT" sz="1400" dirty="0" err="1">
                <a:latin typeface="Cascadia Code" panose="020B0609020000020004" pitchFamily="49" charset="0"/>
                <a:cs typeface="Cascadia Code" panose="020B0609020000020004" pitchFamily="49" charset="0"/>
              </a:rPr>
              <a:t>that</a:t>
            </a:r>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construct</a:t>
            </a:r>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products</a:t>
            </a:r>
            <a:endParaRPr lang="pt-PT" sz="1400" dirty="0">
              <a:latin typeface="Cascadia Code" panose="020B0609020000020004" pitchFamily="49" charset="0"/>
              <a:cs typeface="Cascadia Code" panose="020B0609020000020004" pitchFamily="49" charset="0"/>
            </a:endParaRPr>
          </a:p>
          <a:p>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Phone</a:t>
            </a:r>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phone</a:t>
            </a:r>
            <a:r>
              <a:rPr lang="pt-PT" sz="1400" dirty="0">
                <a:latin typeface="Cascadia Code" panose="020B0609020000020004" pitchFamily="49" charset="0"/>
                <a:cs typeface="Cascadia Code" panose="020B0609020000020004" pitchFamily="49" charset="0"/>
              </a:rPr>
              <a:t> = </a:t>
            </a:r>
            <a:r>
              <a:rPr lang="pt-PT" sz="1400" dirty="0" err="1">
                <a:latin typeface="Cascadia Code" panose="020B0609020000020004" pitchFamily="49" charset="0"/>
                <a:cs typeface="Cascadia Code" panose="020B0609020000020004" pitchFamily="49" charset="0"/>
              </a:rPr>
              <a:t>factory.createPhone</a:t>
            </a:r>
            <a:r>
              <a:rPr lang="pt-PT" sz="1400" dirty="0">
                <a:latin typeface="Cascadia Code" panose="020B0609020000020004" pitchFamily="49" charset="0"/>
                <a:cs typeface="Cascadia Code" panose="020B0609020000020004" pitchFamily="49" charset="0"/>
              </a:rPr>
              <a:t>();</a:t>
            </a:r>
          </a:p>
          <a:p>
            <a:r>
              <a:rPr lang="pt-PT" sz="1400" dirty="0">
                <a:latin typeface="Cascadia Code" panose="020B0609020000020004" pitchFamily="49" charset="0"/>
                <a:cs typeface="Cascadia Code" panose="020B0609020000020004" pitchFamily="49" charset="0"/>
              </a:rPr>
              <a:t>        Laptop </a:t>
            </a:r>
            <a:r>
              <a:rPr lang="pt-PT" sz="1400" dirty="0" err="1">
                <a:latin typeface="Cascadia Code" panose="020B0609020000020004" pitchFamily="49" charset="0"/>
                <a:cs typeface="Cascadia Code" panose="020B0609020000020004" pitchFamily="49" charset="0"/>
              </a:rPr>
              <a:t>laptop</a:t>
            </a:r>
            <a:r>
              <a:rPr lang="pt-PT" sz="1400" dirty="0">
                <a:latin typeface="Cascadia Code" panose="020B0609020000020004" pitchFamily="49" charset="0"/>
                <a:cs typeface="Cascadia Code" panose="020B0609020000020004" pitchFamily="49" charset="0"/>
              </a:rPr>
              <a:t> = </a:t>
            </a:r>
            <a:r>
              <a:rPr lang="pt-PT" sz="1400" dirty="0" err="1">
                <a:latin typeface="Cascadia Code" panose="020B0609020000020004" pitchFamily="49" charset="0"/>
                <a:cs typeface="Cascadia Code" panose="020B0609020000020004" pitchFamily="49" charset="0"/>
              </a:rPr>
              <a:t>factory.createLaptop</a:t>
            </a:r>
            <a:r>
              <a:rPr lang="pt-PT" sz="1400" dirty="0">
                <a:latin typeface="Cascadia Code" panose="020B0609020000020004" pitchFamily="49" charset="0"/>
                <a:cs typeface="Cascadia Code" panose="020B0609020000020004" pitchFamily="49" charset="0"/>
              </a:rPr>
              <a:t>();</a:t>
            </a:r>
          </a:p>
          <a:p>
            <a:endParaRPr lang="pt-PT" sz="1400" dirty="0">
              <a:latin typeface="Cascadia Code" panose="020B0609020000020004" pitchFamily="49" charset="0"/>
              <a:cs typeface="Cascadia Code" panose="020B0609020000020004" pitchFamily="49" charset="0"/>
            </a:endParaRPr>
          </a:p>
          <a:p>
            <a:r>
              <a:rPr lang="pt-PT" sz="1400" dirty="0">
                <a:latin typeface="Cascadia Code" panose="020B0609020000020004" pitchFamily="49" charset="0"/>
                <a:cs typeface="Cascadia Code" panose="020B0609020000020004" pitchFamily="49" charset="0"/>
              </a:rPr>
              <a:t>        // Use </a:t>
            </a:r>
            <a:r>
              <a:rPr lang="pt-PT" sz="1400" dirty="0" err="1">
                <a:latin typeface="Cascadia Code" panose="020B0609020000020004" pitchFamily="49" charset="0"/>
                <a:cs typeface="Cascadia Code" panose="020B0609020000020004" pitchFamily="49" charset="0"/>
              </a:rPr>
              <a:t>the</a:t>
            </a:r>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created</a:t>
            </a:r>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products</a:t>
            </a:r>
            <a:endParaRPr lang="pt-PT" sz="1400" dirty="0">
              <a:latin typeface="Cascadia Code" panose="020B0609020000020004" pitchFamily="49" charset="0"/>
              <a:cs typeface="Cascadia Code" panose="020B0609020000020004" pitchFamily="49" charset="0"/>
            </a:endParaRPr>
          </a:p>
          <a:p>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phone.makeCall</a:t>
            </a:r>
            <a:r>
              <a:rPr lang="pt-PT" sz="1400" dirty="0">
                <a:latin typeface="Cascadia Code" panose="020B0609020000020004" pitchFamily="49" charset="0"/>
                <a:cs typeface="Cascadia Code" panose="020B0609020000020004" pitchFamily="49" charset="0"/>
              </a:rPr>
              <a:t>();</a:t>
            </a:r>
          </a:p>
          <a:p>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if</a:t>
            </a:r>
            <a:r>
              <a:rPr lang="pt-PT" sz="1400" dirty="0">
                <a:latin typeface="Cascadia Code" panose="020B0609020000020004" pitchFamily="49" charset="0"/>
                <a:cs typeface="Cascadia Code" panose="020B0609020000020004" pitchFamily="49" charset="0"/>
              </a:rPr>
              <a:t> (laptop != </a:t>
            </a:r>
            <a:r>
              <a:rPr lang="pt-PT" sz="1400" dirty="0" err="1">
                <a:latin typeface="Cascadia Code" panose="020B0609020000020004" pitchFamily="49" charset="0"/>
                <a:cs typeface="Cascadia Code" panose="020B0609020000020004" pitchFamily="49" charset="0"/>
              </a:rPr>
              <a:t>null</a:t>
            </a:r>
            <a:r>
              <a:rPr lang="pt-PT" sz="1400" dirty="0">
                <a:latin typeface="Cascadia Code" panose="020B0609020000020004" pitchFamily="49" charset="0"/>
                <a:cs typeface="Cascadia Code" panose="020B0609020000020004" pitchFamily="49" charset="0"/>
              </a:rPr>
              <a:t>) {</a:t>
            </a:r>
          </a:p>
          <a:p>
            <a:r>
              <a:rPr lang="pt-PT" sz="1400" dirty="0">
                <a:latin typeface="Cascadia Code" panose="020B0609020000020004" pitchFamily="49" charset="0"/>
                <a:cs typeface="Cascadia Code" panose="020B0609020000020004" pitchFamily="49" charset="0"/>
              </a:rPr>
              <a:t>            </a:t>
            </a:r>
            <a:r>
              <a:rPr lang="pt-PT" sz="1400" dirty="0" err="1">
                <a:latin typeface="Cascadia Code" panose="020B0609020000020004" pitchFamily="49" charset="0"/>
                <a:cs typeface="Cascadia Code" panose="020B0609020000020004" pitchFamily="49" charset="0"/>
              </a:rPr>
              <a:t>laptop.bootUp</a:t>
            </a:r>
            <a:r>
              <a:rPr lang="pt-PT" sz="1400" dirty="0">
                <a:latin typeface="Cascadia Code" panose="020B0609020000020004" pitchFamily="49" charset="0"/>
                <a:cs typeface="Cascadia Code" panose="020B0609020000020004" pitchFamily="49" charset="0"/>
              </a:rPr>
              <a:t>();</a:t>
            </a:r>
          </a:p>
          <a:p>
            <a:r>
              <a:rPr lang="pt-PT" sz="1400" dirty="0">
                <a:latin typeface="Cascadia Code" panose="020B0609020000020004" pitchFamily="49" charset="0"/>
                <a:cs typeface="Cascadia Code" panose="020B0609020000020004" pitchFamily="49" charset="0"/>
              </a:rPr>
              <a:t>        }</a:t>
            </a:r>
          </a:p>
          <a:p>
            <a:r>
              <a:rPr lang="pt-PT" sz="1400" dirty="0">
                <a:latin typeface="Cascadia Code" panose="020B0609020000020004" pitchFamily="49" charset="0"/>
                <a:cs typeface="Cascadia Code" panose="020B0609020000020004" pitchFamily="49" charset="0"/>
              </a:rPr>
              <a:t>    }</a:t>
            </a:r>
          </a:p>
          <a:p>
            <a:r>
              <a:rPr lang="pt-PT" sz="1400" dirty="0">
                <a:latin typeface="Cascadia Code" panose="020B0609020000020004" pitchFamily="49" charset="0"/>
                <a:cs typeface="Cascadia Code" panose="020B0609020000020004" pitchFamily="49" charset="0"/>
              </a:rPr>
              <a:t>}</a:t>
            </a:r>
          </a:p>
        </p:txBody>
      </p:sp>
    </p:spTree>
    <p:extLst>
      <p:ext uri="{BB962C8B-B14F-4D97-AF65-F5344CB8AC3E}">
        <p14:creationId xmlns:p14="http://schemas.microsoft.com/office/powerpoint/2010/main" val="2367966119"/>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Frame</Template>
  <TotalTime>34</TotalTime>
  <Words>636</Words>
  <Application>Microsoft Office PowerPoint</Application>
  <PresentationFormat>Ecrã Panorâmico</PresentationFormat>
  <Paragraphs>119</Paragraphs>
  <Slides>7</Slides>
  <Notes>0</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7</vt:i4>
      </vt:variant>
    </vt:vector>
  </HeadingPairs>
  <TitlesOfParts>
    <vt:vector size="12" baseType="lpstr">
      <vt:lpstr>Calibri</vt:lpstr>
      <vt:lpstr>Cascadia Code</vt:lpstr>
      <vt:lpstr>Corbel</vt:lpstr>
      <vt:lpstr>Wingdings 2</vt:lpstr>
      <vt:lpstr>Frame</vt:lpstr>
      <vt:lpstr>Abstract Factory</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&lt;Pattern’s name&gt;</dc:title>
  <dc:creator>Rafael Direito</dc:creator>
  <cp:lastModifiedBy>André Dora</cp:lastModifiedBy>
  <cp:revision>6</cp:revision>
  <dcterms:created xsi:type="dcterms:W3CDTF">2024-04-20T11:10:38Z</dcterms:created>
  <dcterms:modified xsi:type="dcterms:W3CDTF">2024-04-24T10:48:51Z</dcterms:modified>
</cp:coreProperties>
</file>