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Afonso Castanheta - 98584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0B5F4-ADA7-E3CC-01F7-0CC7620A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21" y="650585"/>
            <a:ext cx="5034253" cy="297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F0248-31E3-C20F-C58E-9A1407E167C9}"/>
              </a:ext>
            </a:extLst>
          </p:cNvPr>
          <p:cNvSpPr txBox="1"/>
          <p:nvPr/>
        </p:nvSpPr>
        <p:spPr>
          <a:xfrm>
            <a:off x="651641" y="1300899"/>
            <a:ext cx="106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D7A0D-2395-D7C8-18DC-AEC3E37234B6}"/>
              </a:ext>
            </a:extLst>
          </p:cNvPr>
          <p:cNvSpPr txBox="1"/>
          <p:nvPr/>
        </p:nvSpPr>
        <p:spPr>
          <a:xfrm>
            <a:off x="744718" y="1300899"/>
            <a:ext cx="97755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a82850"/>
              </a:rPr>
              <a:t>When creation of a new object requires setting many parameters, and some of them (or all of them) are optional.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a8285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a82850"/>
              </a:rPr>
              <a:t>When you need to create complex objects through a step-by-step process, where different configurations or options need to be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__fkGroteskNeue_a8285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a82850"/>
              </a:rPr>
              <a:t>When the number of parameters in a constructor becomes too large, and using telescoping constructors becomes unwieldy and error-prone.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a8285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a82850"/>
              </a:rPr>
              <a:t>When you want to create immutable objects, and the builder pattern allows you to construct the object gradually before making it immutable.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a8285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1026" name="Picture 2" descr="Cartoon Emoticon Yellow Face Pondering Creativity Chewing On A Pencil  Royalty Free SVG, Cliparts, Vectors, and Stock Illustration. Image 11375497.">
            <a:extLst>
              <a:ext uri="{FF2B5EF4-FFF2-40B4-BE49-F238E27FC236}">
                <a16:creationId xmlns:a16="http://schemas.microsoft.com/office/drawing/2014/main" id="{92007934-AF37-9B45-37D1-76301C0C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26" y="4388979"/>
            <a:ext cx="1933761" cy="20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5FAC0-9068-83A8-101A-144024C7BFD6}"/>
              </a:ext>
            </a:extLst>
          </p:cNvPr>
          <p:cNvSpPr txBox="1"/>
          <p:nvPr/>
        </p:nvSpPr>
        <p:spPr>
          <a:xfrm>
            <a:off x="744718" y="1300898"/>
            <a:ext cx="106051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 Make sure that you can clearly define the common construction steps for building all available product representations. Otherwise, you won’t be able to proceed with implementing the pattern.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Declare these steps in the base builder interface.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 3.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Create a concrete builder class for each of the product representations and implement their construction steps.</a:t>
            </a:r>
          </a:p>
          <a:p>
            <a:pPr algn="l"/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4. Think about creating a director class. It may encapsulate various ways to construct a product using the same builder object.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5.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The client code creates both the builder and the director objects. Before construction starts, the client must pass a builder object to the director. Usually, the client does this only once, via parameters of the director’s class constructor. The director uses the builder object in all further construction. </a:t>
            </a:r>
          </a:p>
          <a:p>
            <a:pPr algn="l"/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6. The construction result can be obtained directly from the director only if all products follow the same interface. Otherwise, the client should fetch the result from the builder.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br>
              <a:rPr lang="en-US" dirty="0"/>
            </a:br>
            <a:endParaRPr lang="en-US" b="0" i="0" dirty="0">
              <a:solidFill>
                <a:srgbClr val="444444"/>
              </a:solidFill>
              <a:effectLst/>
              <a:latin typeface="PT Sans" panose="020F0502020204030204" pitchFamily="34" charset="0"/>
            </a:endParaRPr>
          </a:p>
          <a:p>
            <a:br>
              <a:rPr lang="en-US" dirty="0"/>
            </a:br>
            <a:endParaRPr lang="en-US" b="0" i="0" dirty="0">
              <a:solidFill>
                <a:srgbClr val="444444"/>
              </a:solidFill>
              <a:effectLst/>
              <a:latin typeface="PT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02AFA-1F80-A429-B5BE-B1FCD2D9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80" y="1056233"/>
            <a:ext cx="8049840" cy="54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4216F-4DCA-CA00-E765-4386875E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1" y="2826204"/>
            <a:ext cx="2679799" cy="1508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7AB0A-971B-3EAB-03EE-CEA1F3B1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87" y="1848085"/>
            <a:ext cx="3380964" cy="3804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235A28-5365-552D-B2F4-606A4E087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791" y="1388823"/>
            <a:ext cx="3254022" cy="1836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A89D32-9DBF-1906-9F58-F649043E2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420" y="4005191"/>
            <a:ext cx="4023709" cy="231668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302B7C6-2B13-7FD0-7D02-BC372C86ABDE}"/>
              </a:ext>
            </a:extLst>
          </p:cNvPr>
          <p:cNvSpPr/>
          <p:nvPr/>
        </p:nvSpPr>
        <p:spPr>
          <a:xfrm>
            <a:off x="3136225" y="3373259"/>
            <a:ext cx="585827" cy="414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C20F1A-231F-8AA0-3621-1CA0F7FCD0AD}"/>
              </a:ext>
            </a:extLst>
          </p:cNvPr>
          <p:cNvSpPr/>
          <p:nvPr/>
        </p:nvSpPr>
        <p:spPr>
          <a:xfrm>
            <a:off x="7395507" y="2099722"/>
            <a:ext cx="585827" cy="414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B4B48-2B30-F685-1D39-D1561731CE00}"/>
              </a:ext>
            </a:extLst>
          </p:cNvPr>
          <p:cNvSpPr txBox="1"/>
          <p:nvPr/>
        </p:nvSpPr>
        <p:spPr>
          <a:xfrm>
            <a:off x="7688420" y="3580648"/>
            <a:ext cx="23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Class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36</TotalTime>
  <Words>303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__fkGroteskNeue_a82850</vt:lpstr>
      <vt:lpstr>Arial</vt:lpstr>
      <vt:lpstr>Calibri</vt:lpstr>
      <vt:lpstr>Corbel</vt:lpstr>
      <vt:lpstr>PT Sans</vt:lpstr>
      <vt:lpstr>Wingdings 2</vt:lpstr>
      <vt:lpstr>Frame</vt:lpstr>
      <vt:lpstr>Builder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Afonso Castanheta</cp:lastModifiedBy>
  <cp:revision>6</cp:revision>
  <dcterms:created xsi:type="dcterms:W3CDTF">2024-04-20T11:10:38Z</dcterms:created>
  <dcterms:modified xsi:type="dcterms:W3CDTF">2024-04-24T09:55:23Z</dcterms:modified>
</cp:coreProperties>
</file>