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>
      <p:cViewPr>
        <p:scale>
          <a:sx n="67" d="100"/>
          <a:sy n="67" d="100"/>
        </p:scale>
        <p:origin x="1267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2AAE-F629-8B08-11CA-829A0E7B8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D109F-2755-7A34-292D-438DECA75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Matilde Teixeira- 108193</a:t>
            </a:r>
          </a:p>
          <a:p>
            <a:r>
              <a:rPr lang="en-US" dirty="0"/>
              <a:t>April 24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  <p:pic>
        <p:nvPicPr>
          <p:cNvPr id="9" name="Imagem 8" descr="Uma imagem com esboço, clipart, ilustração, desenho&#10;&#10;Descrição gerada automaticamente">
            <a:extLst>
              <a:ext uri="{FF2B5EF4-FFF2-40B4-BE49-F238E27FC236}">
                <a16:creationId xmlns:a16="http://schemas.microsoft.com/office/drawing/2014/main" id="{55677B94-34A5-E4FD-BA06-F5EA38A3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67" y="2926080"/>
            <a:ext cx="5943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6730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should we use this pattern?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6C16B3-7DB7-6DA3-07AC-1ED075FEBD70}"/>
              </a:ext>
            </a:extLst>
          </p:cNvPr>
          <p:cNvSpPr txBox="1"/>
          <p:nvPr/>
        </p:nvSpPr>
        <p:spPr>
          <a:xfrm>
            <a:off x="651641" y="1515533"/>
            <a:ext cx="4631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new objects from existing ones, like prototypes without being dependent on their classes </a:t>
            </a:r>
            <a:r>
              <a:rPr lang="en-US" b="1" dirty="0"/>
              <a:t>(creation of a new object is more costly than cloning)</a:t>
            </a:r>
          </a:p>
          <a:p>
            <a:endParaRPr lang="pt-PT" dirty="0"/>
          </a:p>
          <a:p>
            <a:r>
              <a:rPr lang="pt-PT" b="1" dirty="0" err="1">
                <a:solidFill>
                  <a:schemeClr val="accent1">
                    <a:lumMod val="75000"/>
                  </a:schemeClr>
                </a:solidFill>
              </a:rPr>
              <a:t>Problem</a:t>
            </a: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Copying an object assumes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construction with the same parameters</a:t>
            </a:r>
            <a:r>
              <a:rPr lang="en-US" dirty="0"/>
              <a:t> and defining the remaining ones (not defined in the constructor) individually. However, there are private attributes that we cannot access “from outside”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F76773-13DD-25F5-E8D4-4CA8BF3E0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3132667"/>
            <a:ext cx="5756763" cy="285005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D364E43-B5FA-7B19-D974-B4A7B4DE0CF2}"/>
              </a:ext>
            </a:extLst>
          </p:cNvPr>
          <p:cNvSpPr txBox="1"/>
          <p:nvPr/>
        </p:nvSpPr>
        <p:spPr>
          <a:xfrm>
            <a:off x="5214643" y="5982725"/>
            <a:ext cx="67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RealLife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Analogy</a:t>
            </a:r>
            <a:r>
              <a:rPr lang="pt-PT" dirty="0"/>
              <a:t>: </a:t>
            </a:r>
            <a:r>
              <a:rPr lang="pt-PT" b="1" dirty="0" err="1"/>
              <a:t>Mitosis</a:t>
            </a:r>
            <a:r>
              <a:rPr lang="pt-PT" dirty="0"/>
              <a:t> (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cell</a:t>
            </a:r>
            <a:r>
              <a:rPr lang="pt-PT" dirty="0"/>
              <a:t>,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b="1" dirty="0" err="1"/>
              <a:t>equal</a:t>
            </a:r>
            <a:r>
              <a:rPr lang="pt-PT" dirty="0"/>
              <a:t> </a:t>
            </a:r>
            <a:r>
              <a:rPr lang="pt-PT" dirty="0" err="1"/>
              <a:t>cells</a:t>
            </a:r>
            <a:r>
              <a:rPr lang="pt-PT" dirty="0"/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F523D6-1E14-1869-9666-E44C06D5F519}"/>
              </a:ext>
            </a:extLst>
          </p:cNvPr>
          <p:cNvSpPr txBox="1"/>
          <p:nvPr/>
        </p:nvSpPr>
        <p:spPr>
          <a:xfrm>
            <a:off x="5955285" y="1217287"/>
            <a:ext cx="5248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>
                <a:solidFill>
                  <a:schemeClr val="accent1">
                    <a:lumMod val="75000"/>
                  </a:schemeClr>
                </a:solidFill>
              </a:rPr>
              <a:t>Difference</a:t>
            </a: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 to Similar </a:t>
            </a:r>
            <a:r>
              <a:rPr lang="pt-PT" b="1" dirty="0" err="1">
                <a:solidFill>
                  <a:schemeClr val="accent1">
                    <a:lumMod val="75000"/>
                  </a:schemeClr>
                </a:solidFill>
              </a:rPr>
              <a:t>Patterns</a:t>
            </a: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err="1"/>
              <a:t>Factory</a:t>
            </a:r>
            <a:r>
              <a:rPr lang="pt-PT" b="1" dirty="0"/>
              <a:t>-&gt;</a:t>
            </a:r>
            <a:r>
              <a:rPr lang="pt-PT" dirty="0"/>
              <a:t> </a:t>
            </a:r>
            <a:r>
              <a:rPr lang="en-US" dirty="0"/>
              <a:t>Subclasses can alter type of objects that will be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Abstract Factory-&gt; </a:t>
            </a:r>
            <a:r>
              <a:rPr lang="pt-PT" dirty="0"/>
              <a:t>Does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specify</a:t>
            </a:r>
            <a:r>
              <a:rPr lang="pt-PT" dirty="0"/>
              <a:t> </a:t>
            </a:r>
            <a:r>
              <a:rPr lang="pt-PT" dirty="0" err="1"/>
              <a:t>specific</a:t>
            </a:r>
            <a:r>
              <a:rPr lang="pt-PT" dirty="0"/>
              <a:t>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err="1"/>
              <a:t>Builder</a:t>
            </a:r>
            <a:r>
              <a:rPr lang="pt-PT" b="1" dirty="0"/>
              <a:t>-&gt;</a:t>
            </a:r>
            <a:r>
              <a:rPr lang="pt-PT" dirty="0"/>
              <a:t> Step-</a:t>
            </a:r>
            <a:r>
              <a:rPr lang="pt-PT" dirty="0" err="1"/>
              <a:t>By</a:t>
            </a:r>
            <a:r>
              <a:rPr lang="pt-PT" dirty="0"/>
              <a:t>-Step </a:t>
            </a:r>
            <a:r>
              <a:rPr lang="pt-PT" dirty="0" err="1"/>
              <a:t>Construction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7829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6331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implement this pattern?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71F48B-3B3A-D164-9205-9F5AF1DAEEFD}"/>
              </a:ext>
            </a:extLst>
          </p:cNvPr>
          <p:cNvSpPr txBox="1"/>
          <p:nvPr/>
        </p:nvSpPr>
        <p:spPr>
          <a:xfrm>
            <a:off x="651641" y="1456266"/>
            <a:ext cx="56136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Delegate the cloning process </a:t>
            </a:r>
            <a:r>
              <a:rPr lang="en-US" dirty="0"/>
              <a:t>to the object to be copied, through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dirty="0"/>
              <a:t> declared in an interface common to all common objects capable of cloning.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 that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implement interfaces are called Prototypes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Private attributes can be copied </a:t>
            </a:r>
            <a:r>
              <a:rPr lang="en-US" dirty="0"/>
              <a:t>without any problems, as it is </a:t>
            </a:r>
            <a:r>
              <a:rPr lang="en-US" b="1" dirty="0"/>
              <a:t>possible to access a private attribute from another</a:t>
            </a:r>
            <a:endParaRPr lang="pt-PT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5E44D54-67E0-2BBB-E1E0-39C94226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3" y="2305203"/>
            <a:ext cx="5078597" cy="402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4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4321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(Base) Class Structure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AE67425-47F0-4302-C235-96D2BF4B6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4" y="1401465"/>
            <a:ext cx="5452533" cy="465220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2B1F121-1097-450E-9524-44BCFD659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84"/>
          <a:stretch/>
        </p:blipFill>
        <p:spPr>
          <a:xfrm>
            <a:off x="6341535" y="1333729"/>
            <a:ext cx="5592993" cy="465220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92D5D8-21B3-9FAE-2895-D0AED60AFC02}"/>
              </a:ext>
            </a:extLst>
          </p:cNvPr>
          <p:cNvSpPr txBox="1"/>
          <p:nvPr/>
        </p:nvSpPr>
        <p:spPr>
          <a:xfrm>
            <a:off x="2218266" y="6117291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Basic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FA5B36-4CDB-963D-4803-F6B99C21DD6B}"/>
              </a:ext>
            </a:extLst>
          </p:cNvPr>
          <p:cNvSpPr txBox="1"/>
          <p:nvPr/>
        </p:nvSpPr>
        <p:spPr>
          <a:xfrm>
            <a:off x="6822397" y="6117291"/>
            <a:ext cx="463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Implementation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Prototype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Registration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3ABD66D-3B0C-32D6-DA08-24DF81826BCE}"/>
              </a:ext>
            </a:extLst>
          </p:cNvPr>
          <p:cNvSpPr/>
          <p:nvPr/>
        </p:nvSpPr>
        <p:spPr>
          <a:xfrm>
            <a:off x="6096000" y="4665133"/>
            <a:ext cx="3149600" cy="13207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24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336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Example(s)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A7C3943-581B-7A1C-CAAE-CC9462591541}"/>
              </a:ext>
            </a:extLst>
          </p:cNvPr>
          <p:cNvSpPr txBox="1"/>
          <p:nvPr/>
        </p:nvSpPr>
        <p:spPr>
          <a:xfrm>
            <a:off x="736602" y="1762979"/>
            <a:ext cx="635846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 err="1">
                <a:latin typeface="Consolas" panose="020B0609020204030204" pitchFamily="49" charset="0"/>
              </a:rPr>
              <a:t>public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class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PrototypeExample</a:t>
            </a:r>
            <a:r>
              <a:rPr lang="pt-PT" sz="1400" dirty="0">
                <a:latin typeface="Consolas" panose="020B0609020204030204" pitchFamily="49" charset="0"/>
              </a:rPr>
              <a:t> {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latin typeface="Consolas" panose="020B0609020204030204" pitchFamily="49" charset="0"/>
              </a:rPr>
              <a:t>public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static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void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main</a:t>
            </a:r>
            <a:r>
              <a:rPr lang="pt-PT" sz="1400" dirty="0">
                <a:latin typeface="Consolas" panose="020B0609020204030204" pitchFamily="49" charset="0"/>
              </a:rPr>
              <a:t>(</a:t>
            </a:r>
            <a:r>
              <a:rPr lang="pt-PT" sz="1400" dirty="0" err="1">
                <a:latin typeface="Consolas" panose="020B0609020204030204" pitchFamily="49" charset="0"/>
              </a:rPr>
              <a:t>String</a:t>
            </a:r>
            <a:r>
              <a:rPr lang="pt-PT" sz="1400" dirty="0">
                <a:latin typeface="Consolas" panose="020B0609020204030204" pitchFamily="49" charset="0"/>
              </a:rPr>
              <a:t>[] </a:t>
            </a:r>
            <a:r>
              <a:rPr lang="pt-PT" sz="1400" dirty="0" err="1">
                <a:latin typeface="Consolas" panose="020B0609020204030204" pitchFamily="49" charset="0"/>
              </a:rPr>
              <a:t>args</a:t>
            </a:r>
            <a:r>
              <a:rPr lang="pt-PT" sz="1400" dirty="0">
                <a:latin typeface="Consolas" panose="020B0609020204030204" pitchFamily="49" charset="0"/>
              </a:rPr>
              <a:t>) {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    // </a:t>
            </a:r>
            <a:r>
              <a:rPr lang="pt-PT" sz="1400" dirty="0" err="1">
                <a:latin typeface="Consolas" panose="020B0609020204030204" pitchFamily="49" charset="0"/>
              </a:rPr>
              <a:t>Creating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prototype</a:t>
            </a:r>
            <a:endParaRPr lang="pt-PT" sz="1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latin typeface="Consolas" panose="020B0609020204030204" pitchFamily="49" charset="0"/>
              </a:rPr>
              <a:t>        Animal </a:t>
            </a:r>
            <a:r>
              <a:rPr lang="pt-PT" sz="1400" dirty="0" err="1">
                <a:latin typeface="Consolas" panose="020B0609020204030204" pitchFamily="49" charset="0"/>
              </a:rPr>
              <a:t>animalPrototype</a:t>
            </a:r>
            <a:r>
              <a:rPr lang="pt-PT" sz="1400" dirty="0">
                <a:latin typeface="Consolas" panose="020B0609020204030204" pitchFamily="49" charset="0"/>
              </a:rPr>
              <a:t> = </a:t>
            </a:r>
            <a:r>
              <a:rPr lang="pt-PT" sz="1400" dirty="0" err="1">
                <a:latin typeface="Consolas" panose="020B0609020204030204" pitchFamily="49" charset="0"/>
              </a:rPr>
              <a:t>new</a:t>
            </a:r>
            <a:r>
              <a:rPr lang="pt-PT" sz="1400" dirty="0">
                <a:latin typeface="Consolas" panose="020B0609020204030204" pitchFamily="49" charset="0"/>
              </a:rPr>
              <a:t> Animal("</a:t>
            </a:r>
            <a:r>
              <a:rPr lang="pt-PT" sz="1400" dirty="0" err="1">
                <a:latin typeface="Consolas" panose="020B0609020204030204" pitchFamily="49" charset="0"/>
              </a:rPr>
              <a:t>unknown</a:t>
            </a:r>
            <a:r>
              <a:rPr lang="pt-PT" sz="1400" dirty="0">
                <a:latin typeface="Consolas" panose="020B0609020204030204" pitchFamily="49" charset="0"/>
              </a:rPr>
              <a:t>");</a:t>
            </a:r>
          </a:p>
          <a:p>
            <a:endParaRPr lang="pt-PT" sz="1400" dirty="0">
              <a:latin typeface="Consolas" panose="020B0609020204030204" pitchFamily="49" charset="0"/>
            </a:endParaRPr>
          </a:p>
          <a:p>
            <a:r>
              <a:rPr lang="pt-PT" sz="1400" dirty="0">
                <a:latin typeface="Consolas" panose="020B0609020204030204" pitchFamily="49" charset="0"/>
              </a:rPr>
              <a:t>        // </a:t>
            </a:r>
            <a:r>
              <a:rPr lang="pt-PT" sz="1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Cloning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Prototype</a:t>
            </a:r>
            <a:r>
              <a:rPr lang="pt-PT" sz="1400" dirty="0">
                <a:latin typeface="Consolas" panose="020B0609020204030204" pitchFamily="49" charset="0"/>
              </a:rPr>
              <a:t> -&gt; 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objects</a:t>
            </a:r>
            <a:endParaRPr lang="pt-PT" sz="1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latin typeface="Consolas" panose="020B0609020204030204" pitchFamily="49" charset="0"/>
              </a:rPr>
              <a:t>        Animal </a:t>
            </a:r>
            <a:r>
              <a:rPr lang="pt-PT" sz="1400" dirty="0" err="1">
                <a:latin typeface="Consolas" panose="020B0609020204030204" pitchFamily="49" charset="0"/>
              </a:rPr>
              <a:t>cat</a:t>
            </a:r>
            <a:r>
              <a:rPr lang="pt-PT" sz="1400" dirty="0">
                <a:latin typeface="Consolas" panose="020B0609020204030204" pitchFamily="49" charset="0"/>
              </a:rPr>
              <a:t> = </a:t>
            </a:r>
            <a:r>
              <a:rPr lang="pt-PT" sz="1400" dirty="0" err="1">
                <a:latin typeface="Consolas" panose="020B0609020204030204" pitchFamily="49" charset="0"/>
              </a:rPr>
              <a:t>animalPrototype.clone</a:t>
            </a:r>
            <a:r>
              <a:rPr lang="pt-PT" sz="1400" dirty="0">
                <a:latin typeface="Consolas" panose="020B0609020204030204" pitchFamily="49" charset="0"/>
              </a:rPr>
              <a:t>();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    </a:t>
            </a:r>
            <a:r>
              <a:rPr lang="pt-PT" sz="1400" dirty="0" err="1">
                <a:latin typeface="Consolas" panose="020B0609020204030204" pitchFamily="49" charset="0"/>
              </a:rPr>
              <a:t>cat.setSpecies</a:t>
            </a:r>
            <a:r>
              <a:rPr lang="pt-PT" sz="1400" dirty="0">
                <a:latin typeface="Consolas" panose="020B0609020204030204" pitchFamily="49" charset="0"/>
              </a:rPr>
              <a:t>("</a:t>
            </a:r>
            <a:r>
              <a:rPr lang="pt-PT" sz="1400" dirty="0" err="1">
                <a:latin typeface="Consolas" panose="020B0609020204030204" pitchFamily="49" charset="0"/>
              </a:rPr>
              <a:t>cat</a:t>
            </a:r>
            <a:r>
              <a:rPr lang="pt-PT" sz="1400" dirty="0">
                <a:latin typeface="Consolas" panose="020B0609020204030204" pitchFamily="49" charset="0"/>
              </a:rPr>
              <a:t>");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		</a:t>
            </a:r>
            <a:r>
              <a:rPr lang="pt-PT" sz="1400" dirty="0" err="1">
                <a:latin typeface="Consolas" panose="020B0609020204030204" pitchFamily="49" charset="0"/>
              </a:rPr>
              <a:t>System.out.println</a:t>
            </a:r>
            <a:r>
              <a:rPr lang="pt-PT" sz="1400" dirty="0">
                <a:latin typeface="Consolas" panose="020B0609020204030204" pitchFamily="49" charset="0"/>
              </a:rPr>
              <a:t>(</a:t>
            </a:r>
            <a:r>
              <a:rPr lang="pt-PT" sz="1400" dirty="0" err="1">
                <a:latin typeface="Consolas" panose="020B0609020204030204" pitchFamily="49" charset="0"/>
              </a:rPr>
              <a:t>cat.getSpecies</a:t>
            </a:r>
            <a:r>
              <a:rPr lang="pt-PT" sz="1400" dirty="0">
                <a:latin typeface="Consolas" panose="020B0609020204030204" pitchFamily="49" charset="0"/>
              </a:rPr>
              <a:t>()); 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	}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957FFEA-4C6B-B2C2-7BF3-716507A5C1D8}"/>
              </a:ext>
            </a:extLst>
          </p:cNvPr>
          <p:cNvSpPr txBox="1"/>
          <p:nvPr/>
        </p:nvSpPr>
        <p:spPr>
          <a:xfrm>
            <a:off x="6536267" y="1894432"/>
            <a:ext cx="50972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 err="1">
                <a:latin typeface="Consolas" panose="020B0609020204030204" pitchFamily="49" charset="0"/>
              </a:rPr>
              <a:t>class</a:t>
            </a:r>
            <a:r>
              <a:rPr lang="pt-PT" sz="1400" dirty="0">
                <a:latin typeface="Consolas" panose="020B0609020204030204" pitchFamily="49" charset="0"/>
              </a:rPr>
              <a:t> Animal {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latin typeface="Consolas" panose="020B0609020204030204" pitchFamily="49" charset="0"/>
              </a:rPr>
              <a:t>private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String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species</a:t>
            </a:r>
            <a:r>
              <a:rPr lang="pt-PT" sz="1400" dirty="0">
                <a:latin typeface="Consolas" panose="020B0609020204030204" pitchFamily="49" charset="0"/>
              </a:rPr>
              <a:t>;</a:t>
            </a:r>
          </a:p>
          <a:p>
            <a:endParaRPr lang="pt-PT" sz="1400" dirty="0">
              <a:latin typeface="Consolas" panose="020B0609020204030204" pitchFamily="49" charset="0"/>
            </a:endParaRPr>
          </a:p>
          <a:p>
            <a:r>
              <a:rPr lang="pt-PT" sz="1400" dirty="0"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latin typeface="Consolas" panose="020B0609020204030204" pitchFamily="49" charset="0"/>
              </a:rPr>
              <a:t>public</a:t>
            </a:r>
            <a:r>
              <a:rPr lang="pt-PT" sz="1400" dirty="0">
                <a:latin typeface="Consolas" panose="020B0609020204030204" pitchFamily="49" charset="0"/>
              </a:rPr>
              <a:t> Animal(</a:t>
            </a:r>
            <a:r>
              <a:rPr lang="pt-PT" sz="1400" dirty="0" err="1">
                <a:latin typeface="Consolas" panose="020B0609020204030204" pitchFamily="49" charset="0"/>
              </a:rPr>
              <a:t>String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species</a:t>
            </a:r>
            <a:r>
              <a:rPr lang="pt-PT" sz="1400" dirty="0">
                <a:latin typeface="Consolas" panose="020B0609020204030204" pitchFamily="49" charset="0"/>
              </a:rPr>
              <a:t>) {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    </a:t>
            </a:r>
            <a:r>
              <a:rPr lang="pt-PT" sz="1400" dirty="0" err="1">
                <a:latin typeface="Consolas" panose="020B0609020204030204" pitchFamily="49" charset="0"/>
              </a:rPr>
              <a:t>this.species</a:t>
            </a:r>
            <a:r>
              <a:rPr lang="pt-PT" sz="1400" dirty="0">
                <a:latin typeface="Consolas" panose="020B0609020204030204" pitchFamily="49" charset="0"/>
              </a:rPr>
              <a:t> = </a:t>
            </a:r>
            <a:r>
              <a:rPr lang="pt-PT" sz="1400" dirty="0" err="1">
                <a:latin typeface="Consolas" panose="020B0609020204030204" pitchFamily="49" charset="0"/>
              </a:rPr>
              <a:t>species</a:t>
            </a:r>
            <a:r>
              <a:rPr lang="pt-PT" sz="1400" dirty="0"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}</a:t>
            </a:r>
          </a:p>
          <a:p>
            <a:endParaRPr lang="pt-PT" sz="1400" dirty="0">
              <a:latin typeface="Consolas" panose="020B0609020204030204" pitchFamily="49" charset="0"/>
            </a:endParaRPr>
          </a:p>
          <a:p>
            <a:r>
              <a:rPr lang="pt-PT" sz="1400" dirty="0"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latin typeface="Consolas" panose="020B0609020204030204" pitchFamily="49" charset="0"/>
              </a:rPr>
              <a:t>public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void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setSpecies</a:t>
            </a:r>
            <a:r>
              <a:rPr lang="pt-PT" sz="1400" dirty="0">
                <a:latin typeface="Consolas" panose="020B0609020204030204" pitchFamily="49" charset="0"/>
              </a:rPr>
              <a:t>(</a:t>
            </a:r>
            <a:r>
              <a:rPr lang="pt-PT" sz="1400" dirty="0" err="1">
                <a:latin typeface="Consolas" panose="020B0609020204030204" pitchFamily="49" charset="0"/>
              </a:rPr>
              <a:t>String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species</a:t>
            </a:r>
            <a:r>
              <a:rPr lang="pt-PT" sz="1400" dirty="0">
                <a:latin typeface="Consolas" panose="020B0609020204030204" pitchFamily="49" charset="0"/>
              </a:rPr>
              <a:t>) {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    </a:t>
            </a:r>
            <a:r>
              <a:rPr lang="pt-PT" sz="1400" dirty="0" err="1">
                <a:latin typeface="Consolas" panose="020B0609020204030204" pitchFamily="49" charset="0"/>
              </a:rPr>
              <a:t>this.species</a:t>
            </a:r>
            <a:r>
              <a:rPr lang="pt-PT" sz="1400" dirty="0">
                <a:latin typeface="Consolas" panose="020B0609020204030204" pitchFamily="49" charset="0"/>
              </a:rPr>
              <a:t> = </a:t>
            </a:r>
            <a:r>
              <a:rPr lang="pt-PT" sz="1400" dirty="0" err="1">
                <a:latin typeface="Consolas" panose="020B0609020204030204" pitchFamily="49" charset="0"/>
              </a:rPr>
              <a:t>species</a:t>
            </a:r>
            <a:r>
              <a:rPr lang="pt-PT" sz="1400" dirty="0"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}</a:t>
            </a:r>
          </a:p>
          <a:p>
            <a:endParaRPr lang="pt-PT" sz="1400" dirty="0">
              <a:latin typeface="Consolas" panose="020B0609020204030204" pitchFamily="49" charset="0"/>
            </a:endParaRPr>
          </a:p>
          <a:p>
            <a:r>
              <a:rPr lang="pt-PT" sz="1400" dirty="0"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latin typeface="Consolas" panose="020B0609020204030204" pitchFamily="49" charset="0"/>
              </a:rPr>
              <a:t>public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String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getSpecies</a:t>
            </a:r>
            <a:r>
              <a:rPr lang="pt-PT" sz="1400" dirty="0">
                <a:latin typeface="Consolas" panose="020B0609020204030204" pitchFamily="49" charset="0"/>
              </a:rPr>
              <a:t>() {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    </a:t>
            </a:r>
            <a:r>
              <a:rPr lang="pt-PT" sz="1400" dirty="0" err="1">
                <a:latin typeface="Consolas" panose="020B0609020204030204" pitchFamily="49" charset="0"/>
              </a:rPr>
              <a:t>return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species</a:t>
            </a:r>
            <a:r>
              <a:rPr lang="pt-PT" sz="1400" dirty="0"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}</a:t>
            </a:r>
          </a:p>
          <a:p>
            <a:endParaRPr lang="pt-PT" sz="1400" dirty="0"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// Método clone</a:t>
            </a:r>
          </a:p>
          <a:p>
            <a:r>
              <a:rPr lang="pt-PT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Animal clone() {</a:t>
            </a:r>
          </a:p>
          <a:p>
            <a:r>
              <a:rPr lang="pt-PT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Animal(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this.species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E364F7D-CAED-4F9A-7C37-2014DA66FFC5}"/>
              </a:ext>
            </a:extLst>
          </p:cNvPr>
          <p:cNvSpPr txBox="1"/>
          <p:nvPr/>
        </p:nvSpPr>
        <p:spPr>
          <a:xfrm>
            <a:off x="736602" y="470965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>
                <a:latin typeface="Consolas" panose="020B0609020204030204" pitchFamily="49" charset="0"/>
              </a:rPr>
              <a:t>interface </a:t>
            </a:r>
            <a:r>
              <a:rPr lang="pt-PT" sz="1400" dirty="0" err="1">
                <a:latin typeface="Consolas" panose="020B0609020204030204" pitchFamily="49" charset="0"/>
              </a:rPr>
              <a:t>ClonableAnimal</a:t>
            </a:r>
            <a:r>
              <a:rPr lang="pt-PT" sz="1400" dirty="0">
                <a:latin typeface="Consolas" panose="020B0609020204030204" pitchFamily="49" charset="0"/>
              </a:rPr>
              <a:t>{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// Método clone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latin typeface="Consolas" panose="020B0609020204030204" pitchFamily="49" charset="0"/>
              </a:rPr>
              <a:t>ClonableAnimal</a:t>
            </a:r>
            <a:r>
              <a:rPr lang="pt-PT" sz="1400" dirty="0">
                <a:latin typeface="Consolas" panose="020B0609020204030204" pitchFamily="49" charset="0"/>
              </a:rPr>
              <a:t> clone();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FA89553-1461-E80F-FF3F-21152E062B70}"/>
              </a:ext>
            </a:extLst>
          </p:cNvPr>
          <p:cNvSpPr txBox="1"/>
          <p:nvPr/>
        </p:nvSpPr>
        <p:spPr>
          <a:xfrm>
            <a:off x="3581401" y="4419417"/>
            <a:ext cx="207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0F8B6F4-A1E1-4E34-AB15-814B57240637}"/>
              </a:ext>
            </a:extLst>
          </p:cNvPr>
          <p:cNvSpPr txBox="1"/>
          <p:nvPr/>
        </p:nvSpPr>
        <p:spPr>
          <a:xfrm>
            <a:off x="4324350" y="14069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 err="1">
                <a:solidFill>
                  <a:schemeClr val="accent1">
                    <a:lumMod val="75000"/>
                  </a:schemeClr>
                </a:solidFill>
              </a:rPr>
              <a:t>Concrete</a:t>
            </a: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accent1">
                    <a:lumMod val="75000"/>
                  </a:schemeClr>
                </a:solidFill>
              </a:rPr>
              <a:t>Prototype</a:t>
            </a:r>
            <a:endParaRPr lang="pt-PT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EA64788-D6BA-1281-1AB2-ED6E1F07F582}"/>
              </a:ext>
            </a:extLst>
          </p:cNvPr>
          <p:cNvSpPr txBox="1"/>
          <p:nvPr/>
        </p:nvSpPr>
        <p:spPr>
          <a:xfrm>
            <a:off x="9321800" y="14474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 err="1">
                <a:solidFill>
                  <a:schemeClr val="accent1">
                    <a:lumMod val="75000"/>
                  </a:schemeClr>
                </a:solidFill>
              </a:rPr>
              <a:t>Subclass</a:t>
            </a: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accent1">
                    <a:lumMod val="75000"/>
                  </a:schemeClr>
                </a:solidFill>
              </a:rPr>
              <a:t>Prototype</a:t>
            </a:r>
            <a:endParaRPr lang="pt-PT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6B35035-0BDF-DEAA-4F77-45383498DE32}"/>
              </a:ext>
            </a:extLst>
          </p:cNvPr>
          <p:cNvSpPr txBox="1"/>
          <p:nvPr/>
        </p:nvSpPr>
        <p:spPr>
          <a:xfrm>
            <a:off x="9771017" y="6050129"/>
            <a:ext cx="230927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err="1"/>
              <a:t>Implementation</a:t>
            </a:r>
            <a:r>
              <a:rPr lang="pt-PT" b="1" dirty="0"/>
              <a:t> </a:t>
            </a:r>
            <a:r>
              <a:rPr lang="pt-PT" b="1" dirty="0" err="1"/>
              <a:t>Without</a:t>
            </a:r>
            <a:r>
              <a:rPr lang="pt-PT" b="1" dirty="0"/>
              <a:t> </a:t>
            </a:r>
            <a:r>
              <a:rPr lang="pt-PT" b="1" dirty="0" err="1"/>
              <a:t>Registry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81384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336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Example(s)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FA89553-1461-E80F-FF3F-21152E062B70}"/>
              </a:ext>
            </a:extLst>
          </p:cNvPr>
          <p:cNvSpPr txBox="1"/>
          <p:nvPr/>
        </p:nvSpPr>
        <p:spPr>
          <a:xfrm>
            <a:off x="9395097" y="2775716"/>
            <a:ext cx="207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0F8B6F4-A1E1-4E34-AB15-814B57240637}"/>
              </a:ext>
            </a:extLst>
          </p:cNvPr>
          <p:cNvSpPr txBox="1"/>
          <p:nvPr/>
        </p:nvSpPr>
        <p:spPr>
          <a:xfrm>
            <a:off x="5786346" y="15143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 err="1">
                <a:solidFill>
                  <a:schemeClr val="accent1">
                    <a:lumMod val="75000"/>
                  </a:schemeClr>
                </a:solidFill>
              </a:rPr>
              <a:t>Concrete</a:t>
            </a: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accent1">
                    <a:lumMod val="75000"/>
                  </a:schemeClr>
                </a:solidFill>
              </a:rPr>
              <a:t>Prototype</a:t>
            </a:r>
            <a:endParaRPr lang="pt-PT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EA64788-D6BA-1281-1AB2-ED6E1F07F582}"/>
              </a:ext>
            </a:extLst>
          </p:cNvPr>
          <p:cNvSpPr txBox="1"/>
          <p:nvPr/>
        </p:nvSpPr>
        <p:spPr>
          <a:xfrm>
            <a:off x="9321800" y="14474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 err="1">
                <a:solidFill>
                  <a:schemeClr val="accent1">
                    <a:lumMod val="75000"/>
                  </a:schemeClr>
                </a:solidFill>
              </a:rPr>
              <a:t>Subclass</a:t>
            </a: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accent1">
                    <a:lumMod val="75000"/>
                  </a:schemeClr>
                </a:solidFill>
              </a:rPr>
              <a:t>Prototype</a:t>
            </a:r>
            <a:endParaRPr lang="pt-PT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6B35035-0BDF-DEAA-4F77-45383498DE32}"/>
              </a:ext>
            </a:extLst>
          </p:cNvPr>
          <p:cNvSpPr txBox="1"/>
          <p:nvPr/>
        </p:nvSpPr>
        <p:spPr>
          <a:xfrm>
            <a:off x="9771017" y="6050129"/>
            <a:ext cx="230927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err="1"/>
              <a:t>Implementation</a:t>
            </a:r>
            <a:endParaRPr lang="pt-PT" dirty="0"/>
          </a:p>
          <a:p>
            <a:r>
              <a:rPr lang="pt-PT" b="1" dirty="0"/>
              <a:t> </a:t>
            </a:r>
            <a:r>
              <a:rPr lang="pt-PT" b="1" dirty="0" err="1"/>
              <a:t>With</a:t>
            </a:r>
            <a:r>
              <a:rPr lang="pt-PT" b="1" dirty="0"/>
              <a:t> </a:t>
            </a:r>
            <a:r>
              <a:rPr lang="pt-PT" b="1" dirty="0" err="1"/>
              <a:t>Registry</a:t>
            </a:r>
            <a:endParaRPr lang="pt-PT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F813E8-3382-40EC-82DE-DC77271117D7}"/>
              </a:ext>
            </a:extLst>
          </p:cNvPr>
          <p:cNvSpPr txBox="1"/>
          <p:nvPr/>
        </p:nvSpPr>
        <p:spPr>
          <a:xfrm>
            <a:off x="471716" y="1671786"/>
            <a:ext cx="863799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>
                <a:latin typeface="Consolas" panose="020B0609020204030204" pitchFamily="49" charset="0"/>
              </a:rPr>
              <a:t>// </a:t>
            </a:r>
            <a:r>
              <a:rPr lang="pt-PT" sz="1400" dirty="0" err="1">
                <a:latin typeface="Consolas" panose="020B0609020204030204" pitchFamily="49" charset="0"/>
              </a:rPr>
              <a:t>Prototype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With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highlight>
                  <a:srgbClr val="00FFFF"/>
                </a:highlight>
                <a:latin typeface="Consolas" panose="020B0609020204030204" pitchFamily="49" charset="0"/>
              </a:rPr>
              <a:t>Registry</a:t>
            </a:r>
            <a:endParaRPr lang="pt-PT" sz="1400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pt-PT" sz="1400" dirty="0" err="1">
                <a:latin typeface="Consolas" panose="020B0609020204030204" pitchFamily="49" charset="0"/>
              </a:rPr>
              <a:t>public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class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PrototypeExampleWithRegistry</a:t>
            </a:r>
            <a:r>
              <a:rPr lang="pt-PT" sz="1400" dirty="0">
                <a:latin typeface="Consolas" panose="020B0609020204030204" pitchFamily="49" charset="0"/>
              </a:rPr>
              <a:t> {</a:t>
            </a:r>
          </a:p>
          <a:p>
            <a:endParaRPr lang="pt-PT" sz="1400" dirty="0">
              <a:latin typeface="Consolas" panose="020B0609020204030204" pitchFamily="49" charset="0"/>
            </a:endParaRPr>
          </a:p>
          <a:p>
            <a:r>
              <a:rPr lang="pt-PT" sz="1400" dirty="0"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latin typeface="Consolas" panose="020B0609020204030204" pitchFamily="49" charset="0"/>
              </a:rPr>
              <a:t>private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static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Map</a:t>
            </a:r>
            <a:r>
              <a:rPr lang="pt-PT" sz="1400" dirty="0">
                <a:latin typeface="Consolas" panose="020B0609020204030204" pitchFamily="49" charset="0"/>
              </a:rPr>
              <a:t>&lt;</a:t>
            </a:r>
            <a:r>
              <a:rPr lang="pt-PT" sz="1400" dirty="0" err="1">
                <a:latin typeface="Consolas" panose="020B0609020204030204" pitchFamily="49" charset="0"/>
              </a:rPr>
              <a:t>String</a:t>
            </a:r>
            <a:r>
              <a:rPr lang="pt-PT" sz="1400" dirty="0">
                <a:latin typeface="Consolas" panose="020B0609020204030204" pitchFamily="49" charset="0"/>
              </a:rPr>
              <a:t>, </a:t>
            </a:r>
            <a:r>
              <a:rPr lang="pt-PT" sz="1400" dirty="0" err="1">
                <a:latin typeface="Consolas" panose="020B0609020204030204" pitchFamily="49" charset="0"/>
              </a:rPr>
              <a:t>ClonableAnimal</a:t>
            </a:r>
            <a:r>
              <a:rPr lang="pt-PT" sz="1400" dirty="0">
                <a:latin typeface="Consolas" panose="020B0609020204030204" pitchFamily="49" charset="0"/>
              </a:rPr>
              <a:t>&gt; </a:t>
            </a:r>
            <a:r>
              <a:rPr lang="pt-PT" sz="1400" dirty="0" err="1">
                <a:latin typeface="Consolas" panose="020B0609020204030204" pitchFamily="49" charset="0"/>
              </a:rPr>
              <a:t>animalRegistry</a:t>
            </a:r>
            <a:r>
              <a:rPr lang="pt-PT" sz="1400" dirty="0">
                <a:latin typeface="Consolas" panose="020B0609020204030204" pitchFamily="49" charset="0"/>
              </a:rPr>
              <a:t> = </a:t>
            </a:r>
            <a:r>
              <a:rPr lang="pt-PT" sz="1400" dirty="0" err="1">
                <a:latin typeface="Consolas" panose="020B0609020204030204" pitchFamily="49" charset="0"/>
              </a:rPr>
              <a:t>new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HashMap</a:t>
            </a:r>
            <a:r>
              <a:rPr lang="pt-PT" sz="1400" dirty="0">
                <a:latin typeface="Consolas" panose="020B0609020204030204" pitchFamily="49" charset="0"/>
              </a:rPr>
              <a:t>&lt;&gt;();</a:t>
            </a:r>
          </a:p>
          <a:p>
            <a:endParaRPr lang="pt-PT" sz="1400" dirty="0">
              <a:latin typeface="Consolas" panose="020B0609020204030204" pitchFamily="49" charset="0"/>
            </a:endParaRPr>
          </a:p>
          <a:p>
            <a:r>
              <a:rPr lang="pt-PT" sz="1400" dirty="0">
                <a:latin typeface="Consolas" panose="020B0609020204030204" pitchFamily="49" charset="0"/>
              </a:rPr>
              <a:t>    </a:t>
            </a:r>
            <a:r>
              <a:rPr lang="pt-PT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t-PT" sz="1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Register</a:t>
            </a:r>
            <a:endParaRPr lang="pt-PT" sz="1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latin typeface="Consolas" panose="020B0609020204030204" pitchFamily="49" charset="0"/>
              </a:rPr>
              <a:t>public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static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void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registerAnimal</a:t>
            </a:r>
            <a:r>
              <a:rPr lang="pt-PT" sz="1400" dirty="0">
                <a:latin typeface="Consolas" panose="020B0609020204030204" pitchFamily="49" charset="0"/>
              </a:rPr>
              <a:t>(</a:t>
            </a:r>
            <a:r>
              <a:rPr lang="pt-PT" sz="1400" dirty="0" err="1">
                <a:latin typeface="Consolas" panose="020B0609020204030204" pitchFamily="49" charset="0"/>
              </a:rPr>
              <a:t>String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species</a:t>
            </a:r>
            <a:r>
              <a:rPr lang="pt-PT" sz="1400" dirty="0">
                <a:latin typeface="Consolas" panose="020B0609020204030204" pitchFamily="49" charset="0"/>
              </a:rPr>
              <a:t>, </a:t>
            </a:r>
            <a:r>
              <a:rPr lang="pt-PT" sz="1400" dirty="0" err="1">
                <a:latin typeface="Consolas" panose="020B0609020204030204" pitchFamily="49" charset="0"/>
              </a:rPr>
              <a:t>ClonableAnimal</a:t>
            </a:r>
            <a:r>
              <a:rPr lang="pt-PT" sz="1400" dirty="0">
                <a:latin typeface="Consolas" panose="020B0609020204030204" pitchFamily="49" charset="0"/>
              </a:rPr>
              <a:t> </a:t>
            </a:r>
            <a:r>
              <a:rPr lang="pt-PT" sz="1400" dirty="0" err="1">
                <a:latin typeface="Consolas" panose="020B0609020204030204" pitchFamily="49" charset="0"/>
              </a:rPr>
              <a:t>prototype</a:t>
            </a:r>
            <a:r>
              <a:rPr lang="pt-PT" sz="1400" dirty="0">
                <a:latin typeface="Consolas" panose="020B0609020204030204" pitchFamily="49" charset="0"/>
              </a:rPr>
              <a:t>) {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    </a:t>
            </a:r>
            <a:r>
              <a:rPr lang="pt-PT" sz="1400" dirty="0" err="1">
                <a:latin typeface="Consolas" panose="020B0609020204030204" pitchFamily="49" charset="0"/>
              </a:rPr>
              <a:t>animalRegistry.put</a:t>
            </a:r>
            <a:r>
              <a:rPr lang="pt-PT" sz="1400" dirty="0">
                <a:latin typeface="Consolas" panose="020B0609020204030204" pitchFamily="49" charset="0"/>
              </a:rPr>
              <a:t>(</a:t>
            </a:r>
            <a:r>
              <a:rPr lang="pt-PT" sz="1400" dirty="0" err="1">
                <a:latin typeface="Consolas" panose="020B0609020204030204" pitchFamily="49" charset="0"/>
              </a:rPr>
              <a:t>species</a:t>
            </a:r>
            <a:r>
              <a:rPr lang="pt-PT" sz="1400" dirty="0">
                <a:latin typeface="Consolas" panose="020B0609020204030204" pitchFamily="49" charset="0"/>
              </a:rPr>
              <a:t>, </a:t>
            </a:r>
            <a:r>
              <a:rPr lang="pt-PT" sz="1400" dirty="0" err="1">
                <a:latin typeface="Consolas" panose="020B0609020204030204" pitchFamily="49" charset="0"/>
              </a:rPr>
              <a:t>prototype</a:t>
            </a:r>
            <a:r>
              <a:rPr lang="pt-PT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62A5B86-C544-5094-AFD5-CFC10EC81F5B}"/>
              </a:ext>
            </a:extLst>
          </p:cNvPr>
          <p:cNvSpPr txBox="1"/>
          <p:nvPr/>
        </p:nvSpPr>
        <p:spPr>
          <a:xfrm>
            <a:off x="9359174" y="1779535"/>
            <a:ext cx="189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Equal</a:t>
            </a:r>
            <a:r>
              <a:rPr lang="pt-PT" dirty="0"/>
              <a:t> to </a:t>
            </a:r>
            <a:r>
              <a:rPr lang="pt-PT" dirty="0" err="1"/>
              <a:t>previous</a:t>
            </a:r>
            <a:r>
              <a:rPr lang="pt-PT" dirty="0"/>
              <a:t> slide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8B54F2B-6CC9-6AB2-599C-461B7D721E3D}"/>
              </a:ext>
            </a:extLst>
          </p:cNvPr>
          <p:cNvSpPr txBox="1"/>
          <p:nvPr/>
        </p:nvSpPr>
        <p:spPr>
          <a:xfrm>
            <a:off x="9359174" y="3059668"/>
            <a:ext cx="2523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Equal</a:t>
            </a:r>
            <a:r>
              <a:rPr lang="pt-PT" dirty="0"/>
              <a:t> to </a:t>
            </a:r>
            <a:r>
              <a:rPr lang="pt-PT" dirty="0" err="1"/>
              <a:t>previous</a:t>
            </a:r>
            <a:r>
              <a:rPr lang="pt-PT" dirty="0"/>
              <a:t> slide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8943E8C-D9BA-B662-43EB-63DDABF7BA9B}"/>
              </a:ext>
            </a:extLst>
          </p:cNvPr>
          <p:cNvSpPr/>
          <p:nvPr/>
        </p:nvSpPr>
        <p:spPr>
          <a:xfrm>
            <a:off x="830218" y="2178495"/>
            <a:ext cx="7920990" cy="131066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74556E4-39C9-9FA5-1364-D097EECF2E9C}"/>
              </a:ext>
            </a:extLst>
          </p:cNvPr>
          <p:cNvSpPr txBox="1"/>
          <p:nvPr/>
        </p:nvSpPr>
        <p:spPr>
          <a:xfrm>
            <a:off x="6938010" y="3667742"/>
            <a:ext cx="298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/>
              <a:t>Difference</a:t>
            </a:r>
            <a:endParaRPr lang="pt-PT" b="1" dirty="0"/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E1D071E7-9D8E-5DA6-7999-72A8782C009B}"/>
              </a:ext>
            </a:extLst>
          </p:cNvPr>
          <p:cNvCxnSpPr/>
          <p:nvPr/>
        </p:nvCxnSpPr>
        <p:spPr>
          <a:xfrm>
            <a:off x="6183630" y="3337560"/>
            <a:ext cx="754380" cy="5148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11714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88</TotalTime>
  <Words>436</Words>
  <Application>Microsoft Office PowerPoint</Application>
  <PresentationFormat>Ecrã Panorâmico</PresentationFormat>
  <Paragraphs>81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Corbel</vt:lpstr>
      <vt:lpstr>Wingdings 2</vt:lpstr>
      <vt:lpstr>Frame</vt:lpstr>
      <vt:lpstr>Prototype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&lt;Pattern’s name&gt;</dc:title>
  <dc:creator>Rafael Direito</dc:creator>
  <cp:lastModifiedBy>Matilde Teixeira</cp:lastModifiedBy>
  <cp:revision>5</cp:revision>
  <dcterms:created xsi:type="dcterms:W3CDTF">2024-04-20T11:10:38Z</dcterms:created>
  <dcterms:modified xsi:type="dcterms:W3CDTF">2024-04-24T10:44:10Z</dcterms:modified>
</cp:coreProperties>
</file>