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8"/>
  </p:normalViewPr>
  <p:slideViewPr>
    <p:cSldViewPr snapToGrid="0">
      <p:cViewPr varScale="1">
        <p:scale>
          <a:sx n="79" d="100"/>
          <a:sy n="79" d="100"/>
        </p:scale>
        <p:origin x="8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2AAE-F629-8B08-11CA-829A0E7B8331}"/>
              </a:ext>
            </a:extLst>
          </p:cNvPr>
          <p:cNvSpPr>
            <a:spLocks noGrp="1"/>
          </p:cNvSpPr>
          <p:nvPr>
            <p:ph type="ctrTitle"/>
          </p:nvPr>
        </p:nvSpPr>
        <p:spPr/>
        <p:txBody>
          <a:bodyPr/>
          <a:lstStyle/>
          <a:p>
            <a:r>
              <a:rPr lang="en-US" dirty="0"/>
              <a:t>Prototype</a:t>
            </a:r>
          </a:p>
        </p:txBody>
      </p:sp>
      <p:sp>
        <p:nvSpPr>
          <p:cNvPr id="3" name="Subtitle 2">
            <a:extLst>
              <a:ext uri="{FF2B5EF4-FFF2-40B4-BE49-F238E27FC236}">
                <a16:creationId xmlns:a16="http://schemas.microsoft.com/office/drawing/2014/main" id="{8C1D109F-2755-7A34-292D-438DECA7568B}"/>
              </a:ext>
            </a:extLst>
          </p:cNvPr>
          <p:cNvSpPr>
            <a:spLocks noGrp="1"/>
          </p:cNvSpPr>
          <p:nvPr>
            <p:ph type="subTitle" idx="1"/>
          </p:nvPr>
        </p:nvSpPr>
        <p:spPr/>
        <p:txBody>
          <a:bodyPr/>
          <a:lstStyle/>
          <a:p>
            <a:r>
              <a:rPr lang="en-US" dirty="0"/>
              <a:t>Francisca Silva- 112841</a:t>
            </a:r>
          </a:p>
          <a:p>
            <a:r>
              <a:rPr lang="en-US" dirty="0"/>
              <a:t>April 24</a:t>
            </a:r>
            <a:r>
              <a:rPr lang="en-US" baseline="30000" dirty="0"/>
              <a:t>th</a:t>
            </a:r>
            <a:r>
              <a:rPr lang="en-US" dirty="0"/>
              <a:t>, 2024</a:t>
            </a:r>
          </a:p>
        </p:txBody>
      </p:sp>
    </p:spTree>
    <p:extLst>
      <p:ext uri="{BB962C8B-B14F-4D97-AF65-F5344CB8AC3E}">
        <p14:creationId xmlns:p14="http://schemas.microsoft.com/office/powerpoint/2010/main" val="184753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6730048"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When should we use this pattern?</a:t>
            </a:r>
          </a:p>
        </p:txBody>
      </p:sp>
      <p:sp>
        <p:nvSpPr>
          <p:cNvPr id="4" name="CaixaDeTexto 3">
            <a:extLst>
              <a:ext uri="{FF2B5EF4-FFF2-40B4-BE49-F238E27FC236}">
                <a16:creationId xmlns:a16="http://schemas.microsoft.com/office/drawing/2014/main" id="{F2CCB3E5-2C23-F267-772D-0F21211A5A3A}"/>
              </a:ext>
            </a:extLst>
          </p:cNvPr>
          <p:cNvSpPr txBox="1"/>
          <p:nvPr/>
        </p:nvSpPr>
        <p:spPr>
          <a:xfrm>
            <a:off x="1088572" y="1999121"/>
            <a:ext cx="4702628"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t> Use the Prototype pattern when your code shouldn’t depend on the concrete classes of objects that you need to copy.</a:t>
            </a:r>
            <a:endParaRPr lang="pt-PT" dirty="0"/>
          </a:p>
        </p:txBody>
      </p:sp>
      <p:sp>
        <p:nvSpPr>
          <p:cNvPr id="6" name="CaixaDeTexto 5">
            <a:extLst>
              <a:ext uri="{FF2B5EF4-FFF2-40B4-BE49-F238E27FC236}">
                <a16:creationId xmlns:a16="http://schemas.microsoft.com/office/drawing/2014/main" id="{57084DD7-F3B5-CEEF-DC50-70425ED0C7CC}"/>
              </a:ext>
            </a:extLst>
          </p:cNvPr>
          <p:cNvSpPr txBox="1"/>
          <p:nvPr/>
        </p:nvSpPr>
        <p:spPr>
          <a:xfrm>
            <a:off x="1088572" y="4153877"/>
            <a:ext cx="470262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t> Use the pattern when you want to reduce the number of subclasses that only differ in the way they initialize their respective objects.</a:t>
            </a:r>
            <a:endParaRPr lang="pt-PT" dirty="0"/>
          </a:p>
        </p:txBody>
      </p:sp>
      <p:pic>
        <p:nvPicPr>
          <p:cNvPr id="8" name="Imagem 7">
            <a:extLst>
              <a:ext uri="{FF2B5EF4-FFF2-40B4-BE49-F238E27FC236}">
                <a16:creationId xmlns:a16="http://schemas.microsoft.com/office/drawing/2014/main" id="{B9CB91D4-2880-66B6-C9F3-7D2967F605DE}"/>
              </a:ext>
            </a:extLst>
          </p:cNvPr>
          <p:cNvPicPr>
            <a:picLocks noChangeAspect="1"/>
          </p:cNvPicPr>
          <p:nvPr/>
        </p:nvPicPr>
        <p:blipFill>
          <a:blip r:embed="rId2"/>
          <a:stretch>
            <a:fillRect/>
          </a:stretch>
        </p:blipFill>
        <p:spPr>
          <a:xfrm>
            <a:off x="6400802" y="1960441"/>
            <a:ext cx="5141365" cy="3334855"/>
          </a:xfrm>
          <a:prstGeom prst="rect">
            <a:avLst/>
          </a:prstGeom>
        </p:spPr>
      </p:pic>
    </p:spTree>
    <p:extLst>
      <p:ext uri="{BB962C8B-B14F-4D97-AF65-F5344CB8AC3E}">
        <p14:creationId xmlns:p14="http://schemas.microsoft.com/office/powerpoint/2010/main" val="327829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784D927-F7AB-5190-BE3E-DD22754C6BD8}"/>
              </a:ext>
            </a:extLst>
          </p:cNvPr>
          <p:cNvSpPr/>
          <p:nvPr/>
        </p:nvSpPr>
        <p:spPr>
          <a:xfrm>
            <a:off x="695936" y="1456334"/>
            <a:ext cx="344256" cy="348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a:extLst>
              <a:ext uri="{FF2B5EF4-FFF2-40B4-BE49-F238E27FC236}">
                <a16:creationId xmlns:a16="http://schemas.microsoft.com/office/drawing/2014/main" id="{602E3712-4960-144B-8223-E2176818E7D6}"/>
              </a:ext>
            </a:extLst>
          </p:cNvPr>
          <p:cNvSpPr/>
          <p:nvPr/>
        </p:nvSpPr>
        <p:spPr>
          <a:xfrm>
            <a:off x="695936" y="2024141"/>
            <a:ext cx="344256" cy="348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6">
            <a:extLst>
              <a:ext uri="{FF2B5EF4-FFF2-40B4-BE49-F238E27FC236}">
                <a16:creationId xmlns:a16="http://schemas.microsoft.com/office/drawing/2014/main" id="{A85CC847-BFB9-33A3-A64F-247E32998D94}"/>
              </a:ext>
            </a:extLst>
          </p:cNvPr>
          <p:cNvSpPr/>
          <p:nvPr/>
        </p:nvSpPr>
        <p:spPr>
          <a:xfrm>
            <a:off x="695936" y="3410899"/>
            <a:ext cx="344256" cy="348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7">
            <a:extLst>
              <a:ext uri="{FF2B5EF4-FFF2-40B4-BE49-F238E27FC236}">
                <a16:creationId xmlns:a16="http://schemas.microsoft.com/office/drawing/2014/main" id="{E62D10EE-A24A-87E2-DB32-AC121D7EB630}"/>
              </a:ext>
            </a:extLst>
          </p:cNvPr>
          <p:cNvSpPr/>
          <p:nvPr/>
        </p:nvSpPr>
        <p:spPr>
          <a:xfrm>
            <a:off x="695936" y="4774095"/>
            <a:ext cx="344256" cy="348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extBox 1">
            <a:extLst>
              <a:ext uri="{FF2B5EF4-FFF2-40B4-BE49-F238E27FC236}">
                <a16:creationId xmlns:a16="http://schemas.microsoft.com/office/drawing/2014/main" id="{A52517BF-4F23-2928-1104-34A35CDAC90C}"/>
              </a:ext>
            </a:extLst>
          </p:cNvPr>
          <p:cNvSpPr txBox="1"/>
          <p:nvPr/>
        </p:nvSpPr>
        <p:spPr>
          <a:xfrm>
            <a:off x="651641" y="409902"/>
            <a:ext cx="6331220"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How to implement this pattern?</a:t>
            </a:r>
          </a:p>
        </p:txBody>
      </p:sp>
      <p:sp>
        <p:nvSpPr>
          <p:cNvPr id="4" name="CaixaDeTexto 3">
            <a:extLst>
              <a:ext uri="{FF2B5EF4-FFF2-40B4-BE49-F238E27FC236}">
                <a16:creationId xmlns:a16="http://schemas.microsoft.com/office/drawing/2014/main" id="{11128D0B-04D6-6E2A-596A-86A47D9BB8CA}"/>
              </a:ext>
            </a:extLst>
          </p:cNvPr>
          <p:cNvSpPr txBox="1"/>
          <p:nvPr/>
        </p:nvSpPr>
        <p:spPr>
          <a:xfrm>
            <a:off x="710450" y="1436987"/>
            <a:ext cx="10761426" cy="4801314"/>
          </a:xfrm>
          <a:prstGeom prst="rect">
            <a:avLst/>
          </a:prstGeom>
          <a:noFill/>
        </p:spPr>
        <p:txBody>
          <a:bodyPr wrap="square">
            <a:spAutoFit/>
          </a:bodyPr>
          <a:lstStyle/>
          <a:p>
            <a:pPr marL="342900" indent="-342900">
              <a:buFont typeface="+mj-lt"/>
              <a:buAutoNum type="arabicPeriod"/>
            </a:pPr>
            <a:r>
              <a:rPr lang="en-US" dirty="0"/>
              <a:t>Create the prototype interface and declare the clone method in it. </a:t>
            </a:r>
          </a:p>
          <a:p>
            <a:pPr marL="342900" indent="-342900">
              <a:buFont typeface="+mj-lt"/>
              <a:buAutoNum type="arabicPeriod"/>
            </a:pPr>
            <a:endParaRPr lang="en-US" dirty="0"/>
          </a:p>
          <a:p>
            <a:pPr marL="342900" indent="-342900">
              <a:buFont typeface="+mj-lt"/>
              <a:buAutoNum type="arabicPeriod"/>
            </a:pPr>
            <a:r>
              <a:rPr lang="en-US" dirty="0"/>
              <a:t>A prototype class must define the alternative constructor that accepts an object of that class as an argument. The constructor must copy the values of all fields defined in the class from the passed object into the newly created instance. If you’re changing a subclass, you must call the parent constructor to let the superclass handle the cloning of its private fields.</a:t>
            </a:r>
          </a:p>
          <a:p>
            <a:pPr marL="342900" indent="-342900">
              <a:buFont typeface="+mj-lt"/>
              <a:buAutoNum type="arabicPeriod"/>
            </a:pPr>
            <a:endParaRPr lang="en-US" dirty="0"/>
          </a:p>
          <a:p>
            <a:pPr marL="342900" indent="-342900">
              <a:buFont typeface="+mj-lt"/>
              <a:buAutoNum type="arabicPeriod"/>
            </a:pPr>
            <a:r>
              <a:rPr lang="en-US" dirty="0"/>
              <a:t>If your programming language doesn’t support method overloading, you won’t be able to create a separate “prototype” constructor. Thus, copying the object’s data into the newly created clone will have to be performed within the clone method. Still, having this code in a regular constructor is safer because the resulting object is returned fully configured right after you call the new operator.</a:t>
            </a:r>
          </a:p>
          <a:p>
            <a:pPr marL="342900" indent="-342900">
              <a:buFont typeface="+mj-lt"/>
              <a:buAutoNum type="arabicPeriod"/>
            </a:pPr>
            <a:endParaRPr lang="en-US" dirty="0"/>
          </a:p>
          <a:p>
            <a:pPr marL="342900" indent="-342900">
              <a:buFont typeface="+mj-lt"/>
              <a:buAutoNum type="arabicPeriod"/>
            </a:pPr>
            <a:r>
              <a:rPr lang="en-US" dirty="0"/>
              <a:t>The cloning method usually consists of just one line: running a new operator with the prototypical version of the constructor. </a:t>
            </a:r>
          </a:p>
          <a:p>
            <a:endParaRPr lang="en-US" dirty="0"/>
          </a:p>
          <a:p>
            <a:r>
              <a:rPr lang="en-US" dirty="0"/>
              <a:t>Note: Every class must explicitly override the cloning method and use its own class name along with the new operator. Otherwise, the cloning method may produce an object of a parent class.</a:t>
            </a:r>
          </a:p>
        </p:txBody>
      </p:sp>
    </p:spTree>
    <p:extLst>
      <p:ext uri="{BB962C8B-B14F-4D97-AF65-F5344CB8AC3E}">
        <p14:creationId xmlns:p14="http://schemas.microsoft.com/office/powerpoint/2010/main" val="8582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4321632"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(Base) Class Structure</a:t>
            </a:r>
          </a:p>
        </p:txBody>
      </p:sp>
      <p:pic>
        <p:nvPicPr>
          <p:cNvPr id="4" name="Imagem 3">
            <a:extLst>
              <a:ext uri="{FF2B5EF4-FFF2-40B4-BE49-F238E27FC236}">
                <a16:creationId xmlns:a16="http://schemas.microsoft.com/office/drawing/2014/main" id="{60A498F8-15D5-6AF8-D49D-4A45514D74BC}"/>
              </a:ext>
            </a:extLst>
          </p:cNvPr>
          <p:cNvPicPr>
            <a:picLocks noChangeAspect="1"/>
          </p:cNvPicPr>
          <p:nvPr/>
        </p:nvPicPr>
        <p:blipFill>
          <a:blip r:embed="rId2"/>
          <a:stretch>
            <a:fillRect/>
          </a:stretch>
        </p:blipFill>
        <p:spPr>
          <a:xfrm>
            <a:off x="2723848" y="1355237"/>
            <a:ext cx="5931561" cy="5028630"/>
          </a:xfrm>
          <a:prstGeom prst="rect">
            <a:avLst/>
          </a:prstGeom>
        </p:spPr>
      </p:pic>
    </p:spTree>
    <p:extLst>
      <p:ext uri="{BB962C8B-B14F-4D97-AF65-F5344CB8AC3E}">
        <p14:creationId xmlns:p14="http://schemas.microsoft.com/office/powerpoint/2010/main" val="364124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3360985"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Code Example(s)</a:t>
            </a:r>
          </a:p>
        </p:txBody>
      </p:sp>
      <p:pic>
        <p:nvPicPr>
          <p:cNvPr id="4" name="Imagem 3">
            <a:extLst>
              <a:ext uri="{FF2B5EF4-FFF2-40B4-BE49-F238E27FC236}">
                <a16:creationId xmlns:a16="http://schemas.microsoft.com/office/drawing/2014/main" id="{6C1D273B-2915-51CF-4571-458FC4E09B5E}"/>
              </a:ext>
            </a:extLst>
          </p:cNvPr>
          <p:cNvPicPr>
            <a:picLocks noChangeAspect="1"/>
          </p:cNvPicPr>
          <p:nvPr/>
        </p:nvPicPr>
        <p:blipFill rotWithShape="1">
          <a:blip r:embed="rId2"/>
          <a:srcRect r="32710"/>
          <a:stretch/>
        </p:blipFill>
        <p:spPr>
          <a:xfrm>
            <a:off x="749904" y="1162459"/>
            <a:ext cx="4489753" cy="4805332"/>
          </a:xfrm>
          <a:prstGeom prst="rect">
            <a:avLst/>
          </a:prstGeom>
        </p:spPr>
      </p:pic>
      <p:pic>
        <p:nvPicPr>
          <p:cNvPr id="6" name="Imagem 5">
            <a:extLst>
              <a:ext uri="{FF2B5EF4-FFF2-40B4-BE49-F238E27FC236}">
                <a16:creationId xmlns:a16="http://schemas.microsoft.com/office/drawing/2014/main" id="{79BDDB53-2066-F309-9CDD-B84551E2AD6F}"/>
              </a:ext>
            </a:extLst>
          </p:cNvPr>
          <p:cNvPicPr>
            <a:picLocks noChangeAspect="1"/>
          </p:cNvPicPr>
          <p:nvPr/>
        </p:nvPicPr>
        <p:blipFill>
          <a:blip r:embed="rId3"/>
          <a:stretch>
            <a:fillRect/>
          </a:stretch>
        </p:blipFill>
        <p:spPr>
          <a:xfrm>
            <a:off x="5576293" y="341801"/>
            <a:ext cx="5865803" cy="3703950"/>
          </a:xfrm>
          <a:prstGeom prst="rect">
            <a:avLst/>
          </a:prstGeom>
        </p:spPr>
      </p:pic>
      <p:pic>
        <p:nvPicPr>
          <p:cNvPr id="8" name="Imagem 7">
            <a:extLst>
              <a:ext uri="{FF2B5EF4-FFF2-40B4-BE49-F238E27FC236}">
                <a16:creationId xmlns:a16="http://schemas.microsoft.com/office/drawing/2014/main" id="{2B146B78-8A78-FA96-FCDC-6370B2436639}"/>
              </a:ext>
            </a:extLst>
          </p:cNvPr>
          <p:cNvPicPr>
            <a:picLocks noChangeAspect="1"/>
          </p:cNvPicPr>
          <p:nvPr/>
        </p:nvPicPr>
        <p:blipFill>
          <a:blip r:embed="rId4"/>
          <a:stretch>
            <a:fillRect/>
          </a:stretch>
        </p:blipFill>
        <p:spPr>
          <a:xfrm>
            <a:off x="6899124" y="4225239"/>
            <a:ext cx="3507619" cy="1742552"/>
          </a:xfrm>
          <a:prstGeom prst="rect">
            <a:avLst/>
          </a:prstGeom>
        </p:spPr>
      </p:pic>
    </p:spTree>
    <p:extLst>
      <p:ext uri="{BB962C8B-B14F-4D97-AF65-F5344CB8AC3E}">
        <p14:creationId xmlns:p14="http://schemas.microsoft.com/office/powerpoint/2010/main" val="281384602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29</TotalTime>
  <Words>284</Words>
  <Application>Microsoft Office PowerPoint</Application>
  <PresentationFormat>Ecrã Panorâmico</PresentationFormat>
  <Paragraphs>18</Paragraphs>
  <Slides>5</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5</vt:i4>
      </vt:variant>
    </vt:vector>
  </HeadingPairs>
  <TitlesOfParts>
    <vt:vector size="10" baseType="lpstr">
      <vt:lpstr>Arial</vt:lpstr>
      <vt:lpstr>Calibri</vt:lpstr>
      <vt:lpstr>Corbel</vt:lpstr>
      <vt:lpstr>Wingdings 2</vt:lpstr>
      <vt:lpstr>Frame</vt:lpstr>
      <vt:lpstr>Prototype</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&lt;Pattern’s name&gt;</dc:title>
  <dc:creator>Rafael Direito</dc:creator>
  <cp:lastModifiedBy>Francisca Silva</cp:lastModifiedBy>
  <cp:revision>5</cp:revision>
  <dcterms:created xsi:type="dcterms:W3CDTF">2024-04-20T11:10:38Z</dcterms:created>
  <dcterms:modified xsi:type="dcterms:W3CDTF">2024-04-24T10:35:08Z</dcterms:modified>
</cp:coreProperties>
</file>