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Inter"/>
      <p:regular r:id="rId10"/>
      <p:bold r:id="rId11"/>
    </p:embeddedFont>
    <p:embeddedFont>
      <p:font typeface="Corbel"/>
      <p:regular r:id="rId12"/>
      <p:bold r:id="rId13"/>
      <p:italic r:id="rId14"/>
      <p:boldItalic r:id="rId15"/>
    </p:embeddedFont>
    <p:embeddedFont>
      <p:font typeface="IBM Plex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-bold.fntdata"/><Relationship Id="rId10" Type="http://schemas.openxmlformats.org/officeDocument/2006/relationships/font" Target="fonts/Inter-regular.fntdata"/><Relationship Id="rId13" Type="http://schemas.openxmlformats.org/officeDocument/2006/relationships/font" Target="fonts/Corbel-bold.fntdata"/><Relationship Id="rId12" Type="http://schemas.openxmlformats.org/officeDocument/2006/relationships/font" Target="fonts/Corbe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boldItalic.fntdata"/><Relationship Id="rId14" Type="http://schemas.openxmlformats.org/officeDocument/2006/relationships/font" Target="fonts/Corbel-italic.fntdata"/><Relationship Id="rId17" Type="http://schemas.openxmlformats.org/officeDocument/2006/relationships/font" Target="fonts/IBMPlexMono-bold.fntdata"/><Relationship Id="rId16" Type="http://schemas.openxmlformats.org/officeDocument/2006/relationships/font" Target="fonts/IBMPlexMono-regular.fntdata"/><Relationship Id="rId5" Type="http://schemas.openxmlformats.org/officeDocument/2006/relationships/slide" Target="slides/slide1.xml"/><Relationship Id="rId19" Type="http://schemas.openxmlformats.org/officeDocument/2006/relationships/font" Target="fonts/IBMPlexMono-boldItalic.fntdata"/><Relationship Id="rId6" Type="http://schemas.openxmlformats.org/officeDocument/2006/relationships/slide" Target="slides/slide2.xml"/><Relationship Id="rId18" Type="http://schemas.openxmlformats.org/officeDocument/2006/relationships/font" Target="fonts/IBMPlex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US"/>
              <a:t>Singleton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João Capucho - 113713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en-US"/>
              <a:t>April 24</a:t>
            </a:r>
            <a:r>
              <a:rPr baseline="30000" lang="en-US"/>
              <a:t>th</a:t>
            </a:r>
            <a:r>
              <a:rPr lang="en-US"/>
              <a:t>,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651641" y="409902"/>
            <a:ext cx="67300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When should we use this pattern?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51650" y="1169825"/>
            <a:ext cx="11143200" cy="5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Inter"/>
              <a:buChar char="●"/>
            </a:pPr>
            <a:r>
              <a:rPr lang="en-US" sz="28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We want to ensure our class has a single instance</a:t>
            </a:r>
            <a:endParaRPr sz="28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Inter"/>
              <a:buChar char="●"/>
            </a:pPr>
            <a:r>
              <a:rPr lang="en-US" sz="28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We want to have global access to that instance</a:t>
            </a:r>
            <a:endParaRPr sz="28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Inter"/>
              <a:buChar char="○"/>
            </a:pPr>
            <a:r>
              <a:rPr lang="en-US" sz="28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Common when dealing with shared resources</a:t>
            </a:r>
            <a:endParaRPr sz="28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Inter"/>
              <a:buChar char="○"/>
            </a:pPr>
            <a:r>
              <a:rPr lang="en-US" sz="28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Examples: Databases, shared configuration, cache, …</a:t>
            </a:r>
            <a:endParaRPr sz="28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Inter"/>
              <a:buChar char="●"/>
            </a:pPr>
            <a:r>
              <a:rPr lang="en-US" sz="28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In general we should use it when we have some global state and need to control it in a stricter manner</a:t>
            </a:r>
            <a:endParaRPr sz="28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651641" y="409902"/>
            <a:ext cx="63312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implement this pattern?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651650" y="1259800"/>
            <a:ext cx="11156100" cy="3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Inter"/>
              <a:buAutoNum type="arabicPeriod"/>
            </a:pPr>
            <a:r>
              <a:rPr lang="en-US" sz="28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Make all constructors </a:t>
            </a:r>
            <a:r>
              <a:rPr b="1" lang="en-US" sz="28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private</a:t>
            </a:r>
            <a:endParaRPr b="1" sz="280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Inter"/>
              <a:buAutoNum type="arabicPeriod"/>
            </a:pPr>
            <a:r>
              <a:rPr lang="en-US" sz="28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Create a </a:t>
            </a:r>
            <a:r>
              <a:rPr b="1" lang="en-US" sz="28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private static</a:t>
            </a:r>
            <a:r>
              <a:rPr lang="en-US" sz="28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field to save the unique instance</a:t>
            </a:r>
            <a:endParaRPr sz="28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Inter"/>
              <a:buAutoNum type="arabicPeriod"/>
            </a:pPr>
            <a:r>
              <a:rPr lang="en-US" sz="28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Create a </a:t>
            </a:r>
            <a:r>
              <a:rPr b="1" lang="en-US" sz="28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</a:t>
            </a:r>
            <a:r>
              <a:rPr b="1" lang="en-US" sz="28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8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method to access the instance field, which creates the instance if it’s </a:t>
            </a:r>
            <a:r>
              <a:rPr lang="en-US" sz="28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endParaRPr sz="280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Inter"/>
              <a:buAutoNum type="arabicPeriod"/>
            </a:pPr>
            <a:r>
              <a:rPr lang="en-US" sz="28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Profit!</a:t>
            </a:r>
            <a:endParaRPr sz="28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24775" y="4641175"/>
            <a:ext cx="11210100" cy="17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(The method might need to be </a:t>
            </a:r>
            <a:r>
              <a:rPr b="1" lang="en-US" sz="23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synchronized</a:t>
            </a:r>
            <a:r>
              <a:rPr b="1" lang="en-US" sz="2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for multi threaded application)</a:t>
            </a:r>
            <a:endParaRPr sz="15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651641" y="409902"/>
            <a:ext cx="43216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(Base) Class Structure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575" y="1702698"/>
            <a:ext cx="5119350" cy="34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651650" y="1497750"/>
            <a:ext cx="59133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Inter"/>
              <a:buChar char="●"/>
            </a:pPr>
            <a:r>
              <a:rPr lang="en-US" sz="28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Very simple just 2 classes</a:t>
            </a:r>
            <a:endParaRPr sz="28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Inter"/>
              <a:buChar char="●"/>
            </a:pPr>
            <a:r>
              <a:rPr lang="en-US" sz="28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The singleton class</a:t>
            </a:r>
            <a:endParaRPr sz="28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Inter"/>
              <a:buChar char="●"/>
            </a:pPr>
            <a:r>
              <a:rPr lang="en-US" sz="28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And the client of </a:t>
            </a:r>
            <a:r>
              <a:rPr lang="en-US" sz="28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the singleton (possibly more than one)</a:t>
            </a:r>
            <a:endParaRPr sz="28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651641" y="409902"/>
            <a:ext cx="33609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Code Example(s)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22" y="1323000"/>
            <a:ext cx="5664626" cy="474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8548" y="1905300"/>
            <a:ext cx="5690651" cy="3047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