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2AAE-F629-8B08-11CA-829A0E7B8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&lt;Singleton&gt;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D109F-2755-7A34-292D-438DECA7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&lt;Carolina Prata&gt; - &lt;114246&gt;</a:t>
            </a:r>
          </a:p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847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73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should we use this pattern?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399219-3B66-D1A4-21A8-C0AD51DE951B}"/>
              </a:ext>
            </a:extLst>
          </p:cNvPr>
          <p:cNvSpPr txBox="1"/>
          <p:nvPr/>
        </p:nvSpPr>
        <p:spPr>
          <a:xfrm>
            <a:off x="651641" y="1337187"/>
            <a:ext cx="104194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O </a:t>
            </a:r>
            <a:r>
              <a:rPr lang="pt-PT" sz="2000" dirty="0" err="1"/>
              <a:t>Singleton</a:t>
            </a:r>
            <a:r>
              <a:rPr lang="pt-PT" sz="2000" dirty="0"/>
              <a:t> é um padrão de projeto de software que garante a existência de apenas uma instância de uma classe. </a:t>
            </a:r>
          </a:p>
          <a:p>
            <a:endParaRPr lang="pt-PT" sz="2000" dirty="0"/>
          </a:p>
          <a:p>
            <a:r>
              <a:rPr lang="pt-PT" sz="2000" dirty="0"/>
              <a:t>Deste modo, o padrão </a:t>
            </a:r>
            <a:r>
              <a:rPr lang="pt-PT" sz="2000" dirty="0" err="1"/>
              <a:t>Singleton</a:t>
            </a:r>
            <a:r>
              <a:rPr lang="pt-PT" sz="2000" dirty="0"/>
              <a:t> oferece várias vantagens em relação ao uso de variáveis globais, como garantir que haja apenas uma fonte de verdade e consistência para a classe, ainda reduz o uso de memória e o tempo de inicialização, pois a instância é criada apenas quando necessária.</a:t>
            </a:r>
          </a:p>
          <a:p>
            <a:endParaRPr lang="pt-PT" sz="2000" dirty="0"/>
          </a:p>
          <a:p>
            <a:r>
              <a:rPr lang="pt-PT" sz="2000" dirty="0"/>
              <a:t>O padrão </a:t>
            </a:r>
            <a:r>
              <a:rPr lang="pt-PT" sz="2000" dirty="0" err="1"/>
              <a:t>Singleton</a:t>
            </a:r>
            <a:r>
              <a:rPr lang="pt-PT" sz="2000" dirty="0"/>
              <a:t> deve ser usado quando diferentes partes do sistema precisam de compartilhar o mesmo recurso ou estado. Por exemplo, a configuração de uma aplicação que deve ser lida e utilizada por várias partes do sistema.</a:t>
            </a:r>
          </a:p>
        </p:txBody>
      </p:sp>
    </p:spTree>
    <p:extLst>
      <p:ext uri="{BB962C8B-B14F-4D97-AF65-F5344CB8AC3E}">
        <p14:creationId xmlns:p14="http://schemas.microsoft.com/office/powerpoint/2010/main" val="32782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33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</a:t>
            </a:r>
            <a:r>
              <a:rPr lang="en-US" sz="3600" b="1" dirty="0">
                <a:solidFill>
                  <a:srgbClr val="40BAD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mple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 this pattern?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9D93DA-1F52-0932-91BE-56408C6F6AF6}"/>
              </a:ext>
            </a:extLst>
          </p:cNvPr>
          <p:cNvSpPr txBox="1"/>
          <p:nvPr/>
        </p:nvSpPr>
        <p:spPr>
          <a:xfrm>
            <a:off x="393290" y="973394"/>
            <a:ext cx="114054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Os principais componentes envolvidos no padrão </a:t>
            </a:r>
            <a:r>
              <a:rPr lang="pt-PT" sz="2000" dirty="0" err="1"/>
              <a:t>Singleton</a:t>
            </a:r>
            <a:r>
              <a:rPr lang="pt-PT" sz="2000" dirty="0"/>
              <a:t> são os seguintes:</a:t>
            </a:r>
          </a:p>
          <a:p>
            <a:endParaRPr lang="pt-PT" sz="2000" dirty="0"/>
          </a:p>
          <a:p>
            <a:r>
              <a:rPr lang="pt-PT" sz="2000" b="1" dirty="0">
                <a:solidFill>
                  <a:srgbClr val="40BAD2"/>
                </a:solidFill>
              </a:rPr>
              <a:t>1 - Classe </a:t>
            </a:r>
            <a:r>
              <a:rPr lang="pt-PT" sz="2000" b="1" dirty="0" err="1">
                <a:solidFill>
                  <a:srgbClr val="40BAD2"/>
                </a:solidFill>
              </a:rPr>
              <a:t>Singleton</a:t>
            </a:r>
            <a:r>
              <a:rPr lang="pt-PT" sz="2000" dirty="0">
                <a:solidFill>
                  <a:srgbClr val="40BAD2"/>
                </a:solidFill>
              </a:rPr>
              <a:t>: </a:t>
            </a:r>
            <a:r>
              <a:rPr lang="pt-PT" sz="2000" dirty="0"/>
              <a:t>Esta é a classe para a qual apenas uma única instância precisa ser criada. A classe é projetada de forma que seja responsável por criar sua própria instância e fornecer um ponto global de acesso a essa instância. A classe normalmente define um método ou propriedade estática para </a:t>
            </a:r>
            <a:r>
              <a:rPr lang="pt-PT" sz="2000" dirty="0" err="1"/>
              <a:t>acessar</a:t>
            </a:r>
            <a:r>
              <a:rPr lang="pt-PT" sz="2000" dirty="0"/>
              <a:t> a instância </a:t>
            </a:r>
            <a:r>
              <a:rPr lang="pt-PT" sz="2000" dirty="0" err="1"/>
              <a:t>singleton</a:t>
            </a:r>
            <a:r>
              <a:rPr lang="pt-PT" sz="2000" dirty="0"/>
              <a:t>.</a:t>
            </a:r>
          </a:p>
          <a:p>
            <a:endParaRPr lang="pt-PT" sz="2000" dirty="0"/>
          </a:p>
          <a:p>
            <a:r>
              <a:rPr lang="pt-PT" sz="2000" b="1" dirty="0">
                <a:solidFill>
                  <a:srgbClr val="40BAD2"/>
                </a:solidFill>
              </a:rPr>
              <a:t>2 - Construtor privado</a:t>
            </a:r>
            <a:r>
              <a:rPr lang="pt-PT" sz="2000" dirty="0"/>
              <a:t>: a classe </a:t>
            </a:r>
            <a:r>
              <a:rPr lang="pt-PT" sz="2000" dirty="0" err="1"/>
              <a:t>singleton</a:t>
            </a:r>
            <a:r>
              <a:rPr lang="pt-PT" sz="2000" dirty="0"/>
              <a:t> normalmente possui um construtor privado para evitar a instanciação direta da classe de fora. Ao tornar o construtor privado, outras classes não</a:t>
            </a:r>
          </a:p>
          <a:p>
            <a:r>
              <a:rPr lang="pt-PT" sz="2000" dirty="0"/>
              <a:t>podem criar novas instâncias da classe </a:t>
            </a:r>
            <a:r>
              <a:rPr lang="pt-PT" sz="2000" dirty="0" err="1"/>
              <a:t>singleton</a:t>
            </a:r>
            <a:r>
              <a:rPr lang="pt-PT" sz="2000" dirty="0"/>
              <a:t>.</a:t>
            </a:r>
          </a:p>
          <a:p>
            <a:endParaRPr lang="pt-PT" sz="2000" dirty="0"/>
          </a:p>
          <a:p>
            <a:r>
              <a:rPr lang="pt-PT" sz="2000" b="1" dirty="0">
                <a:solidFill>
                  <a:srgbClr val="40BAD2"/>
                </a:solidFill>
              </a:rPr>
              <a:t>3 - Instância estática: </a:t>
            </a:r>
            <a:r>
              <a:rPr lang="pt-PT" sz="2000" dirty="0"/>
              <a:t>a classe </a:t>
            </a:r>
            <a:r>
              <a:rPr lang="pt-PT" sz="2000" dirty="0" err="1"/>
              <a:t>singleton</a:t>
            </a:r>
            <a:r>
              <a:rPr lang="pt-PT" sz="2000" dirty="0"/>
              <a:t> contém uma variável de membro estático que contém a única instância da classe. Essa variável geralmente é privada e estática para garantir que apenas uma instância seja criada e </a:t>
            </a:r>
            <a:r>
              <a:rPr lang="pt-PT" sz="2000" dirty="0" err="1"/>
              <a:t>acessada</a:t>
            </a:r>
            <a:r>
              <a:rPr lang="pt-PT" sz="2000" dirty="0"/>
              <a:t> em todo o aplicativo.</a:t>
            </a:r>
          </a:p>
          <a:p>
            <a:endParaRPr lang="pt-PT" sz="2000" dirty="0"/>
          </a:p>
          <a:p>
            <a:r>
              <a:rPr lang="pt-PT" sz="2000" b="1" dirty="0">
                <a:solidFill>
                  <a:srgbClr val="40BAD2"/>
                </a:solidFill>
              </a:rPr>
              <a:t>4 - Método de acesso: </a:t>
            </a:r>
            <a:r>
              <a:rPr lang="pt-PT" sz="2000" dirty="0"/>
              <a:t>a classe </a:t>
            </a:r>
            <a:r>
              <a:rPr lang="pt-PT" sz="2000" dirty="0" err="1"/>
              <a:t>singleton</a:t>
            </a:r>
            <a:r>
              <a:rPr lang="pt-PT" sz="2000" dirty="0"/>
              <a:t> fornece um método ou propriedade estática que permite que outras partes do programa </a:t>
            </a:r>
            <a:r>
              <a:rPr lang="pt-PT" sz="2000" dirty="0" err="1"/>
              <a:t>acessem</a:t>
            </a:r>
            <a:r>
              <a:rPr lang="pt-PT" sz="2000" dirty="0"/>
              <a:t> a instância </a:t>
            </a:r>
            <a:r>
              <a:rPr lang="pt-PT" sz="2000" dirty="0" err="1"/>
              <a:t>singleton</a:t>
            </a:r>
            <a:r>
              <a:rPr lang="pt-PT" sz="2000" dirty="0"/>
              <a:t>. Este método é responsável por criar a instância caso ela ainda não exista e retornar a instância existente caso contrário</a:t>
            </a:r>
          </a:p>
        </p:txBody>
      </p:sp>
    </p:spTree>
    <p:extLst>
      <p:ext uri="{BB962C8B-B14F-4D97-AF65-F5344CB8AC3E}">
        <p14:creationId xmlns:p14="http://schemas.microsoft.com/office/powerpoint/2010/main" val="85824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432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(Base) Class Structure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99C61D-6CFA-BE01-080F-65D73D705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50"/>
          <a:stretch/>
        </p:blipFill>
        <p:spPr>
          <a:xfrm>
            <a:off x="4973273" y="2274132"/>
            <a:ext cx="6682815" cy="387055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4CDE15-7A9C-3F3B-E24D-48CA3D6D63B4}"/>
              </a:ext>
            </a:extLst>
          </p:cNvPr>
          <p:cNvSpPr txBox="1"/>
          <p:nvPr/>
        </p:nvSpPr>
        <p:spPr>
          <a:xfrm>
            <a:off x="357635" y="1638609"/>
            <a:ext cx="5614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Uma </a:t>
            </a:r>
            <a:r>
              <a:rPr lang="pt-PT" b="1" dirty="0"/>
              <a:t>classe </a:t>
            </a:r>
            <a:r>
              <a:rPr lang="pt-PT" b="1" dirty="0" err="1"/>
              <a:t>Singleton</a:t>
            </a:r>
            <a:r>
              <a:rPr lang="pt-PT" b="1" dirty="0"/>
              <a:t> </a:t>
            </a:r>
            <a:r>
              <a:rPr lang="pt-PT" dirty="0"/>
              <a:t>que possui um campo privado </a:t>
            </a:r>
            <a:r>
              <a:rPr lang="pt-PT" dirty="0" err="1"/>
              <a:t>instance</a:t>
            </a:r>
            <a:r>
              <a:rPr lang="pt-PT" dirty="0"/>
              <a:t> para guardar uma única instância.</a:t>
            </a:r>
          </a:p>
          <a:p>
            <a:r>
              <a:rPr lang="pt-PT" dirty="0"/>
              <a:t>Um construtor privado para evitar a instanciação externa.</a:t>
            </a:r>
          </a:p>
          <a:p>
            <a:r>
              <a:rPr lang="pt-PT" dirty="0"/>
              <a:t>Um método estático </a:t>
            </a:r>
            <a:r>
              <a:rPr lang="pt-PT" b="1" dirty="0" err="1"/>
              <a:t>getInstance</a:t>
            </a:r>
            <a:r>
              <a:rPr lang="pt-PT" b="1" dirty="0"/>
              <a:t>() </a:t>
            </a:r>
            <a:r>
              <a:rPr lang="pt-PT" dirty="0"/>
              <a:t>para obter essa única instância.</a:t>
            </a:r>
          </a:p>
          <a:p>
            <a:r>
              <a:rPr lang="pt-PT" dirty="0"/>
              <a:t>A instância é criada apenas se </a:t>
            </a:r>
            <a:r>
              <a:rPr lang="pt-PT" dirty="0" err="1"/>
              <a:t>instance</a:t>
            </a:r>
            <a:r>
              <a:rPr lang="pt-PT" dirty="0"/>
              <a:t> for nulo, assegurando que apenas uma instância exista.</a:t>
            </a:r>
          </a:p>
        </p:txBody>
      </p:sp>
    </p:spTree>
    <p:extLst>
      <p:ext uri="{BB962C8B-B14F-4D97-AF65-F5344CB8AC3E}">
        <p14:creationId xmlns:p14="http://schemas.microsoft.com/office/powerpoint/2010/main" val="364124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F64DFAB-867C-FD1E-E51A-E1AE81B68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76"/>
          <a:stretch/>
        </p:blipFill>
        <p:spPr>
          <a:xfrm>
            <a:off x="6303089" y="150194"/>
            <a:ext cx="4921940" cy="5059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D76D12E-C5BB-EB1E-7413-363542682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4" t="26670"/>
          <a:stretch/>
        </p:blipFill>
        <p:spPr>
          <a:xfrm>
            <a:off x="6839435" y="5600271"/>
            <a:ext cx="3958874" cy="1005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AAB0C4-BCC6-0D34-AE0E-C71F0F867F6C}"/>
              </a:ext>
            </a:extLst>
          </p:cNvPr>
          <p:cNvSpPr txBox="1"/>
          <p:nvPr/>
        </p:nvSpPr>
        <p:spPr>
          <a:xfrm>
            <a:off x="6471920" y="52933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Output: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B40E683-B941-F8B0-2FD4-6A5188E56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6" y="1101953"/>
            <a:ext cx="4734586" cy="562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B9D2F95-6F44-4567-BAD0-AFD7F1B85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86" y="1810103"/>
            <a:ext cx="3896269" cy="2248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967082E-FD23-48A9-A0AD-CF5D73590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886" y="4256755"/>
            <a:ext cx="4420217" cy="2381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8460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33</TotalTime>
  <Words>408</Words>
  <Application>Microsoft Office PowerPoint</Application>
  <PresentationFormat>Ecrã Panorâmico</PresentationFormat>
  <Paragraphs>27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Frame</vt:lpstr>
      <vt:lpstr>&lt;Singleton&gt;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&lt;Pattern’s name&gt;</dc:title>
  <dc:creator>Rafael Direito</dc:creator>
  <cp:lastModifiedBy>Carolina Prata</cp:lastModifiedBy>
  <cp:revision>7</cp:revision>
  <dcterms:created xsi:type="dcterms:W3CDTF">2024-04-20T11:10:38Z</dcterms:created>
  <dcterms:modified xsi:type="dcterms:W3CDTF">2024-04-24T10:43:27Z</dcterms:modified>
</cp:coreProperties>
</file>