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A348-490F-A3FF-BD6D-7BC6C3E5924E}" v="425" dt="2024-04-24T10:56:14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D74244-1E20-4B49-88B4-7E05C3B7B0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22FD1D-FF35-4F36-A47D-A3FB861679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402863-FBF6-4721-AABA-7C10976F689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E6F2E7-EA8F-4068-8E3A-1421EBE27B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2DC5E0A-CB0C-410C-8804-8707CB4046E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56699D-A444-43E5-9E0D-807BDAA1BF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15FC99-C002-4505-88DD-178D2DA6FE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D4E202-A152-4BB5-B538-90D11D4859A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1C9AEF-8A75-4EBD-8C5A-B4D74A8057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E6362E-75D1-48B5-AAAC-7E1F6522A4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549481-0F60-4D06-8ED1-2103D27C04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D0AC4E-A4F3-4AA5-A5DA-43B74C3860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4060E8-8470-4372-AEE4-BE3673FD20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51432D-B3FE-4C2F-BEC2-FD3B2050C0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C72F46-B4A4-4D72-B1EE-C7036D9019F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4C39539-FBA8-4C14-82B5-6D560BEE8C2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B46F70-487E-424B-B7D8-E9D76E30AF6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34F078-1021-4FDF-A642-942A172DA2F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1ED6F8-E232-45FD-90DC-7044F46C73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E6AAC6-B5A9-4283-B94F-EEF06298754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P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7DB8A5-7181-45AD-8409-C2182780B9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E3776-14DB-4E74-B8A3-7D2644DFBA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92CE1C-2398-47D5-836A-7023969AEC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14A033-F6C7-4315-8695-3FD2E608CD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5900" b="0" strike="noStrike" spc="-100">
                <a:solidFill>
                  <a:srgbClr val="FFFFFF"/>
                </a:solidFill>
                <a:latin typeface="Corbel"/>
              </a:rPr>
              <a:t>Click to edit Master title style</a:t>
            </a:r>
            <a:endParaRPr lang="en-US" sz="59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100" b="0" strike="noStrike" spc="-1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Corbel"/>
              </a:rPr>
              <a:t>&lt;date/time&gt;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spc="-1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C3AF40-B9BD-4667-89F8-E3259DC51548}" type="slidenum">
              <a:rPr lang="en-US" sz="1200" b="1" strike="noStrike" spc="-1">
                <a:solidFill>
                  <a:srgbClr val="40BAD2"/>
                </a:solidFill>
                <a:latin typeface="Corbel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Corbe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100" b="0" strike="noStrike" spc="-1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Corbel"/>
              </a:rPr>
              <a:t>&lt;date/time&gt;</a:t>
            </a:r>
            <a:endParaRPr lang="pt-PT" sz="1100" b="0" strike="noStrike" spc="-1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P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P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spc="-1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4B6A8-47AC-4282-8A60-0860F8AEC662}" type="slidenum">
              <a:rPr lang="en-US" sz="1200" b="1" strike="noStrike" spc="-1">
                <a:solidFill>
                  <a:srgbClr val="40BAD2"/>
                </a:solidFill>
                <a:latin typeface="Corbel"/>
              </a:rPr>
              <a:t>‹#›</a:t>
            </a:fld>
            <a:endParaRPr lang="pt-PT" sz="12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Click to edit the title text format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595959"/>
                </a:solidFill>
                <a:latin typeface="Corbe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595959"/>
                </a:solidFill>
                <a:latin typeface="Corbe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95959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900" b="0" strike="noStrike" spc="-100">
                <a:solidFill>
                  <a:srgbClr val="FFFFFF"/>
                </a:solidFill>
                <a:latin typeface="Corbel"/>
              </a:rPr>
              <a:t>Adapter</a:t>
            </a:r>
            <a:endParaRPr lang="en-US" sz="59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D9F1F6"/>
                </a:solidFill>
                <a:latin typeface="Corbel"/>
              </a:rPr>
              <a:t>Cristiano Nicolau - 108536</a:t>
            </a:r>
            <a:endParaRPr lang="pt-PT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D9F1F6"/>
                </a:solidFill>
                <a:latin typeface="Corbel"/>
              </a:rPr>
              <a:t>April 24</a:t>
            </a:r>
            <a:r>
              <a:rPr lang="en-US" sz="2200" b="0" strike="noStrike" spc="-1" baseline="30000">
                <a:solidFill>
                  <a:srgbClr val="D9F1F6"/>
                </a:solidFill>
                <a:latin typeface="Corbel"/>
              </a:rPr>
              <a:t>th</a:t>
            </a:r>
            <a:r>
              <a:rPr lang="en-US" sz="2200" b="0" strike="noStrike" spc="-1">
                <a:solidFill>
                  <a:srgbClr val="D9F1F6"/>
                </a:solidFill>
                <a:latin typeface="Corbel"/>
              </a:rPr>
              <a:t>, 2024</a:t>
            </a:r>
            <a:endParaRPr lang="pt-PT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/>
          <p:nvPr/>
        </p:nvSpPr>
        <p:spPr>
          <a:xfrm>
            <a:off x="692640" y="410040"/>
            <a:ext cx="6647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BAD2"/>
                </a:solidFill>
                <a:latin typeface="Calibri"/>
              </a:rPr>
              <a:t>When should we use this pattern?</a:t>
            </a:r>
            <a:endParaRPr lang="pt-PT" sz="3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886DE-F812-DEAC-0995-23AA0A54FC6F}"/>
              </a:ext>
            </a:extLst>
          </p:cNvPr>
          <p:cNvSpPr txBox="1"/>
          <p:nvPr/>
        </p:nvSpPr>
        <p:spPr>
          <a:xfrm>
            <a:off x="782594" y="1451918"/>
            <a:ext cx="1050324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Adapter é um </a:t>
            </a:r>
            <a:r>
              <a:rPr lang="en-US" dirty="0" err="1">
                <a:ea typeface="+mn-lt"/>
                <a:cs typeface="+mn-lt"/>
              </a:rPr>
              <a:t>padrão</a:t>
            </a:r>
            <a:r>
              <a:rPr lang="en-US" dirty="0">
                <a:ea typeface="+mn-lt"/>
                <a:cs typeface="+mn-lt"/>
              </a:rPr>
              <a:t> de design </a:t>
            </a:r>
            <a:r>
              <a:rPr lang="en-US" dirty="0" err="1">
                <a:ea typeface="+mn-lt"/>
                <a:cs typeface="+mn-lt"/>
              </a:rPr>
              <a:t>estrutural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que interfaces </a:t>
            </a:r>
            <a:r>
              <a:rPr lang="en-US" dirty="0" err="1">
                <a:ea typeface="+mn-lt"/>
                <a:cs typeface="+mn-lt"/>
              </a:rPr>
              <a:t>incompatíveis</a:t>
            </a:r>
            <a:r>
              <a:rPr lang="en-US" dirty="0">
                <a:ea typeface="+mn-lt"/>
                <a:cs typeface="+mn-lt"/>
              </a:rPr>
              <a:t> entre classes </a:t>
            </a:r>
            <a:r>
              <a:rPr lang="en-US" dirty="0" err="1">
                <a:ea typeface="+mn-lt"/>
                <a:cs typeface="+mn-lt"/>
              </a:rPr>
              <a:t>funcionem</a:t>
            </a:r>
            <a:r>
              <a:rPr lang="en-US" dirty="0">
                <a:ea typeface="+mn-lt"/>
                <a:cs typeface="+mn-lt"/>
              </a:rPr>
              <a:t> juntas </a:t>
            </a:r>
            <a:r>
              <a:rPr lang="en-US" dirty="0" err="1">
                <a:ea typeface="+mn-lt"/>
                <a:cs typeface="+mn-lt"/>
              </a:rPr>
              <a:t>sem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código-fonte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Atua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ponte</a:t>
            </a:r>
            <a:r>
              <a:rPr lang="en-US" dirty="0">
                <a:ea typeface="+mn-lt"/>
                <a:cs typeface="+mn-lt"/>
              </a:rPr>
              <a:t> entre duas interfaces, </a:t>
            </a:r>
            <a:r>
              <a:rPr lang="en-US" dirty="0" err="1">
                <a:ea typeface="+mn-lt"/>
                <a:cs typeface="+mn-lt"/>
              </a:rPr>
              <a:t>tornando</a:t>
            </a:r>
            <a:r>
              <a:rPr lang="en-US" dirty="0">
                <a:ea typeface="+mn-lt"/>
                <a:cs typeface="+mn-lt"/>
              </a:rPr>
              <a:t>-as </a:t>
            </a:r>
            <a:r>
              <a:rPr lang="en-US" dirty="0" err="1">
                <a:ea typeface="+mn-lt"/>
                <a:cs typeface="+mn-lt"/>
              </a:rPr>
              <a:t>compatíveis</a:t>
            </a:r>
            <a:r>
              <a:rPr lang="en-US" dirty="0">
                <a:ea typeface="+mn-lt"/>
                <a:cs typeface="+mn-lt"/>
              </a:rPr>
              <a:t> para que </a:t>
            </a:r>
            <a:r>
              <a:rPr lang="en-US" dirty="0" err="1">
                <a:ea typeface="+mn-lt"/>
                <a:cs typeface="+mn-lt"/>
              </a:rPr>
              <a:t>possam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colaborar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interagir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perfeitamente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Esse </a:t>
            </a:r>
            <a:r>
              <a:rPr lang="en-US" dirty="0" err="1">
                <a:ea typeface="+mn-lt"/>
                <a:cs typeface="+mn-lt"/>
              </a:rPr>
              <a:t>padrão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útil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integrar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terceiros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aplicativo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a base de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promove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reutilização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permitindo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funcionem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juntos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tenham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inicialmente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/>
            </a:endParaRPr>
          </a:p>
          <a:p>
            <a:pPr algn="just"/>
            <a:r>
              <a:rPr lang="en-US" b="1" dirty="0"/>
              <a:t>Real-world examples of Adapter Design Pattern: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File Format Adapters</a:t>
            </a:r>
            <a:endParaRPr lang="en-US" dirty="0">
              <a:cs typeface="Arial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Database Adapters</a:t>
            </a:r>
            <a:endParaRPr lang="en-US" dirty="0">
              <a:cs typeface="Arial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Third-Party API Integration</a:t>
            </a:r>
            <a:endParaRPr lang="en-US" dirty="0">
              <a:cs typeface="Arial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Language Translation Services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cs typeface="Arial"/>
            </a:endParaRPr>
          </a:p>
          <a:p>
            <a:pPr marL="742950" lvl="1" indent="-285750" algn="just">
              <a:buFont typeface="Courier New"/>
              <a:buChar char="o"/>
            </a:pP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/>
          <p:cNvSpPr/>
          <p:nvPr/>
        </p:nvSpPr>
        <p:spPr>
          <a:xfrm>
            <a:off x="689760" y="410040"/>
            <a:ext cx="6254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BAD2"/>
                </a:solidFill>
                <a:latin typeface="Calibri"/>
              </a:rPr>
              <a:t>How to implement this pattern?</a:t>
            </a:r>
            <a:endParaRPr lang="pt-PT" sz="3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A8923-3F34-7E22-F205-BC19700811D1}"/>
              </a:ext>
            </a:extLst>
          </p:cNvPr>
          <p:cNvSpPr txBox="1"/>
          <p:nvPr/>
        </p:nvSpPr>
        <p:spPr>
          <a:xfrm>
            <a:off x="762000" y="1801090"/>
            <a:ext cx="1054924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Definir a interface </a:t>
            </a:r>
            <a:r>
              <a:rPr lang="en-US" b="1" dirty="0" err="1">
                <a:ea typeface="+mn-lt"/>
                <a:cs typeface="+mn-lt"/>
              </a:rPr>
              <a:t>alvo</a:t>
            </a:r>
            <a:r>
              <a:rPr lang="en-US" dirty="0">
                <a:ea typeface="+mn-lt"/>
                <a:cs typeface="+mn-lt"/>
              </a:rPr>
              <a:t>: Primeiro, é </a:t>
            </a:r>
            <a:r>
              <a:rPr lang="en-US" dirty="0" err="1">
                <a:ea typeface="+mn-lt"/>
                <a:cs typeface="+mn-lt"/>
              </a:rPr>
              <a:t>necessario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defenir</a:t>
            </a:r>
            <a:r>
              <a:rPr lang="en-US" dirty="0">
                <a:ea typeface="+mn-lt"/>
                <a:cs typeface="+mn-lt"/>
              </a:rPr>
              <a:t> a interface que 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espera</a:t>
            </a:r>
            <a:r>
              <a:rPr lang="en-US" dirty="0">
                <a:ea typeface="+mn-lt"/>
                <a:cs typeface="+mn-lt"/>
              </a:rPr>
              <a:t> usar.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a interface que </a:t>
            </a:r>
            <a:r>
              <a:rPr lang="en-US" dirty="0" err="1">
                <a:ea typeface="+mn-lt"/>
                <a:cs typeface="+mn-lt"/>
              </a:rPr>
              <a:t>será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interagir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adaptador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Criar</a:t>
            </a:r>
            <a:r>
              <a:rPr lang="en-US" b="1" dirty="0">
                <a:ea typeface="+mn-lt"/>
                <a:cs typeface="+mn-lt"/>
              </a:rPr>
              <a:t> a </a:t>
            </a:r>
            <a:r>
              <a:rPr lang="en-US" b="1" dirty="0" err="1">
                <a:ea typeface="+mn-lt"/>
                <a:cs typeface="+mn-lt"/>
              </a:rPr>
              <a:t>classe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: Em </a:t>
            </a:r>
            <a:r>
              <a:rPr lang="en-US" dirty="0" err="1">
                <a:ea typeface="+mn-lt"/>
                <a:cs typeface="+mn-lt"/>
              </a:rPr>
              <a:t>seguida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crie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implementa</a:t>
            </a:r>
            <a:r>
              <a:rPr lang="en-US" dirty="0">
                <a:ea typeface="+mn-lt"/>
                <a:cs typeface="+mn-lt"/>
              </a:rPr>
              <a:t> a interface </a:t>
            </a:r>
            <a:r>
              <a:rPr lang="en-US" dirty="0" err="1">
                <a:ea typeface="+mn-lt"/>
                <a:cs typeface="+mn-lt"/>
              </a:rPr>
              <a:t>alvo</a:t>
            </a:r>
            <a:r>
              <a:rPr lang="en-US" dirty="0">
                <a:ea typeface="+mn-lt"/>
                <a:cs typeface="+mn-lt"/>
              </a:rPr>
              <a:t> e que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referência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precisa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adaptada</a:t>
            </a:r>
            <a:r>
              <a:rPr lang="en-US" dirty="0">
                <a:ea typeface="+mn-lt"/>
                <a:cs typeface="+mn-lt"/>
              </a:rPr>
              <a:t>. Esta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responsável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adaptar</a:t>
            </a:r>
            <a:r>
              <a:rPr lang="en-US" dirty="0">
                <a:ea typeface="+mn-lt"/>
                <a:cs typeface="+mn-lt"/>
              </a:rPr>
              <a:t>" a interface 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existente</a:t>
            </a:r>
            <a:r>
              <a:rPr lang="en-US" dirty="0">
                <a:ea typeface="+mn-lt"/>
                <a:cs typeface="+mn-lt"/>
              </a:rPr>
              <a:t> para a interface </a:t>
            </a:r>
            <a:r>
              <a:rPr lang="en-US" dirty="0" err="1">
                <a:ea typeface="+mn-lt"/>
                <a:cs typeface="+mn-lt"/>
              </a:rPr>
              <a:t>alvo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Implementar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métodos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classe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: Na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implemente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da interface </a:t>
            </a:r>
            <a:r>
              <a:rPr lang="en-US" dirty="0" err="1">
                <a:ea typeface="+mn-lt"/>
                <a:cs typeface="+mn-lt"/>
              </a:rPr>
              <a:t>alvo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desses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chame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correspondentes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adaptada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Utilizar</a:t>
            </a:r>
            <a:r>
              <a:rPr lang="en-US" b="1" dirty="0">
                <a:ea typeface="+mn-lt"/>
                <a:cs typeface="+mn-lt"/>
              </a:rPr>
              <a:t> a </a:t>
            </a:r>
            <a:r>
              <a:rPr lang="en-US" b="1" dirty="0" err="1">
                <a:ea typeface="+mn-lt"/>
                <a:cs typeface="+mn-lt"/>
              </a:rPr>
              <a:t>classe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Finalmente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cliente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adaptadora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se fosse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da interface </a:t>
            </a:r>
            <a:r>
              <a:rPr lang="en-US" dirty="0" err="1">
                <a:ea typeface="+mn-lt"/>
                <a:cs typeface="+mn-lt"/>
              </a:rPr>
              <a:t>alvo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detalhes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implementação</a:t>
            </a:r>
            <a:r>
              <a:rPr lang="en-US" dirty="0">
                <a:ea typeface="+mn-lt"/>
                <a:cs typeface="+mn-lt"/>
              </a:rPr>
              <a:t> real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trás</a:t>
            </a:r>
            <a:r>
              <a:rPr lang="en-US" dirty="0">
                <a:ea typeface="+mn-lt"/>
                <a:cs typeface="+mn-lt"/>
              </a:rPr>
              <a:t> dela.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"/>
          <p:cNvSpPr/>
          <p:nvPr/>
        </p:nvSpPr>
        <p:spPr>
          <a:xfrm>
            <a:off x="672840" y="410040"/>
            <a:ext cx="4278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BAD2"/>
                </a:solidFill>
                <a:latin typeface="Calibri"/>
              </a:rPr>
              <a:t>(Base) Class Structure</a:t>
            </a:r>
            <a:endParaRPr lang="pt-PT" sz="36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8E772-162C-F4D3-D4D1-7386DB14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2" y="1945450"/>
            <a:ext cx="10703131" cy="3184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"/>
          <p:cNvSpPr/>
          <p:nvPr/>
        </p:nvSpPr>
        <p:spPr>
          <a:xfrm>
            <a:off x="669240" y="410040"/>
            <a:ext cx="3324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BAD2"/>
                </a:solidFill>
                <a:latin typeface="Calibri"/>
              </a:rPr>
              <a:t>Code Example(s)</a:t>
            </a:r>
            <a:endParaRPr lang="pt-PT" sz="36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95DD1-5CF4-0BC2-E997-370891917A98}"/>
              </a:ext>
            </a:extLst>
          </p:cNvPr>
          <p:cNvSpPr txBox="1"/>
          <p:nvPr/>
        </p:nvSpPr>
        <p:spPr>
          <a:xfrm>
            <a:off x="791689" y="1048987"/>
            <a:ext cx="103810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">
                <a:ea typeface="+mn-lt"/>
                <a:cs typeface="+mn-lt"/>
              </a:rPr>
              <a:t>Suponha que tem um IPhone 11 e que um amigo o IPhone 15, agora você foi à casa do seu amigo, mas esqueceu-se de levar o carregador e precisa carregar o telefone e o carregador necessário não está disponível.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3" name="Picture 2" descr="A black rectangular object with yellow and green text&#10;&#10;Description automatically generated">
            <a:extLst>
              <a:ext uri="{FF2B5EF4-FFF2-40B4-BE49-F238E27FC236}">
                <a16:creationId xmlns:a16="http://schemas.microsoft.com/office/drawing/2014/main" id="{BCDDFB16-81E4-17D1-BC38-F2C6AF65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987385"/>
            <a:ext cx="3134344" cy="1844139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FD00C7-2270-D522-77D2-5E70451DF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3" t="4122" r="3612" b="4702"/>
          <a:stretch/>
        </p:blipFill>
        <p:spPr>
          <a:xfrm>
            <a:off x="3510417" y="3829791"/>
            <a:ext cx="4031998" cy="2761018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4F4887F-742B-12DF-8ECE-CDA457BD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227" y="1983056"/>
            <a:ext cx="3691495" cy="1833006"/>
          </a:xfrm>
          <a:prstGeom prst="rect">
            <a:avLst/>
          </a:prstGeom>
        </p:spPr>
      </p:pic>
      <p:pic>
        <p:nvPicPr>
          <p:cNvPr id="6" name="Picture 5" descr="A black rectangular with yellow and orange text&#10;&#10;Description automatically generated">
            <a:extLst>
              <a:ext uri="{FF2B5EF4-FFF2-40B4-BE49-F238E27FC236}">
                <a16:creationId xmlns:a16="http://schemas.microsoft.com/office/drawing/2014/main" id="{E27348DF-FECC-3AF8-F7D2-2BA742575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4" y="4352555"/>
            <a:ext cx="2731325" cy="1715490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513DE43-BD2C-AF87-A5F1-791AFA49F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734" y="3889169"/>
            <a:ext cx="4377570" cy="2761013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65BD11-D9D0-6048-13EC-643D826A0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8025" y="2016731"/>
            <a:ext cx="4235533" cy="1656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</TotalTime>
  <Words>38</Words>
  <Application>Microsoft Office PowerPoint</Application>
  <PresentationFormat>Widescreen</PresentationFormat>
  <Paragraphs>7</Paragraphs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Adapter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subject/>
  <dc:creator>Rafael Direito</dc:creator>
  <dc:description/>
  <cp:lastModifiedBy/>
  <cp:revision>109</cp:revision>
  <dcterms:created xsi:type="dcterms:W3CDTF">2024-04-20T11:10:38Z</dcterms:created>
  <dcterms:modified xsi:type="dcterms:W3CDTF">2024-04-24T10:56:43Z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