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Corbel"/>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Corbel-bold.fntdata"/><Relationship Id="rId10" Type="http://schemas.openxmlformats.org/officeDocument/2006/relationships/font" Target="fonts/Corbel-regular.fntdata"/><Relationship Id="rId13" Type="http://schemas.openxmlformats.org/officeDocument/2006/relationships/font" Target="fonts/Corbel-boldItalic.fntdata"/><Relationship Id="rId12" Type="http://schemas.openxmlformats.org/officeDocument/2006/relationships/font" Target="fonts/Corbel-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1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1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8" name="Google Shape;28;p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4" name="Google Shape;34;p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0" name="Google Shape;40;p6"/>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1" name="Google Shape;41;p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7" name="Google Shape;47;p7"/>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8" name="Google Shape;48;p7"/>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9" name="Google Shape;49;p7"/>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0" name="Google Shape;50;p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1" name="Google Shape;61;p9"/>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2" name="Google Shape;62;p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570644" y="767419"/>
            <a:ext cx="8115230" cy="5330952"/>
          </a:xfrm>
          <a:prstGeom prst="rect">
            <a:avLst/>
          </a:prstGeom>
          <a:solidFill>
            <a:srgbClr val="BFBFBF"/>
          </a:solidFill>
          <a:ln>
            <a:noFill/>
          </a:ln>
        </p:spPr>
      </p:sp>
      <p:sp>
        <p:nvSpPr>
          <p:cNvPr id="68" name="Google Shape;68;p10"/>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1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2" name="Google Shape;12;p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900"/>
              <a:buFont typeface="Corbel"/>
              <a:buNone/>
            </a:pPr>
            <a:r>
              <a:rPr lang="en-US"/>
              <a:t>Bridge</a:t>
            </a:r>
            <a:endParaRPr/>
          </a:p>
        </p:txBody>
      </p:sp>
      <p:sp>
        <p:nvSpPr>
          <p:cNvPr id="89" name="Google Shape;89;p13"/>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lang="en-US"/>
              <a:t>Luís Oliveira - 98543</a:t>
            </a:r>
            <a:endParaRPr/>
          </a:p>
          <a:p>
            <a:pPr indent="0" lvl="0" marL="0" rtl="0" algn="l">
              <a:lnSpc>
                <a:spcPct val="90000"/>
              </a:lnSpc>
              <a:spcBef>
                <a:spcPts val="1200"/>
              </a:spcBef>
              <a:spcAft>
                <a:spcPts val="0"/>
              </a:spcAft>
              <a:buSzPts val="2200"/>
              <a:buNone/>
            </a:pPr>
            <a:r>
              <a:rPr lang="en-US"/>
              <a:t>April 24</a:t>
            </a:r>
            <a:r>
              <a:rPr baseline="30000" lang="en-US"/>
              <a:t>th</a:t>
            </a:r>
            <a:r>
              <a:rPr lang="en-US"/>
              <a:t>,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651650" y="1281700"/>
            <a:ext cx="10674900" cy="52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rgbClr val="595959"/>
                </a:solidFill>
                <a:latin typeface="Corbel"/>
                <a:ea typeface="Corbel"/>
                <a:cs typeface="Corbel"/>
                <a:sym typeface="Corbel"/>
              </a:rPr>
              <a:t>The Bridge design pattern is useful when you want to decouple an abstraction from its implementation so that both can vary independently. Here are some scenarios:</a:t>
            </a:r>
            <a:endParaRPr sz="2500">
              <a:solidFill>
                <a:srgbClr val="595959"/>
              </a:solidFill>
              <a:latin typeface="Corbel"/>
              <a:ea typeface="Corbel"/>
              <a:cs typeface="Corbel"/>
              <a:sym typeface="Corbel"/>
            </a:endParaRPr>
          </a:p>
          <a:p>
            <a:pPr indent="-387350" lvl="0" marL="457200" rtl="0" algn="l">
              <a:spcBef>
                <a:spcPts val="0"/>
              </a:spcBef>
              <a:spcAft>
                <a:spcPts val="0"/>
              </a:spcAft>
              <a:buClr>
                <a:srgbClr val="595959"/>
              </a:buClr>
              <a:buSzPts val="2500"/>
              <a:buFont typeface="Corbel"/>
              <a:buChar char="●"/>
            </a:pPr>
            <a:r>
              <a:rPr lang="en-US" sz="2500">
                <a:solidFill>
                  <a:srgbClr val="595959"/>
                </a:solidFill>
                <a:latin typeface="Corbel"/>
                <a:ea typeface="Corbel"/>
                <a:cs typeface="Corbel"/>
                <a:sym typeface="Corbel"/>
              </a:rPr>
              <a:t>When you need to separate abstraction from implementation;</a:t>
            </a:r>
            <a:endParaRPr sz="2500">
              <a:solidFill>
                <a:srgbClr val="595959"/>
              </a:solidFill>
              <a:latin typeface="Corbel"/>
              <a:ea typeface="Corbel"/>
              <a:cs typeface="Corbel"/>
              <a:sym typeface="Corbel"/>
            </a:endParaRPr>
          </a:p>
          <a:p>
            <a:pPr indent="-387350" lvl="0" marL="457200" rtl="0" algn="l">
              <a:spcBef>
                <a:spcPts val="0"/>
              </a:spcBef>
              <a:spcAft>
                <a:spcPts val="0"/>
              </a:spcAft>
              <a:buClr>
                <a:srgbClr val="595959"/>
              </a:buClr>
              <a:buSzPts val="2500"/>
              <a:buFont typeface="Corbel"/>
              <a:buChar char="●"/>
            </a:pPr>
            <a:r>
              <a:rPr lang="en-US" sz="2500">
                <a:solidFill>
                  <a:srgbClr val="595959"/>
                </a:solidFill>
                <a:latin typeface="Corbel"/>
                <a:ea typeface="Corbel"/>
                <a:cs typeface="Corbel"/>
                <a:sym typeface="Corbel"/>
              </a:rPr>
              <a:t>When you want to avoid a permanent binding between abstraction and implementation;</a:t>
            </a:r>
            <a:endParaRPr sz="2500">
              <a:solidFill>
                <a:srgbClr val="595959"/>
              </a:solidFill>
              <a:latin typeface="Corbel"/>
              <a:ea typeface="Corbel"/>
              <a:cs typeface="Corbel"/>
              <a:sym typeface="Corbel"/>
            </a:endParaRPr>
          </a:p>
          <a:p>
            <a:pPr indent="-387350" lvl="0" marL="457200" rtl="0" algn="l">
              <a:spcBef>
                <a:spcPts val="0"/>
              </a:spcBef>
              <a:spcAft>
                <a:spcPts val="0"/>
              </a:spcAft>
              <a:buClr>
                <a:srgbClr val="595959"/>
              </a:buClr>
              <a:buSzPts val="2500"/>
              <a:buFont typeface="Corbel"/>
              <a:buChar char="●"/>
            </a:pPr>
            <a:r>
              <a:rPr lang="en-US" sz="2500">
                <a:solidFill>
                  <a:srgbClr val="595959"/>
                </a:solidFill>
                <a:latin typeface="Corbel"/>
                <a:ea typeface="Corbel"/>
                <a:cs typeface="Corbel"/>
                <a:sym typeface="Corbel"/>
              </a:rPr>
              <a:t>When you have a complex class hierarchy;</a:t>
            </a:r>
            <a:endParaRPr sz="2500">
              <a:solidFill>
                <a:srgbClr val="595959"/>
              </a:solidFill>
              <a:latin typeface="Corbel"/>
              <a:ea typeface="Corbel"/>
              <a:cs typeface="Corbel"/>
              <a:sym typeface="Corbel"/>
            </a:endParaRPr>
          </a:p>
          <a:p>
            <a:pPr indent="-387350" lvl="0" marL="457200" rtl="0" algn="l">
              <a:spcBef>
                <a:spcPts val="0"/>
              </a:spcBef>
              <a:spcAft>
                <a:spcPts val="0"/>
              </a:spcAft>
              <a:buClr>
                <a:srgbClr val="595959"/>
              </a:buClr>
              <a:buSzPts val="2500"/>
              <a:buFont typeface="Corbel"/>
              <a:buChar char="●"/>
            </a:pPr>
            <a:r>
              <a:rPr lang="en-US" sz="2500">
                <a:solidFill>
                  <a:srgbClr val="595959"/>
                </a:solidFill>
                <a:latin typeface="Corbel"/>
                <a:ea typeface="Corbel"/>
                <a:cs typeface="Corbel"/>
                <a:sym typeface="Corbel"/>
              </a:rPr>
              <a:t>When you want to hide implementation details from clients:;</a:t>
            </a:r>
            <a:endParaRPr sz="2500">
              <a:solidFill>
                <a:srgbClr val="595959"/>
              </a:solidFill>
              <a:latin typeface="Corbel"/>
              <a:ea typeface="Corbel"/>
              <a:cs typeface="Corbel"/>
              <a:sym typeface="Corbel"/>
            </a:endParaRPr>
          </a:p>
          <a:p>
            <a:pPr indent="-387350" lvl="0" marL="457200" rtl="0" algn="l">
              <a:spcBef>
                <a:spcPts val="0"/>
              </a:spcBef>
              <a:spcAft>
                <a:spcPts val="0"/>
              </a:spcAft>
              <a:buClr>
                <a:srgbClr val="595959"/>
              </a:buClr>
              <a:buSzPts val="2500"/>
              <a:buFont typeface="Corbel"/>
              <a:buChar char="●"/>
            </a:pPr>
            <a:r>
              <a:rPr lang="en-US" sz="2500">
                <a:solidFill>
                  <a:srgbClr val="595959"/>
                </a:solidFill>
                <a:latin typeface="Corbel"/>
                <a:ea typeface="Corbel"/>
                <a:cs typeface="Corbel"/>
                <a:sym typeface="Corbel"/>
              </a:rPr>
              <a:t>When you need to support multiple platforms or systems.</a:t>
            </a:r>
            <a:endParaRPr sz="2500">
              <a:solidFill>
                <a:srgbClr val="595959"/>
              </a:solidFill>
              <a:latin typeface="Corbel"/>
              <a:ea typeface="Corbel"/>
              <a:cs typeface="Corbel"/>
              <a:sym typeface="Corbel"/>
            </a:endParaRPr>
          </a:p>
          <a:p>
            <a:pPr indent="0" lvl="0" marL="0" rtl="0" algn="l">
              <a:spcBef>
                <a:spcPts val="0"/>
              </a:spcBef>
              <a:spcAft>
                <a:spcPts val="0"/>
              </a:spcAft>
              <a:buNone/>
            </a:pPr>
            <a:r>
              <a:t/>
            </a:r>
            <a:endParaRPr sz="2500">
              <a:solidFill>
                <a:srgbClr val="595959"/>
              </a:solidFill>
              <a:latin typeface="Corbel"/>
              <a:ea typeface="Corbel"/>
              <a:cs typeface="Corbel"/>
              <a:sym typeface="Corbel"/>
            </a:endParaRPr>
          </a:p>
          <a:p>
            <a:pPr indent="0" lvl="0" marL="0" rtl="0" algn="l">
              <a:spcBef>
                <a:spcPts val="0"/>
              </a:spcBef>
              <a:spcAft>
                <a:spcPts val="0"/>
              </a:spcAft>
              <a:buNone/>
            </a:pPr>
            <a:r>
              <a:rPr lang="en-US" sz="2500">
                <a:solidFill>
                  <a:srgbClr val="595959"/>
                </a:solidFill>
                <a:latin typeface="Corbel"/>
                <a:ea typeface="Corbel"/>
                <a:cs typeface="Corbel"/>
                <a:sym typeface="Corbel"/>
              </a:rPr>
              <a:t>Overall, the Bridge pattern is particularly useful when you anticipate changes in either the abstraction or the implementation, or when you want to achieve a higher degree of flexibility and reusability in your code.</a:t>
            </a:r>
            <a:endParaRPr sz="2500">
              <a:solidFill>
                <a:srgbClr val="595959"/>
              </a:solidFill>
              <a:latin typeface="Corbel"/>
              <a:ea typeface="Corbel"/>
              <a:cs typeface="Corbel"/>
              <a:sym typeface="Corbel"/>
            </a:endParaRPr>
          </a:p>
        </p:txBody>
      </p:sp>
      <p:sp>
        <p:nvSpPr>
          <p:cNvPr id="95" name="Google Shape;95;p14"/>
          <p:cNvSpPr txBox="1"/>
          <p:nvPr/>
        </p:nvSpPr>
        <p:spPr>
          <a:xfrm>
            <a:off x="651641" y="409902"/>
            <a:ext cx="673004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accent1"/>
                </a:solidFill>
                <a:latin typeface="Calibri"/>
                <a:ea typeface="Calibri"/>
                <a:cs typeface="Calibri"/>
                <a:sym typeface="Calibri"/>
              </a:rPr>
              <a:t>When should we use this pattern?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651641" y="409902"/>
            <a:ext cx="63312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Calibri"/>
                <a:ea typeface="Calibri"/>
                <a:cs typeface="Calibri"/>
                <a:sym typeface="Calibri"/>
              </a:rPr>
              <a:t>How to implement this pattern?</a:t>
            </a:r>
            <a:endParaRPr/>
          </a:p>
        </p:txBody>
      </p:sp>
      <p:sp>
        <p:nvSpPr>
          <p:cNvPr id="101" name="Google Shape;101;p15"/>
          <p:cNvSpPr txBox="1"/>
          <p:nvPr/>
        </p:nvSpPr>
        <p:spPr>
          <a:xfrm>
            <a:off x="651650" y="1223700"/>
            <a:ext cx="10819800" cy="5321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444444"/>
              </a:buClr>
              <a:buSzPts val="1900"/>
              <a:buChar char="●"/>
            </a:pPr>
            <a:r>
              <a:rPr lang="en-US" sz="1900">
                <a:solidFill>
                  <a:srgbClr val="444444"/>
                </a:solidFill>
                <a:highlight>
                  <a:srgbClr val="FFFFFF"/>
                </a:highlight>
              </a:rPr>
              <a:t>Identify the orthogonal dimensions in your classes. These independent concepts could be: abstraction/platform, domain/infrastructure, front-end/back-end, or interface/implementation.</a:t>
            </a:r>
            <a:endParaRPr sz="1900">
              <a:solidFill>
                <a:srgbClr val="444444"/>
              </a:solidFill>
              <a:highlight>
                <a:srgbClr val="FFFFFF"/>
              </a:highlight>
            </a:endParaRPr>
          </a:p>
          <a:p>
            <a:pPr indent="-349250" lvl="0" marL="457200" rtl="0" algn="l">
              <a:lnSpc>
                <a:spcPct val="115000"/>
              </a:lnSpc>
              <a:spcBef>
                <a:spcPts val="0"/>
              </a:spcBef>
              <a:spcAft>
                <a:spcPts val="0"/>
              </a:spcAft>
              <a:buClr>
                <a:srgbClr val="444444"/>
              </a:buClr>
              <a:buSzPts val="1900"/>
              <a:buChar char="●"/>
            </a:pPr>
            <a:r>
              <a:rPr lang="en-US" sz="1900">
                <a:solidFill>
                  <a:srgbClr val="444444"/>
                </a:solidFill>
                <a:highlight>
                  <a:srgbClr val="FFFFFF"/>
                </a:highlight>
              </a:rPr>
              <a:t>See what operations the client needs and define them in the base abstraction class.</a:t>
            </a:r>
            <a:endParaRPr sz="1900">
              <a:solidFill>
                <a:srgbClr val="444444"/>
              </a:solidFill>
              <a:highlight>
                <a:srgbClr val="FFFFFF"/>
              </a:highlight>
            </a:endParaRPr>
          </a:p>
          <a:p>
            <a:pPr indent="-349250" lvl="0" marL="457200" rtl="0" algn="l">
              <a:lnSpc>
                <a:spcPct val="115000"/>
              </a:lnSpc>
              <a:spcBef>
                <a:spcPts val="0"/>
              </a:spcBef>
              <a:spcAft>
                <a:spcPts val="0"/>
              </a:spcAft>
              <a:buClr>
                <a:srgbClr val="444444"/>
              </a:buClr>
              <a:buSzPts val="1900"/>
              <a:buChar char="●"/>
            </a:pPr>
            <a:r>
              <a:rPr lang="en-US" sz="1900">
                <a:solidFill>
                  <a:srgbClr val="444444"/>
                </a:solidFill>
                <a:highlight>
                  <a:srgbClr val="FFFFFF"/>
                </a:highlight>
              </a:rPr>
              <a:t>Determine the operations available on all platforms. Declare the ones that the abstraction needs in the general implementation interface.</a:t>
            </a:r>
            <a:endParaRPr sz="1900">
              <a:solidFill>
                <a:srgbClr val="444444"/>
              </a:solidFill>
              <a:highlight>
                <a:srgbClr val="FFFFFF"/>
              </a:highlight>
            </a:endParaRPr>
          </a:p>
          <a:p>
            <a:pPr indent="-349250" lvl="0" marL="457200" rtl="0" algn="l">
              <a:lnSpc>
                <a:spcPct val="115000"/>
              </a:lnSpc>
              <a:spcBef>
                <a:spcPts val="0"/>
              </a:spcBef>
              <a:spcAft>
                <a:spcPts val="0"/>
              </a:spcAft>
              <a:buClr>
                <a:srgbClr val="444444"/>
              </a:buClr>
              <a:buSzPts val="1900"/>
              <a:buChar char="●"/>
            </a:pPr>
            <a:r>
              <a:rPr lang="en-US" sz="1900">
                <a:solidFill>
                  <a:srgbClr val="444444"/>
                </a:solidFill>
                <a:highlight>
                  <a:srgbClr val="FFFFFF"/>
                </a:highlight>
              </a:rPr>
              <a:t>For all platforms in your domain create concrete implementation classes and make sure they follow the implementation interface.</a:t>
            </a:r>
            <a:endParaRPr sz="1900">
              <a:solidFill>
                <a:srgbClr val="444444"/>
              </a:solidFill>
              <a:highlight>
                <a:srgbClr val="FFFFFF"/>
              </a:highlight>
            </a:endParaRPr>
          </a:p>
          <a:p>
            <a:pPr indent="-349250" lvl="0" marL="457200" rtl="0" algn="l">
              <a:lnSpc>
                <a:spcPct val="115000"/>
              </a:lnSpc>
              <a:spcBef>
                <a:spcPts val="0"/>
              </a:spcBef>
              <a:spcAft>
                <a:spcPts val="0"/>
              </a:spcAft>
              <a:buClr>
                <a:srgbClr val="444444"/>
              </a:buClr>
              <a:buSzPts val="1900"/>
              <a:buChar char="●"/>
            </a:pPr>
            <a:r>
              <a:rPr lang="en-US" sz="1900">
                <a:solidFill>
                  <a:srgbClr val="444444"/>
                </a:solidFill>
                <a:highlight>
                  <a:srgbClr val="FFFFFF"/>
                </a:highlight>
              </a:rPr>
              <a:t>Inside the abstraction class, add a reference field for the implementation type. The abstraction delegates most of the work to the implementation object that’s referenced in that field.</a:t>
            </a:r>
            <a:endParaRPr sz="1900">
              <a:solidFill>
                <a:srgbClr val="444444"/>
              </a:solidFill>
              <a:highlight>
                <a:srgbClr val="FFFFFF"/>
              </a:highlight>
            </a:endParaRPr>
          </a:p>
          <a:p>
            <a:pPr indent="-349250" lvl="0" marL="457200" rtl="0" algn="l">
              <a:lnSpc>
                <a:spcPct val="115000"/>
              </a:lnSpc>
              <a:spcBef>
                <a:spcPts val="0"/>
              </a:spcBef>
              <a:spcAft>
                <a:spcPts val="0"/>
              </a:spcAft>
              <a:buClr>
                <a:srgbClr val="444444"/>
              </a:buClr>
              <a:buSzPts val="1900"/>
              <a:buChar char="●"/>
            </a:pPr>
            <a:r>
              <a:rPr lang="en-US" sz="1900">
                <a:solidFill>
                  <a:srgbClr val="444444"/>
                </a:solidFill>
                <a:highlight>
                  <a:srgbClr val="FFFFFF"/>
                </a:highlight>
              </a:rPr>
              <a:t>If you have several variants of high-level logic, create refined abstractions for each variant by extending the base abstraction class.</a:t>
            </a:r>
            <a:endParaRPr sz="1900">
              <a:solidFill>
                <a:srgbClr val="444444"/>
              </a:solidFill>
              <a:highlight>
                <a:srgbClr val="FFFFFF"/>
              </a:highlight>
            </a:endParaRPr>
          </a:p>
          <a:p>
            <a:pPr indent="-349250" lvl="0" marL="457200" rtl="0" algn="l">
              <a:lnSpc>
                <a:spcPct val="115000"/>
              </a:lnSpc>
              <a:spcBef>
                <a:spcPts val="0"/>
              </a:spcBef>
              <a:spcAft>
                <a:spcPts val="0"/>
              </a:spcAft>
              <a:buClr>
                <a:srgbClr val="444444"/>
              </a:buClr>
              <a:buSzPts val="1900"/>
              <a:buChar char="●"/>
            </a:pPr>
            <a:r>
              <a:rPr lang="en-US" sz="1900">
                <a:solidFill>
                  <a:srgbClr val="444444"/>
                </a:solidFill>
                <a:highlight>
                  <a:srgbClr val="FFFFFF"/>
                </a:highlight>
              </a:rPr>
              <a:t>The client code should pass an implementation object to the abstraction’s constructor to associate one with the other. After that, the client can forget about the implementation and work only with the abstraction object.</a:t>
            </a:r>
            <a:endParaRPr sz="2700">
              <a:solidFill>
                <a:srgbClr val="595959"/>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nvSpPr>
        <p:spPr>
          <a:xfrm>
            <a:off x="651641" y="409902"/>
            <a:ext cx="43216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Calibri"/>
                <a:ea typeface="Calibri"/>
                <a:cs typeface="Calibri"/>
                <a:sym typeface="Calibri"/>
              </a:rPr>
              <a:t>(Base) Class Structure</a:t>
            </a:r>
            <a:endParaRPr/>
          </a:p>
        </p:txBody>
      </p:sp>
      <p:pic>
        <p:nvPicPr>
          <p:cNvPr id="107" name="Google Shape;107;p16"/>
          <p:cNvPicPr preferRelativeResize="0"/>
          <p:nvPr/>
        </p:nvPicPr>
        <p:blipFill>
          <a:blip r:embed="rId3">
            <a:alphaModFix/>
          </a:blip>
          <a:stretch>
            <a:fillRect/>
          </a:stretch>
        </p:blipFill>
        <p:spPr>
          <a:xfrm>
            <a:off x="2199638" y="1056233"/>
            <a:ext cx="7792718" cy="54969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651641" y="409902"/>
            <a:ext cx="336098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Calibri"/>
                <a:ea typeface="Calibri"/>
                <a:cs typeface="Calibri"/>
                <a:sym typeface="Calibri"/>
              </a:rPr>
              <a:t>Code Example(s)</a:t>
            </a:r>
            <a:endParaRPr/>
          </a:p>
        </p:txBody>
      </p:sp>
      <p:pic>
        <p:nvPicPr>
          <p:cNvPr id="113" name="Google Shape;113;p17"/>
          <p:cNvPicPr preferRelativeResize="0"/>
          <p:nvPr/>
        </p:nvPicPr>
        <p:blipFill>
          <a:blip r:embed="rId3">
            <a:alphaModFix/>
          </a:blip>
          <a:stretch>
            <a:fillRect/>
          </a:stretch>
        </p:blipFill>
        <p:spPr>
          <a:xfrm>
            <a:off x="2235675" y="1056225"/>
            <a:ext cx="7720651" cy="621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