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xend SemiBold"/>
      <p:regular r:id="rId13"/>
      <p:bold r:id="rId14"/>
    </p:embeddedFont>
    <p:embeddedFont>
      <p:font typeface="Lexend Light"/>
      <p:regular r:id="rId15"/>
      <p:bold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Lexend Medium"/>
      <p:regular r:id="rId21"/>
      <p:bold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22" Type="http://schemas.openxmlformats.org/officeDocument/2006/relationships/font" Target="fonts/LexendMedium-bold.fntdata"/><Relationship Id="rId10" Type="http://schemas.openxmlformats.org/officeDocument/2006/relationships/slide" Target="slides/slide4.xml"/><Relationship Id="rId21" Type="http://schemas.openxmlformats.org/officeDocument/2006/relationships/font" Target="fonts/LexendMedium-regular.fntdata"/><Relationship Id="rId13" Type="http://schemas.openxmlformats.org/officeDocument/2006/relationships/font" Target="fonts/LexendSemiBold-regular.fntdata"/><Relationship Id="rId24" Type="http://schemas.openxmlformats.org/officeDocument/2006/relationships/font" Target="fonts/Lexend-bold.fntdata"/><Relationship Id="rId12" Type="http://schemas.openxmlformats.org/officeDocument/2006/relationships/slide" Target="slides/slide6.xml"/><Relationship Id="rId23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exendLight-regular.fntdata"/><Relationship Id="rId14" Type="http://schemas.openxmlformats.org/officeDocument/2006/relationships/font" Target="fonts/LexendSemiBold-bold.fntdata"/><Relationship Id="rId17" Type="http://schemas.openxmlformats.org/officeDocument/2006/relationships/font" Target="fonts/Corbel-regular.fntdata"/><Relationship Id="rId16" Type="http://schemas.openxmlformats.org/officeDocument/2006/relationships/font" Target="fonts/LexendLigh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rbel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f2817a02f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cf2817a02f_3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f2817a02f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cf2817a02f_3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f2817a02f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f2817a02f_3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f2817a02f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f2817a02f_3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f2817a02f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cf2817a02f_3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f448bf5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f448bf54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  <a:defRPr sz="4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orbel"/>
              <a:buNone/>
              <a:defRPr b="0" sz="44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192024" y="2620632"/>
            <a:ext cx="2125980" cy="17414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3723894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orbel"/>
              <a:buNone/>
              <a:defRPr b="0" i="0" sz="27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975601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Composite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Pedro Pinto </a:t>
            </a: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- 115304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April 24</a:t>
            </a:r>
            <a:r>
              <a:rPr baseline="30000" lang="pt-PT">
                <a:latin typeface="Lexend Medium"/>
                <a:ea typeface="Lexend Medium"/>
                <a:cs typeface="Lexend Medium"/>
                <a:sym typeface="Lexend Medium"/>
              </a:rPr>
              <a:t>th</a:t>
            </a: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, 2024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488731" y="307426"/>
            <a:ext cx="5047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PT" sz="2300" u="none" cap="none" strike="noStrike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When should we use this pattern?</a:t>
            </a:r>
            <a:endParaRPr sz="7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301" y="2643175"/>
            <a:ext cx="3297399" cy="20076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6"/>
          <p:cNvSpPr txBox="1"/>
          <p:nvPr/>
        </p:nvSpPr>
        <p:spPr>
          <a:xfrm>
            <a:off x="897000" y="933450"/>
            <a:ext cx="7590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exend"/>
              <a:buChar char="●"/>
            </a:pP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When you want to:</a:t>
            </a:r>
            <a:endParaRPr sz="15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exend"/>
              <a:buChar char="○"/>
            </a:pP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implement a </a:t>
            </a:r>
            <a:r>
              <a:rPr b="1"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tree-like</a:t>
            </a: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object structure.</a:t>
            </a:r>
            <a:endParaRPr sz="15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exend"/>
              <a:buChar char="○"/>
            </a:pP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treat both simple and complex </a:t>
            </a:r>
            <a:r>
              <a:rPr b="1"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elements uniformly</a:t>
            </a: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5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Lexend"/>
              <a:buChar char="○"/>
            </a:pPr>
            <a:r>
              <a:rPr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apply the same </a:t>
            </a:r>
            <a:r>
              <a:rPr b="1" lang="pt-PT" sz="15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uniform operation in all hierarchical objects</a:t>
            </a:r>
            <a:endParaRPr b="1" sz="15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488731" y="307426"/>
            <a:ext cx="474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How to implement this pattern?</a:t>
            </a:r>
            <a:endParaRPr sz="1100"/>
          </a:p>
        </p:txBody>
      </p:sp>
      <p:sp>
        <p:nvSpPr>
          <p:cNvPr id="148" name="Google Shape;148;p27"/>
          <p:cNvSpPr txBox="1"/>
          <p:nvPr/>
        </p:nvSpPr>
        <p:spPr>
          <a:xfrm>
            <a:off x="897000" y="933450"/>
            <a:ext cx="759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exend"/>
              <a:buChar char="●"/>
            </a:pP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Break the tree 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structure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into </a:t>
            </a:r>
            <a:r>
              <a:rPr b="1"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simple elements and containers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exend"/>
              <a:buChar char="●"/>
            </a:pP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Define a </a:t>
            </a:r>
            <a:r>
              <a:rPr b="1"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uniform interface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. With a list of methods that make sense for both simple and complex components. (e.g., </a:t>
            </a:r>
            <a:r>
              <a:rPr i="1"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Component 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323525" y="2076775"/>
            <a:ext cx="4748400" cy="1038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100" u="sng">
                <a:solidFill>
                  <a:schemeClr val="accen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Note</a:t>
            </a:r>
            <a:r>
              <a:rPr i="1" lang="pt-PT" sz="1100">
                <a:solidFill>
                  <a:schemeClr val="accen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:</a:t>
            </a:r>
            <a:endParaRPr i="1" sz="1100">
              <a:solidFill>
                <a:schemeClr val="accen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exend Light"/>
              <a:buChar char="-"/>
            </a:pPr>
            <a:r>
              <a:rPr lang="pt-PT" sz="10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With an uniform interface you can now </a:t>
            </a:r>
            <a:r>
              <a:rPr b="1" lang="pt-PT" sz="10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iterate </a:t>
            </a:r>
            <a:r>
              <a:rPr b="1" lang="pt-PT" sz="10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through</a:t>
            </a:r>
            <a:r>
              <a:rPr lang="pt-PT" sz="10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 all hierarchical objects and apply an uniform method in each iteration.</a:t>
            </a:r>
            <a:endParaRPr sz="10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exend Light"/>
              <a:buChar char="-"/>
            </a:pPr>
            <a:r>
              <a:rPr lang="pt-PT" sz="10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When it applies to simple elements they return the result, otherwise it iterates within all objects in the container</a:t>
            </a:r>
            <a:endParaRPr sz="10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897000" y="3353300"/>
            <a:ext cx="759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exend"/>
              <a:buChar char="●"/>
            </a:pP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Define a </a:t>
            </a:r>
            <a:r>
              <a:rPr b="1"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leaf class to represent simple elements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. (one or more…)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exend"/>
              <a:buChar char="●"/>
            </a:pP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Define a container class to represent complex elements. In this class, provide an </a:t>
            </a:r>
            <a:r>
              <a:rPr b="1"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array field for storing sub-elements (leaves and containers)</a:t>
            </a:r>
            <a:r>
              <a:rPr lang="pt-PT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625" y="1733200"/>
            <a:ext cx="1720350" cy="17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8143975" y="3191500"/>
            <a:ext cx="186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8330875" y="3091000"/>
            <a:ext cx="45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Leaf</a:t>
            </a:r>
            <a:endParaRPr sz="1200"/>
          </a:p>
        </p:txBody>
      </p:sp>
      <p:sp>
        <p:nvSpPr>
          <p:cNvPr id="154" name="Google Shape;154;p27"/>
          <p:cNvSpPr/>
          <p:nvPr/>
        </p:nvSpPr>
        <p:spPr>
          <a:xfrm>
            <a:off x="7758950" y="2758525"/>
            <a:ext cx="186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7945850" y="2658175"/>
            <a:ext cx="8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Container</a:t>
            </a:r>
            <a:endParaRPr sz="1200"/>
          </a:p>
        </p:txBody>
      </p:sp>
      <p:sp>
        <p:nvSpPr>
          <p:cNvPr id="156" name="Google Shape;156;p27"/>
          <p:cNvSpPr/>
          <p:nvPr/>
        </p:nvSpPr>
        <p:spPr>
          <a:xfrm>
            <a:off x="7606550" y="1920325"/>
            <a:ext cx="186900" cy="10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7793450" y="1819975"/>
            <a:ext cx="8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Container</a:t>
            </a:r>
            <a:endParaRPr sz="1200"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88724" y="307425"/>
            <a:ext cx="3768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(Base) Class Structure</a:t>
            </a:r>
            <a:endParaRPr sz="11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802" y="1012325"/>
            <a:ext cx="3167401" cy="387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5101175" y="3886150"/>
            <a:ext cx="1692900" cy="339000"/>
          </a:xfrm>
          <a:prstGeom prst="bentUpArrow">
            <a:avLst>
              <a:gd fmla="val 25000" name="adj1"/>
              <a:gd fmla="val 2574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431" y="3116675"/>
            <a:ext cx="2199320" cy="769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800" y="730725"/>
            <a:ext cx="2004750" cy="1646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488723" y="307425"/>
            <a:ext cx="338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Code Example(s)</a:t>
            </a:r>
            <a:endParaRPr sz="11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42" y="3434701"/>
            <a:ext cx="2869054" cy="15335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075" y="1133225"/>
            <a:ext cx="3528530" cy="211140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7594" y="1286264"/>
            <a:ext cx="2135931" cy="2085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 rot="-2482778">
            <a:off x="5588616" y="3211945"/>
            <a:ext cx="275473" cy="1521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4673820" y="2035854"/>
            <a:ext cx="1207500" cy="15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6375" y="283525"/>
            <a:ext cx="1951475" cy="677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9"/>
          <p:cNvSpPr txBox="1"/>
          <p:nvPr/>
        </p:nvSpPr>
        <p:spPr>
          <a:xfrm>
            <a:off x="4437875" y="453025"/>
            <a:ext cx="14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accen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Common</a:t>
            </a:r>
            <a:r>
              <a:rPr lang="pt-PT" sz="1000">
                <a:solidFill>
                  <a:schemeClr val="accen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interface:</a:t>
            </a:r>
            <a:endParaRPr sz="13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ctrTitle"/>
          </p:nvPr>
        </p:nvSpPr>
        <p:spPr>
          <a:xfrm>
            <a:off x="802386" y="973836"/>
            <a:ext cx="54864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orbel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Composite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Pedro Pinto - 115304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April 24</a:t>
            </a:r>
            <a:r>
              <a:rPr baseline="30000" lang="pt-PT">
                <a:latin typeface="Lexend Medium"/>
                <a:ea typeface="Lexend Medium"/>
                <a:cs typeface="Lexend Medium"/>
                <a:sym typeface="Lexend Medium"/>
              </a:rPr>
              <a:t>th</a:t>
            </a:r>
            <a:r>
              <a:rPr lang="pt-PT">
                <a:latin typeface="Lexend Medium"/>
                <a:ea typeface="Lexend Medium"/>
                <a:cs typeface="Lexend Medium"/>
                <a:sym typeface="Lexend Medium"/>
              </a:rPr>
              <a:t>, 2024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