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18"/>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4/24/2024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2AAE-F629-8B08-11CA-829A0E7B8331}"/>
              </a:ext>
            </a:extLst>
          </p:cNvPr>
          <p:cNvSpPr>
            <a:spLocks noGrp="1"/>
          </p:cNvSpPr>
          <p:nvPr>
            <p:ph type="ctrTitle"/>
          </p:nvPr>
        </p:nvSpPr>
        <p:spPr/>
        <p:txBody>
          <a:bodyPr/>
          <a:lstStyle/>
          <a:p>
            <a:r>
              <a:rPr lang="en-US" dirty="0"/>
              <a:t>Facade</a:t>
            </a:r>
          </a:p>
        </p:txBody>
      </p:sp>
      <p:sp>
        <p:nvSpPr>
          <p:cNvPr id="3" name="Subtitle 2">
            <a:extLst>
              <a:ext uri="{FF2B5EF4-FFF2-40B4-BE49-F238E27FC236}">
                <a16:creationId xmlns:a16="http://schemas.microsoft.com/office/drawing/2014/main" id="{8C1D109F-2755-7A34-292D-438DECA7568B}"/>
              </a:ext>
            </a:extLst>
          </p:cNvPr>
          <p:cNvSpPr>
            <a:spLocks noGrp="1"/>
          </p:cNvSpPr>
          <p:nvPr>
            <p:ph type="subTitle" idx="1"/>
          </p:nvPr>
        </p:nvSpPr>
        <p:spPr/>
        <p:txBody>
          <a:bodyPr/>
          <a:lstStyle/>
          <a:p>
            <a:r>
              <a:rPr lang="en-US" dirty="0"/>
              <a:t>Diogo Lopes Oliveira - 113664</a:t>
            </a:r>
          </a:p>
          <a:p>
            <a:r>
              <a:rPr lang="en-US" dirty="0"/>
              <a:t>April 24</a:t>
            </a:r>
            <a:r>
              <a:rPr lang="en-US" baseline="30000" dirty="0"/>
              <a:t>th</a:t>
            </a:r>
            <a:r>
              <a:rPr lang="en-US" dirty="0"/>
              <a:t>, 2024</a:t>
            </a:r>
          </a:p>
        </p:txBody>
      </p:sp>
      <p:pic>
        <p:nvPicPr>
          <p:cNvPr id="5" name="Imagem 4">
            <a:extLst>
              <a:ext uri="{FF2B5EF4-FFF2-40B4-BE49-F238E27FC236}">
                <a16:creationId xmlns:a16="http://schemas.microsoft.com/office/drawing/2014/main" id="{B32E0961-96F4-102B-C01F-203DAFE3D777}"/>
              </a:ext>
            </a:extLst>
          </p:cNvPr>
          <p:cNvPicPr>
            <a:picLocks noChangeAspect="1"/>
          </p:cNvPicPr>
          <p:nvPr/>
        </p:nvPicPr>
        <p:blipFill>
          <a:blip r:embed="rId2"/>
          <a:stretch>
            <a:fillRect/>
          </a:stretch>
        </p:blipFill>
        <p:spPr>
          <a:xfrm>
            <a:off x="7108722" y="2332568"/>
            <a:ext cx="4818021" cy="3011263"/>
          </a:xfrm>
          <a:prstGeom prst="rect">
            <a:avLst/>
          </a:prstGeom>
        </p:spPr>
      </p:pic>
    </p:spTree>
    <p:extLst>
      <p:ext uri="{BB962C8B-B14F-4D97-AF65-F5344CB8AC3E}">
        <p14:creationId xmlns:p14="http://schemas.microsoft.com/office/powerpoint/2010/main" val="184753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6730048"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When should we use this pattern?</a:t>
            </a:r>
          </a:p>
        </p:txBody>
      </p:sp>
      <p:sp>
        <p:nvSpPr>
          <p:cNvPr id="3" name="CaixaDeTexto 2">
            <a:extLst>
              <a:ext uri="{FF2B5EF4-FFF2-40B4-BE49-F238E27FC236}">
                <a16:creationId xmlns:a16="http://schemas.microsoft.com/office/drawing/2014/main" id="{EC8228E2-3BEF-091C-24E0-8CFD77B40AD2}"/>
              </a:ext>
            </a:extLst>
          </p:cNvPr>
          <p:cNvSpPr txBox="1"/>
          <p:nvPr/>
        </p:nvSpPr>
        <p:spPr>
          <a:xfrm>
            <a:off x="294753" y="1056233"/>
            <a:ext cx="6627157" cy="4893647"/>
          </a:xfrm>
          <a:prstGeom prst="rect">
            <a:avLst/>
          </a:prstGeom>
          <a:noFill/>
        </p:spPr>
        <p:txBody>
          <a:bodyPr wrap="square" rtlCol="0">
            <a:spAutoFit/>
          </a:bodyPr>
          <a:lstStyle/>
          <a:p>
            <a:r>
              <a:rPr lang="en-US" b="1" i="0" dirty="0">
                <a:solidFill>
                  <a:srgbClr val="444444"/>
                </a:solidFill>
                <a:effectLst/>
                <a:highlight>
                  <a:srgbClr val="FFFFFF"/>
                </a:highlight>
                <a:latin typeface="PT Sans" panose="020F0502020204030204" pitchFamily="34" charset="0"/>
              </a:rPr>
              <a:t>Use the Facade pattern when you need to have a limited but straightforward interface to a complex subsystem.</a:t>
            </a:r>
          </a:p>
          <a:p>
            <a:endParaRPr lang="en-US" b="1" dirty="0">
              <a:solidFill>
                <a:srgbClr val="444444"/>
              </a:solidFill>
              <a:highlight>
                <a:srgbClr val="FFFFFF"/>
              </a:highlight>
              <a:latin typeface="PT Sans" panose="020F0502020204030204" pitchFamily="34" charset="0"/>
            </a:endParaRPr>
          </a:p>
          <a:p>
            <a:br>
              <a:rPr lang="en-US" dirty="0"/>
            </a:br>
            <a:r>
              <a:rPr lang="en-US" sz="2000" b="0" i="0" dirty="0">
                <a:effectLst/>
                <a:latin typeface="Söhne"/>
              </a:rPr>
              <a:t>The Facade Design Pattern serves as a crucial tool in software engineering, especially when dealing with increasingly complex subsystems that evolve over time. </a:t>
            </a:r>
          </a:p>
          <a:p>
            <a:endParaRPr lang="en-US" sz="2000" b="0" i="0" dirty="0">
              <a:effectLst/>
              <a:latin typeface="Söhne"/>
            </a:endParaRPr>
          </a:p>
          <a:p>
            <a:r>
              <a:rPr lang="en-US" sz="2000" b="0" i="0" dirty="0">
                <a:effectLst/>
                <a:latin typeface="Söhne"/>
              </a:rPr>
              <a:t>As subsystems expand and become more flexible, they often demand more configuration and boilerplate code from clients, leading to increased complexity and decreased maintainability. In such scenarios, the Facade pattern comes to the rescue by offering a simplified interface that acts as a shortcut to the most commonly used features of the subsystem. </a:t>
            </a:r>
          </a:p>
          <a:p>
            <a:endParaRPr lang="en-US" sz="2000" b="0" i="0" dirty="0">
              <a:effectLst/>
              <a:latin typeface="Söhne"/>
            </a:endParaRPr>
          </a:p>
        </p:txBody>
      </p:sp>
      <p:pic>
        <p:nvPicPr>
          <p:cNvPr id="4098" name="Picture 2" descr="An example of taking a phone order">
            <a:extLst>
              <a:ext uri="{FF2B5EF4-FFF2-40B4-BE49-F238E27FC236}">
                <a16:creationId xmlns:a16="http://schemas.microsoft.com/office/drawing/2014/main" id="{13F7C796-55DD-4841-C58A-0FFC341DC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997" y="2598181"/>
            <a:ext cx="46672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29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6331220"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How to implement this pattern?</a:t>
            </a:r>
          </a:p>
        </p:txBody>
      </p:sp>
      <p:sp>
        <p:nvSpPr>
          <p:cNvPr id="4" name="CaixaDeTexto 3">
            <a:extLst>
              <a:ext uri="{FF2B5EF4-FFF2-40B4-BE49-F238E27FC236}">
                <a16:creationId xmlns:a16="http://schemas.microsoft.com/office/drawing/2014/main" id="{70D2BF6B-E992-A4D6-F68F-8BF710AFDF29}"/>
              </a:ext>
            </a:extLst>
          </p:cNvPr>
          <p:cNvSpPr txBox="1"/>
          <p:nvPr/>
        </p:nvSpPr>
        <p:spPr>
          <a:xfrm>
            <a:off x="396003" y="1431340"/>
            <a:ext cx="7243662" cy="5016758"/>
          </a:xfrm>
          <a:prstGeom prst="rect">
            <a:avLst/>
          </a:prstGeom>
          <a:noFill/>
        </p:spPr>
        <p:txBody>
          <a:bodyPr wrap="square">
            <a:spAutoFit/>
          </a:bodyPr>
          <a:lstStyle/>
          <a:p>
            <a:pPr algn="l">
              <a:buFont typeface="Arial" panose="020B0604020202020204" pitchFamily="34" charset="0"/>
              <a:buChar char="•"/>
            </a:pPr>
            <a:r>
              <a:rPr lang="en-US" sz="2000" b="0" i="0" dirty="0">
                <a:effectLst/>
                <a:latin typeface="Söhne"/>
              </a:rPr>
              <a:t>Assess whether it's possible to simplify the interface provided by an existing subsystem to make client code independent from many of its classes.</a:t>
            </a:r>
          </a:p>
          <a:p>
            <a:pPr algn="l">
              <a:buFont typeface="Arial" panose="020B0604020202020204" pitchFamily="34" charset="0"/>
              <a:buChar char="•"/>
            </a:pPr>
            <a:r>
              <a:rPr lang="en-US" sz="2000" b="0" i="0" dirty="0">
                <a:effectLst/>
                <a:latin typeface="Söhne"/>
              </a:rPr>
              <a:t>Create a new facade class to declare and implement this simplified interface.</a:t>
            </a:r>
          </a:p>
          <a:p>
            <a:pPr algn="l">
              <a:buFont typeface="Arial" panose="020B0604020202020204" pitchFamily="34" charset="0"/>
              <a:buChar char="•"/>
            </a:pPr>
            <a:r>
              <a:rPr lang="en-US" sz="2000" b="0" i="0" dirty="0">
                <a:effectLst/>
                <a:latin typeface="Söhne"/>
              </a:rPr>
              <a:t>Ensure that the facade redirects calls from client code to appropriate objects within the subsystem.</a:t>
            </a:r>
          </a:p>
          <a:p>
            <a:pPr algn="l">
              <a:buFont typeface="Arial" panose="020B0604020202020204" pitchFamily="34" charset="0"/>
              <a:buChar char="•"/>
            </a:pPr>
            <a:r>
              <a:rPr lang="en-US" sz="2000" b="0" i="0" dirty="0">
                <a:effectLst/>
                <a:latin typeface="Söhne"/>
              </a:rPr>
              <a:t>The facade should handle initialization and lifecycle management of the subsystem unless the client code already does this.</a:t>
            </a:r>
          </a:p>
          <a:p>
            <a:pPr algn="l">
              <a:buFont typeface="Arial" panose="020B0604020202020204" pitchFamily="34" charset="0"/>
              <a:buChar char="•"/>
            </a:pPr>
            <a:r>
              <a:rPr lang="en-US" sz="2000" b="0" i="0" dirty="0">
                <a:effectLst/>
                <a:latin typeface="Söhne"/>
              </a:rPr>
              <a:t>Encourage all client code to communicate with the subsystem exclusively through the facade to protect against changes in the subsystem.</a:t>
            </a:r>
          </a:p>
          <a:p>
            <a:pPr algn="l">
              <a:buFont typeface="Arial" panose="020B0604020202020204" pitchFamily="34" charset="0"/>
              <a:buChar char="•"/>
            </a:pPr>
            <a:r>
              <a:rPr lang="en-US" sz="2000" b="0" i="0" dirty="0">
                <a:effectLst/>
                <a:latin typeface="Söhne"/>
              </a:rPr>
              <a:t>Facilitate future upgrades or modifications to the subsystem by modifying only the code within the facade.</a:t>
            </a:r>
          </a:p>
          <a:p>
            <a:pPr algn="l">
              <a:buFont typeface="Arial" panose="020B0604020202020204" pitchFamily="34" charset="0"/>
              <a:buChar char="•"/>
            </a:pPr>
            <a:r>
              <a:rPr lang="en-US" sz="2000" b="0" i="0" dirty="0">
                <a:effectLst/>
                <a:latin typeface="Söhne"/>
              </a:rPr>
              <a:t>If the facade becomes overly complex, consider extracting part of its behavior into a new, refined facade class.</a:t>
            </a:r>
          </a:p>
        </p:txBody>
      </p:sp>
      <p:pic>
        <p:nvPicPr>
          <p:cNvPr id="3074" name="Picture 2" descr="The structure of the Facade pattern example">
            <a:extLst>
              <a:ext uri="{FF2B5EF4-FFF2-40B4-BE49-F238E27FC236}">
                <a16:creationId xmlns:a16="http://schemas.microsoft.com/office/drawing/2014/main" id="{BC61395F-82DB-267F-84D6-7AA998684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665" y="1706643"/>
            <a:ext cx="5289754" cy="3807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4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4321632"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(Base) Class Structure</a:t>
            </a:r>
          </a:p>
        </p:txBody>
      </p:sp>
      <p:pic>
        <p:nvPicPr>
          <p:cNvPr id="1026" name="Picture 2" descr="Structure of the Facade design pattern">
            <a:extLst>
              <a:ext uri="{FF2B5EF4-FFF2-40B4-BE49-F238E27FC236}">
                <a16:creationId xmlns:a16="http://schemas.microsoft.com/office/drawing/2014/main" id="{FFD0C04D-D68C-842F-5F15-69EED3DCB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865" y="1407487"/>
            <a:ext cx="7428270" cy="5040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24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3360985"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Code Example(s)</a:t>
            </a:r>
          </a:p>
        </p:txBody>
      </p:sp>
      <p:pic>
        <p:nvPicPr>
          <p:cNvPr id="4" name="Imagem 3">
            <a:extLst>
              <a:ext uri="{FF2B5EF4-FFF2-40B4-BE49-F238E27FC236}">
                <a16:creationId xmlns:a16="http://schemas.microsoft.com/office/drawing/2014/main" id="{6971F5C6-60B3-C75D-81A9-9D484D5F7828}"/>
              </a:ext>
            </a:extLst>
          </p:cNvPr>
          <p:cNvPicPr>
            <a:picLocks noChangeAspect="1"/>
          </p:cNvPicPr>
          <p:nvPr/>
        </p:nvPicPr>
        <p:blipFill>
          <a:blip r:embed="rId2"/>
          <a:stretch>
            <a:fillRect/>
          </a:stretch>
        </p:blipFill>
        <p:spPr>
          <a:xfrm>
            <a:off x="4493343" y="16652"/>
            <a:ext cx="7698658" cy="6841348"/>
          </a:xfrm>
          <a:prstGeom prst="rect">
            <a:avLst/>
          </a:prstGeom>
        </p:spPr>
      </p:pic>
    </p:spTree>
    <p:extLst>
      <p:ext uri="{BB962C8B-B14F-4D97-AF65-F5344CB8AC3E}">
        <p14:creationId xmlns:p14="http://schemas.microsoft.com/office/powerpoint/2010/main" val="281384602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20</TotalTime>
  <Words>267</Words>
  <Application>Microsoft Office PowerPoint</Application>
  <PresentationFormat>Ecrã Panorâmico</PresentationFormat>
  <Paragraphs>19</Paragraphs>
  <Slides>5</Slides>
  <Notes>0</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5</vt:i4>
      </vt:variant>
    </vt:vector>
  </HeadingPairs>
  <TitlesOfParts>
    <vt:vector size="12" baseType="lpstr">
      <vt:lpstr>Arial</vt:lpstr>
      <vt:lpstr>Calibri</vt:lpstr>
      <vt:lpstr>Corbel</vt:lpstr>
      <vt:lpstr>PT Sans</vt:lpstr>
      <vt:lpstr>Söhne</vt:lpstr>
      <vt:lpstr>Wingdings 2</vt:lpstr>
      <vt:lpstr>Frame</vt:lpstr>
      <vt:lpstr>Facade</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&lt;Pattern’s name&gt;</dc:title>
  <dc:creator>Rafael Direito</dc:creator>
  <cp:lastModifiedBy>Diogo Oliveira</cp:lastModifiedBy>
  <cp:revision>5</cp:revision>
  <dcterms:created xsi:type="dcterms:W3CDTF">2024-04-20T11:10:38Z</dcterms:created>
  <dcterms:modified xsi:type="dcterms:W3CDTF">2024-04-24T10:37:02Z</dcterms:modified>
</cp:coreProperties>
</file>