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oppins"/>
      <p:regular r:id="rId22"/>
      <p:bold r:id="rId23"/>
      <p:italic r:id="rId24"/>
      <p:boldItalic r:id="rId25"/>
    </p:embeddedFont>
    <p:embeddedFont>
      <p:font typeface="Poppins Light"/>
      <p:regular r:id="rId26"/>
      <p:bold r:id="rId27"/>
      <p:italic r:id="rId28"/>
      <p:boldItalic r:id="rId29"/>
    </p:embeddedFont>
    <p:embeddedFont>
      <p:font typeface="Poppins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oppins-regular.fntdata"/><Relationship Id="rId21" Type="http://schemas.openxmlformats.org/officeDocument/2006/relationships/slide" Target="slides/slide16.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Light-regular.fntdata"/><Relationship Id="rId25" Type="http://schemas.openxmlformats.org/officeDocument/2006/relationships/font" Target="fonts/Poppins-boldItalic.fntdata"/><Relationship Id="rId28" Type="http://schemas.openxmlformats.org/officeDocument/2006/relationships/font" Target="fonts/PoppinsLight-italic.fntdata"/><Relationship Id="rId27" Type="http://schemas.openxmlformats.org/officeDocument/2006/relationships/font" Target="fonts/Poppins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6.xml"/><Relationship Id="rId33" Type="http://schemas.openxmlformats.org/officeDocument/2006/relationships/font" Target="fonts/PoppinsMedium-boldItalic.fntdata"/><Relationship Id="rId10" Type="http://schemas.openxmlformats.org/officeDocument/2006/relationships/slide" Target="slides/slide5.xml"/><Relationship Id="rId32" Type="http://schemas.openxmlformats.org/officeDocument/2006/relationships/font" Target="fonts/Poppins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2bc2c5f6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2bc2c5f6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68fbda42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68fbda42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2bc2c5f6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2bc2c5f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8fbda42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68fbda42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68fbda42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68fbda42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2bc2c5f6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2bc2c5f6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2bc2c5f6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2bc2c5f6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2bc2c5f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2bc2c5f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aae03cf9fabcc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aae03cf9fabcc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2bc2c5f6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2bc2c5f6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2bc2c5f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2bc2c5f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2bc2c5f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2bc2c5f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8fbda42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68fbda42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2bc2c5f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2bc2c5f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2bc2c5f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2bc2c5f6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35000"/>
          </a:blip>
          <a:srcRect b="13389" l="0" r="0" t="0"/>
          <a:stretch/>
        </p:blipFill>
        <p:spPr>
          <a:xfrm>
            <a:off x="-106275" y="0"/>
            <a:ext cx="9250274" cy="5297533"/>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solidFill>
                  <a:schemeClr val="accent5"/>
                </a:solidFill>
                <a:latin typeface="Poppins"/>
                <a:ea typeface="Poppins"/>
                <a:cs typeface="Poppins"/>
                <a:sym typeface="Poppins"/>
              </a:rPr>
              <a:t>Mapa interactivo desarrollado en Python</a:t>
            </a:r>
            <a:endParaRPr b="1">
              <a:solidFill>
                <a:schemeClr val="accent5"/>
              </a:solidFill>
              <a:latin typeface="Poppins"/>
              <a:ea typeface="Poppins"/>
              <a:cs typeface="Poppins"/>
              <a:sym typeface="Poppins"/>
            </a:endParaRPr>
          </a:p>
        </p:txBody>
      </p:sp>
      <p:sp>
        <p:nvSpPr>
          <p:cNvPr id="56" name="Google Shape;56;p13"/>
          <p:cNvSpPr txBox="1"/>
          <p:nvPr>
            <p:ph idx="1" type="subTitle"/>
          </p:nvPr>
        </p:nvSpPr>
        <p:spPr>
          <a:xfrm>
            <a:off x="311700" y="292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s" sz="1900" strike="sngStrike">
                <a:solidFill>
                  <a:schemeClr val="accent4"/>
                </a:solidFill>
                <a:latin typeface="Poppins"/>
                <a:ea typeface="Poppins"/>
                <a:cs typeface="Poppins"/>
                <a:sym typeface="Poppins"/>
              </a:rPr>
              <a:t>con ayuda de ChatGPT</a:t>
            </a:r>
            <a:endParaRPr i="1" sz="1900" strike="sngStrike">
              <a:solidFill>
                <a:schemeClr val="accent4"/>
              </a:solidFill>
              <a:latin typeface="Poppins"/>
              <a:ea typeface="Poppins"/>
              <a:cs typeface="Poppins"/>
              <a:sym typeface="Poppins"/>
            </a:endParaRPr>
          </a:p>
        </p:txBody>
      </p:sp>
      <p:sp>
        <p:nvSpPr>
          <p:cNvPr id="57" name="Google Shape;57;p13"/>
          <p:cNvSpPr txBox="1"/>
          <p:nvPr>
            <p:ph idx="1" type="subTitle"/>
          </p:nvPr>
        </p:nvSpPr>
        <p:spPr>
          <a:xfrm>
            <a:off x="453475" y="384727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i="1" lang="es">
                <a:latin typeface="Poppins"/>
                <a:ea typeface="Poppins"/>
                <a:cs typeface="Poppins"/>
                <a:sym typeface="Poppins"/>
              </a:rPr>
              <a:t>Ruth Chávez Pacheco</a:t>
            </a:r>
            <a:endParaRPr i="1">
              <a:latin typeface="Poppins"/>
              <a:ea typeface="Poppins"/>
              <a:cs typeface="Poppins"/>
              <a:sym typeface="Poppins"/>
            </a:endParaRPr>
          </a:p>
          <a:p>
            <a:pPr indent="0" lvl="0" marL="0" rtl="0" algn="ctr">
              <a:spcBef>
                <a:spcPts val="0"/>
              </a:spcBef>
              <a:spcAft>
                <a:spcPts val="0"/>
              </a:spcAft>
              <a:buNone/>
            </a:pPr>
            <a:r>
              <a:rPr i="1" lang="es">
                <a:latin typeface="Poppins"/>
                <a:ea typeface="Poppins"/>
                <a:cs typeface="Poppins"/>
                <a:sym typeface="Poppins"/>
              </a:rPr>
              <a:t>Pedro Quispe Puente</a:t>
            </a:r>
            <a:endParaRPr i="1">
              <a:latin typeface="Poppins"/>
              <a:ea typeface="Poppins"/>
              <a:cs typeface="Poppins"/>
              <a:sym typeface="Poppins"/>
            </a:endParaRPr>
          </a:p>
          <a:p>
            <a:pPr indent="0" lvl="0" marL="0" rtl="0" algn="ctr">
              <a:spcBef>
                <a:spcPts val="0"/>
              </a:spcBef>
              <a:spcAft>
                <a:spcPts val="0"/>
              </a:spcAft>
              <a:buNone/>
            </a:pPr>
            <a:r>
              <a:rPr i="1" lang="es">
                <a:latin typeface="Poppins"/>
                <a:ea typeface="Poppins"/>
                <a:cs typeface="Poppins"/>
                <a:sym typeface="Poppins"/>
              </a:rPr>
              <a:t>Euridice Vargas Velarde</a:t>
            </a:r>
            <a:endParaRPr i="1">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17" name="Google Shape;117;p22"/>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pic>
        <p:nvPicPr>
          <p:cNvPr id="118" name="Google Shape;118;p22"/>
          <p:cNvPicPr preferRelativeResize="0"/>
          <p:nvPr/>
        </p:nvPicPr>
        <p:blipFill>
          <a:blip r:embed="rId3">
            <a:alphaModFix/>
          </a:blip>
          <a:stretch>
            <a:fillRect/>
          </a:stretch>
        </p:blipFill>
        <p:spPr>
          <a:xfrm>
            <a:off x="-35400" y="0"/>
            <a:ext cx="9919499" cy="508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23"/>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24" name="Google Shape;124;p23"/>
          <p:cNvSpPr txBox="1"/>
          <p:nvPr>
            <p:ph idx="1" type="body"/>
          </p:nvPr>
        </p:nvSpPr>
        <p:spPr>
          <a:xfrm>
            <a:off x="311700" y="310400"/>
            <a:ext cx="8520600" cy="4822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0"/>
              </a:spcAft>
              <a:buNone/>
            </a:pPr>
            <a:r>
              <a:rPr lang="es" sz="1500">
                <a:latin typeface="Poppins Light"/>
                <a:ea typeface="Poppins Light"/>
                <a:cs typeface="Poppins Light"/>
                <a:sym typeface="Poppins Light"/>
              </a:rPr>
              <a:t>8</a:t>
            </a:r>
            <a:r>
              <a:rPr lang="es" sz="1500">
                <a:latin typeface="Poppins Light"/>
                <a:ea typeface="Poppins Light"/>
                <a:cs typeface="Poppins Light"/>
                <a:sym typeface="Poppins Light"/>
              </a:rPr>
              <a:t>.    Customización: Agregamos y o editamos el diseño del mapa. Le damos formato al área usando un diccionario y funciones. También le agregamos un título y descripción al mapa con HTML.</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1200"/>
              </a:spcAft>
              <a:buNone/>
            </a:pPr>
            <a:r>
              <a:t/>
            </a:r>
            <a:endParaRPr sz="1500">
              <a:latin typeface="Poppins Light"/>
              <a:ea typeface="Poppins Light"/>
              <a:cs typeface="Poppins Light"/>
              <a:sym typeface="Poppins Light"/>
            </a:endParaRPr>
          </a:p>
        </p:txBody>
      </p:sp>
      <p:pic>
        <p:nvPicPr>
          <p:cNvPr id="125" name="Google Shape;125;p23"/>
          <p:cNvPicPr preferRelativeResize="0"/>
          <p:nvPr/>
        </p:nvPicPr>
        <p:blipFill>
          <a:blip r:embed="rId3">
            <a:alphaModFix/>
          </a:blip>
          <a:stretch>
            <a:fillRect/>
          </a:stretch>
        </p:blipFill>
        <p:spPr>
          <a:xfrm>
            <a:off x="897150" y="1239075"/>
            <a:ext cx="7764900" cy="370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24"/>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31" name="Google Shape;131;p24"/>
          <p:cNvSpPr txBox="1"/>
          <p:nvPr>
            <p:ph idx="1" type="body"/>
          </p:nvPr>
        </p:nvSpPr>
        <p:spPr>
          <a:xfrm>
            <a:off x="311700" y="310400"/>
            <a:ext cx="8520600" cy="4258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1200"/>
              </a:spcAft>
              <a:buNone/>
            </a:pPr>
            <a:r>
              <a:rPr lang="es" sz="1500">
                <a:latin typeface="Poppins Light"/>
                <a:ea typeface="Poppins Light"/>
                <a:cs typeface="Poppins Light"/>
                <a:sym typeface="Poppins Light"/>
              </a:rPr>
              <a:t>9</a:t>
            </a:r>
            <a:r>
              <a:rPr lang="es" sz="1500">
                <a:latin typeface="Poppins Light"/>
                <a:ea typeface="Poppins Light"/>
                <a:cs typeface="Poppins Light"/>
                <a:sym typeface="Poppins Light"/>
              </a:rPr>
              <a:t>.    Adición de vistas de mapas: Por último, se añadió la visualización de un mapa satelital del servidor de ArcGis con el componente LayerControl para que el usuario pueda emplearlo también en su </a:t>
            </a:r>
            <a:r>
              <a:rPr lang="es" sz="1500">
                <a:latin typeface="Poppins Light"/>
                <a:ea typeface="Poppins Light"/>
                <a:cs typeface="Poppins Light"/>
                <a:sym typeface="Poppins Light"/>
              </a:rPr>
              <a:t>búsqueda. Ambas opciones son apreciables en el control de capas, agregado al final.</a:t>
            </a:r>
            <a:endParaRPr sz="1500">
              <a:latin typeface="Poppins Light"/>
              <a:ea typeface="Poppins Light"/>
              <a:cs typeface="Poppins Light"/>
              <a:sym typeface="Poppins Light"/>
            </a:endParaRPr>
          </a:p>
        </p:txBody>
      </p:sp>
      <p:pic>
        <p:nvPicPr>
          <p:cNvPr id="132" name="Google Shape;132;p24"/>
          <p:cNvPicPr preferRelativeResize="0"/>
          <p:nvPr/>
        </p:nvPicPr>
        <p:blipFill>
          <a:blip r:embed="rId3">
            <a:alphaModFix/>
          </a:blip>
          <a:stretch>
            <a:fillRect/>
          </a:stretch>
        </p:blipFill>
        <p:spPr>
          <a:xfrm>
            <a:off x="736775" y="1613563"/>
            <a:ext cx="8095525" cy="19163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25"/>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38" name="Google Shape;138;p25"/>
          <p:cNvSpPr txBox="1"/>
          <p:nvPr>
            <p:ph idx="1" type="body"/>
          </p:nvPr>
        </p:nvSpPr>
        <p:spPr>
          <a:xfrm>
            <a:off x="311700" y="310400"/>
            <a:ext cx="8520600" cy="4822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0"/>
              </a:spcAft>
              <a:buNone/>
            </a:pPr>
            <a:r>
              <a:rPr lang="es" sz="1450">
                <a:latin typeface="Poppins Light"/>
                <a:ea typeface="Poppins Light"/>
                <a:cs typeface="Poppins Light"/>
                <a:sym typeface="Poppins Light"/>
              </a:rPr>
              <a:t>10</a:t>
            </a:r>
            <a:r>
              <a:rPr lang="es" sz="1450">
                <a:latin typeface="Poppins Light"/>
                <a:ea typeface="Poppins Light"/>
                <a:cs typeface="Poppins Light"/>
                <a:sym typeface="Poppins Light"/>
              </a:rPr>
              <a:t>.    Adición de herramientas para el mapa interactivo: agregamos pop up en los que se muestre el nombre del evento, la fecha, la provincia y el distrito. Asimismo, se puede visualizar una imagen y un enlace externo para mayor información. </a:t>
            </a:r>
            <a:endParaRPr sz="145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1200"/>
              </a:spcAft>
              <a:buNone/>
            </a:pPr>
            <a:r>
              <a:t/>
            </a:r>
            <a:endParaRPr sz="1500">
              <a:latin typeface="Poppins Light"/>
              <a:ea typeface="Poppins Light"/>
              <a:cs typeface="Poppins Light"/>
              <a:sym typeface="Poppins Light"/>
            </a:endParaRPr>
          </a:p>
        </p:txBody>
      </p:sp>
      <p:pic>
        <p:nvPicPr>
          <p:cNvPr id="139" name="Google Shape;139;p25"/>
          <p:cNvPicPr preferRelativeResize="0"/>
          <p:nvPr/>
        </p:nvPicPr>
        <p:blipFill rotWithShape="1">
          <a:blip r:embed="rId3">
            <a:alphaModFix/>
          </a:blip>
          <a:srcRect b="6244" l="0" r="0" t="0"/>
          <a:stretch/>
        </p:blipFill>
        <p:spPr>
          <a:xfrm>
            <a:off x="822025" y="1165725"/>
            <a:ext cx="8010276" cy="397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p26"/>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45" name="Google Shape;145;p26"/>
          <p:cNvSpPr txBox="1"/>
          <p:nvPr>
            <p:ph idx="1" type="body"/>
          </p:nvPr>
        </p:nvSpPr>
        <p:spPr>
          <a:xfrm>
            <a:off x="311700" y="310400"/>
            <a:ext cx="8520600" cy="4822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0"/>
              </a:spcAft>
              <a:buNone/>
            </a:pPr>
            <a:r>
              <a:rPr lang="es" sz="1450">
                <a:latin typeface="Poppins Light"/>
                <a:ea typeface="Poppins Light"/>
                <a:cs typeface="Poppins Light"/>
                <a:sym typeface="Poppins Light"/>
              </a:rPr>
              <a:t>1</a:t>
            </a:r>
            <a:r>
              <a:rPr lang="es" sz="1450">
                <a:latin typeface="Poppins Light"/>
                <a:ea typeface="Poppins Light"/>
                <a:cs typeface="Poppins Light"/>
                <a:sym typeface="Poppins Light"/>
              </a:rPr>
              <a:t>1</a:t>
            </a:r>
            <a:r>
              <a:rPr lang="es" sz="1450">
                <a:latin typeface="Poppins Light"/>
                <a:ea typeface="Poppins Light"/>
                <a:cs typeface="Poppins Light"/>
                <a:sym typeface="Poppins Light"/>
              </a:rPr>
              <a:t>.   Adición de herramientas para el mapa interactivo: </a:t>
            </a:r>
            <a:r>
              <a:rPr lang="es" sz="1450">
                <a:latin typeface="Poppins Light"/>
                <a:ea typeface="Poppins Light"/>
                <a:cs typeface="Poppins Light"/>
                <a:sym typeface="Poppins Light"/>
              </a:rPr>
              <a:t>colocamos un buscador en el mapa usando el plugin Search de Folium para que el usuario pueda buscar un evento con las palabras ubicadas en los campos de descripción, provincia y distrito. </a:t>
            </a:r>
            <a:endParaRPr sz="145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1200"/>
              </a:spcAft>
              <a:buNone/>
            </a:pPr>
            <a:r>
              <a:t/>
            </a:r>
            <a:endParaRPr sz="1500">
              <a:latin typeface="Poppins Light"/>
              <a:ea typeface="Poppins Light"/>
              <a:cs typeface="Poppins Light"/>
              <a:sym typeface="Poppins Light"/>
            </a:endParaRPr>
          </a:p>
        </p:txBody>
      </p:sp>
      <p:pic>
        <p:nvPicPr>
          <p:cNvPr id="146" name="Google Shape;146;p26"/>
          <p:cNvPicPr preferRelativeResize="0"/>
          <p:nvPr/>
        </p:nvPicPr>
        <p:blipFill>
          <a:blip r:embed="rId3">
            <a:alphaModFix/>
          </a:blip>
          <a:stretch>
            <a:fillRect/>
          </a:stretch>
        </p:blipFill>
        <p:spPr>
          <a:xfrm>
            <a:off x="674800" y="1339950"/>
            <a:ext cx="8093675" cy="350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196249" y="0"/>
            <a:ext cx="9414624"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chemeClr val="accent4"/>
                </a:solidFill>
                <a:latin typeface="Poppins"/>
                <a:ea typeface="Poppins"/>
                <a:cs typeface="Poppins"/>
                <a:sym typeface="Poppins"/>
              </a:rPr>
              <a:t>¿Logramos </a:t>
            </a:r>
            <a:r>
              <a:rPr b="1" lang="es">
                <a:solidFill>
                  <a:schemeClr val="accent4"/>
                </a:solidFill>
                <a:latin typeface="Poppins"/>
                <a:ea typeface="Poppins"/>
                <a:cs typeface="Poppins"/>
                <a:sym typeface="Poppins"/>
              </a:rPr>
              <a:t>nuestros objetivos</a:t>
            </a:r>
            <a:r>
              <a:rPr b="1" lang="es">
                <a:solidFill>
                  <a:schemeClr val="accent4"/>
                </a:solidFill>
                <a:latin typeface="Poppins"/>
                <a:ea typeface="Poppins"/>
                <a:cs typeface="Poppins"/>
                <a:sym typeface="Poppins"/>
              </a:rPr>
              <a:t>?</a:t>
            </a:r>
            <a:endParaRPr b="1">
              <a:solidFill>
                <a:schemeClr val="accent4"/>
              </a:solidFill>
              <a:latin typeface="Poppins"/>
              <a:ea typeface="Poppins"/>
              <a:cs typeface="Poppins"/>
              <a:sym typeface="Poppins"/>
            </a:endParaRPr>
          </a:p>
        </p:txBody>
      </p:sp>
      <p:sp>
        <p:nvSpPr>
          <p:cNvPr id="159" name="Google Shape;159;p28"/>
          <p:cNvSpPr txBox="1"/>
          <p:nvPr>
            <p:ph idx="1" type="body"/>
          </p:nvPr>
        </p:nvSpPr>
        <p:spPr>
          <a:xfrm>
            <a:off x="311700" y="1084150"/>
            <a:ext cx="738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accent5"/>
              </a:solidFill>
              <a:latin typeface="Poppins"/>
              <a:ea typeface="Poppins"/>
              <a:cs typeface="Poppins"/>
              <a:sym typeface="Poppins"/>
            </a:endParaRPr>
          </a:p>
          <a:p>
            <a:pPr indent="-330200" lvl="0" marL="678180" rtl="0" algn="l">
              <a:lnSpc>
                <a:spcPct val="107916"/>
              </a:lnSpc>
              <a:spcBef>
                <a:spcPts val="1200"/>
              </a:spcBef>
              <a:spcAft>
                <a:spcPts val="0"/>
              </a:spcAft>
              <a:buClr>
                <a:schemeClr val="dk1"/>
              </a:buClr>
              <a:buSzPts val="1600"/>
              <a:buFont typeface="Poppins Light"/>
              <a:buChar char="1"/>
            </a:pPr>
            <a:r>
              <a:rPr lang="es" sz="1600">
                <a:solidFill>
                  <a:schemeClr val="dk1"/>
                </a:solidFill>
                <a:latin typeface="Poppins Light"/>
                <a:ea typeface="Poppins Light"/>
                <a:cs typeface="Poppins Light"/>
                <a:sym typeface="Poppins Light"/>
              </a:rPr>
              <a:t>Visualizar información en un mapa (georreferenciación de puntos).</a:t>
            </a:r>
            <a:endParaRPr sz="1600">
              <a:solidFill>
                <a:schemeClr val="dk1"/>
              </a:solidFill>
              <a:latin typeface="Poppins Light"/>
              <a:ea typeface="Poppins Light"/>
              <a:cs typeface="Poppins Light"/>
              <a:sym typeface="Poppins Light"/>
            </a:endParaRPr>
          </a:p>
          <a:p>
            <a:pPr indent="0" lvl="0" marL="0" rtl="0" algn="l">
              <a:lnSpc>
                <a:spcPct val="107916"/>
              </a:lnSpc>
              <a:spcBef>
                <a:spcPts val="0"/>
              </a:spcBef>
              <a:spcAft>
                <a:spcPts val="0"/>
              </a:spcAft>
              <a:buNone/>
            </a:pPr>
            <a:r>
              <a:t/>
            </a:r>
            <a:endParaRPr sz="1600">
              <a:solidFill>
                <a:schemeClr val="dk1"/>
              </a:solidFill>
              <a:latin typeface="Poppins Light"/>
              <a:ea typeface="Poppins Light"/>
              <a:cs typeface="Poppins Light"/>
              <a:sym typeface="Poppins Light"/>
            </a:endParaRPr>
          </a:p>
          <a:p>
            <a:pPr indent="0" lvl="0" marL="0" rtl="0" algn="l">
              <a:lnSpc>
                <a:spcPct val="107916"/>
              </a:lnSpc>
              <a:spcBef>
                <a:spcPts val="0"/>
              </a:spcBef>
              <a:spcAft>
                <a:spcPts val="0"/>
              </a:spcAft>
              <a:buNone/>
            </a:pPr>
            <a:r>
              <a:t/>
            </a:r>
            <a:endParaRPr sz="1100">
              <a:solidFill>
                <a:schemeClr val="dk1"/>
              </a:solidFill>
              <a:latin typeface="Poppins Light"/>
              <a:ea typeface="Poppins Light"/>
              <a:cs typeface="Poppins Light"/>
              <a:sym typeface="Poppins Light"/>
            </a:endParaRPr>
          </a:p>
          <a:p>
            <a:pPr indent="0" lvl="0" marL="0" rtl="0" algn="l">
              <a:lnSpc>
                <a:spcPct val="107916"/>
              </a:lnSpc>
              <a:spcBef>
                <a:spcPts val="0"/>
              </a:spcBef>
              <a:spcAft>
                <a:spcPts val="0"/>
              </a:spcAft>
              <a:buNone/>
            </a:pPr>
            <a:r>
              <a:t/>
            </a:r>
            <a:endParaRPr sz="1300">
              <a:solidFill>
                <a:schemeClr val="dk1"/>
              </a:solidFill>
              <a:latin typeface="Poppins Light"/>
              <a:ea typeface="Poppins Light"/>
              <a:cs typeface="Poppins Light"/>
              <a:sym typeface="Poppins Light"/>
            </a:endParaRPr>
          </a:p>
          <a:p>
            <a:pPr indent="0" lvl="0" marL="0" rtl="0" algn="l">
              <a:lnSpc>
                <a:spcPct val="107916"/>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60" name="Google Shape;160;p28"/>
          <p:cNvSpPr txBox="1"/>
          <p:nvPr/>
        </p:nvSpPr>
        <p:spPr>
          <a:xfrm>
            <a:off x="7696500" y="1551175"/>
            <a:ext cx="738000" cy="600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s" sz="2700">
                <a:solidFill>
                  <a:srgbClr val="333333"/>
                </a:solidFill>
                <a:highlight>
                  <a:srgbClr val="FFFFFF"/>
                </a:highlight>
              </a:rPr>
              <a:t>✅</a:t>
            </a:r>
            <a:endParaRPr sz="2300"/>
          </a:p>
        </p:txBody>
      </p:sp>
      <p:sp>
        <p:nvSpPr>
          <p:cNvPr id="161" name="Google Shape;161;p28"/>
          <p:cNvSpPr txBox="1"/>
          <p:nvPr/>
        </p:nvSpPr>
        <p:spPr>
          <a:xfrm>
            <a:off x="7696500" y="2208825"/>
            <a:ext cx="738000" cy="600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s" sz="2700">
                <a:solidFill>
                  <a:srgbClr val="333333"/>
                </a:solidFill>
                <a:highlight>
                  <a:srgbClr val="FFFFFF"/>
                </a:highlight>
              </a:rPr>
              <a:t>✅</a:t>
            </a:r>
            <a:endParaRPr sz="2300"/>
          </a:p>
        </p:txBody>
      </p:sp>
      <p:sp>
        <p:nvSpPr>
          <p:cNvPr id="162" name="Google Shape;162;p28"/>
          <p:cNvSpPr txBox="1"/>
          <p:nvPr/>
        </p:nvSpPr>
        <p:spPr>
          <a:xfrm>
            <a:off x="7696500" y="2866475"/>
            <a:ext cx="738000" cy="600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s" sz="2700">
                <a:solidFill>
                  <a:srgbClr val="333333"/>
                </a:solidFill>
                <a:highlight>
                  <a:srgbClr val="FFFFFF"/>
                </a:highlight>
              </a:rPr>
              <a:t>✅</a:t>
            </a:r>
            <a:endParaRPr sz="2300"/>
          </a:p>
        </p:txBody>
      </p:sp>
      <p:sp>
        <p:nvSpPr>
          <p:cNvPr id="163" name="Google Shape;163;p28"/>
          <p:cNvSpPr txBox="1"/>
          <p:nvPr/>
        </p:nvSpPr>
        <p:spPr>
          <a:xfrm>
            <a:off x="311700" y="2254475"/>
            <a:ext cx="7043100" cy="696600"/>
          </a:xfrm>
          <a:prstGeom prst="rect">
            <a:avLst/>
          </a:prstGeom>
          <a:noFill/>
          <a:ln>
            <a:noFill/>
          </a:ln>
        </p:spPr>
        <p:txBody>
          <a:bodyPr anchorCtr="0" anchor="t" bIns="91425" lIns="91425" spcFirstLastPara="1" rIns="91425" wrap="square" tIns="91425">
            <a:spAutoFit/>
          </a:bodyPr>
          <a:lstStyle/>
          <a:p>
            <a:pPr indent="-330200" lvl="0" marL="678180" rtl="0" algn="l">
              <a:lnSpc>
                <a:spcPct val="107916"/>
              </a:lnSpc>
              <a:spcBef>
                <a:spcPts val="0"/>
              </a:spcBef>
              <a:spcAft>
                <a:spcPts val="0"/>
              </a:spcAft>
              <a:buClr>
                <a:schemeClr val="dk1"/>
              </a:buClr>
              <a:buSzPts val="1600"/>
              <a:buFont typeface="Poppins Light"/>
              <a:buChar char="2"/>
            </a:pPr>
            <a:r>
              <a:rPr lang="es" sz="1600">
                <a:solidFill>
                  <a:schemeClr val="dk1"/>
                </a:solidFill>
                <a:latin typeface="Poppins Light"/>
                <a:ea typeface="Poppins Light"/>
                <a:cs typeface="Poppins Light"/>
                <a:sym typeface="Poppins Light"/>
              </a:rPr>
              <a:t>Trabajar con varias librerías para gestionar distintos tipos de datos y para diseñar el mapa interactivo.</a:t>
            </a:r>
            <a:endParaRPr/>
          </a:p>
        </p:txBody>
      </p:sp>
      <p:sp>
        <p:nvSpPr>
          <p:cNvPr id="164" name="Google Shape;164;p28"/>
          <p:cNvSpPr txBox="1"/>
          <p:nvPr/>
        </p:nvSpPr>
        <p:spPr>
          <a:xfrm>
            <a:off x="311700" y="2951075"/>
            <a:ext cx="5236200" cy="431100"/>
          </a:xfrm>
          <a:prstGeom prst="rect">
            <a:avLst/>
          </a:prstGeom>
          <a:noFill/>
          <a:ln>
            <a:noFill/>
          </a:ln>
        </p:spPr>
        <p:txBody>
          <a:bodyPr anchorCtr="0" anchor="t" bIns="91425" lIns="91425" spcFirstLastPara="1" rIns="91425" wrap="square" tIns="91425">
            <a:spAutoFit/>
          </a:bodyPr>
          <a:lstStyle/>
          <a:p>
            <a:pPr indent="-330200" lvl="0" marL="678180" rtl="0" algn="l">
              <a:lnSpc>
                <a:spcPct val="107916"/>
              </a:lnSpc>
              <a:spcBef>
                <a:spcPts val="0"/>
              </a:spcBef>
              <a:spcAft>
                <a:spcPts val="0"/>
              </a:spcAft>
              <a:buClr>
                <a:schemeClr val="dk1"/>
              </a:buClr>
              <a:buSzPts val="1600"/>
              <a:buFont typeface="Poppins Light"/>
              <a:buChar char="3"/>
            </a:pPr>
            <a:r>
              <a:rPr lang="es" sz="1600">
                <a:solidFill>
                  <a:schemeClr val="dk1"/>
                </a:solidFill>
                <a:latin typeface="Poppins Light"/>
                <a:ea typeface="Poppins Light"/>
                <a:cs typeface="Poppins Light"/>
                <a:sym typeface="Poppins Light"/>
              </a:rPr>
              <a:t>Generar un buscador para el usuario.</a:t>
            </a:r>
            <a:endParaRPr/>
          </a:p>
        </p:txBody>
      </p:sp>
      <p:sp>
        <p:nvSpPr>
          <p:cNvPr id="165" name="Google Shape;165;p28"/>
          <p:cNvSpPr txBox="1"/>
          <p:nvPr/>
        </p:nvSpPr>
        <p:spPr>
          <a:xfrm>
            <a:off x="396375" y="1084150"/>
            <a:ext cx="5236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800">
                <a:solidFill>
                  <a:schemeClr val="accent5"/>
                </a:solidFill>
                <a:latin typeface="Poppins"/>
                <a:ea typeface="Poppins"/>
                <a:cs typeface="Poppins"/>
                <a:sym typeface="Poppins"/>
              </a:rPr>
              <a:t>Los resultados que esperábamos fueron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416650"/>
            <a:ext cx="8520600" cy="4389000"/>
          </a:xfrm>
          <a:prstGeom prst="rect">
            <a:avLst/>
          </a:prstGeom>
        </p:spPr>
        <p:txBody>
          <a:bodyPr anchorCtr="0" anchor="t" bIns="91425" lIns="91425" spcFirstLastPara="1" rIns="91425" wrap="square" tIns="91425">
            <a:normAutofit fontScale="85000" lnSpcReduction="10000"/>
          </a:bodyPr>
          <a:lstStyle/>
          <a:p>
            <a:pPr indent="-308078" lvl="0" marL="457200" rtl="0" algn="l">
              <a:lnSpc>
                <a:spcPct val="150000"/>
              </a:lnSpc>
              <a:spcBef>
                <a:spcPts val="0"/>
              </a:spcBef>
              <a:spcAft>
                <a:spcPts val="0"/>
              </a:spcAft>
              <a:buClr>
                <a:schemeClr val="accent5"/>
              </a:buClr>
              <a:buSzPct val="100000"/>
              <a:buFont typeface="Poppins"/>
              <a:buAutoNum type="arabicPeriod"/>
            </a:pPr>
            <a:r>
              <a:rPr b="1" lang="es" sz="1472">
                <a:solidFill>
                  <a:schemeClr val="accent5"/>
                </a:solidFill>
                <a:latin typeface="Poppins"/>
                <a:ea typeface="Poppins"/>
                <a:cs typeface="Poppins"/>
                <a:sym typeface="Poppins"/>
              </a:rPr>
              <a:t>Proyecto</a:t>
            </a:r>
            <a:endParaRPr b="1" sz="1472">
              <a:solidFill>
                <a:schemeClr val="accent5"/>
              </a:solidFill>
              <a:latin typeface="Poppins"/>
              <a:ea typeface="Poppins"/>
              <a:cs typeface="Poppins"/>
              <a:sym typeface="Poppins"/>
            </a:endParaRPr>
          </a:p>
          <a:p>
            <a:pPr indent="0" lvl="0" marL="457200" rtl="0" algn="l">
              <a:lnSpc>
                <a:spcPct val="150000"/>
              </a:lnSpc>
              <a:spcBef>
                <a:spcPts val="0"/>
              </a:spcBef>
              <a:spcAft>
                <a:spcPts val="0"/>
              </a:spcAft>
              <a:buSzPct val="69100"/>
              <a:buNone/>
            </a:pPr>
            <a:r>
              <a:rPr lang="es" sz="1472">
                <a:latin typeface="Poppins Light"/>
                <a:ea typeface="Poppins Light"/>
                <a:cs typeface="Poppins Light"/>
                <a:sym typeface="Poppins Light"/>
              </a:rPr>
              <a:t>Realización de un mapa interactivo con los principales atentados o sucesos terroristas en la región de Ayacucho durante los años 1980 a 1990.</a:t>
            </a:r>
            <a:endParaRPr sz="1472">
              <a:latin typeface="Poppins Light"/>
              <a:ea typeface="Poppins Light"/>
              <a:cs typeface="Poppins Light"/>
              <a:sym typeface="Poppins Light"/>
            </a:endParaRPr>
          </a:p>
          <a:p>
            <a:pPr indent="0" lvl="0" marL="457200" rtl="0" algn="l">
              <a:lnSpc>
                <a:spcPct val="150000"/>
              </a:lnSpc>
              <a:spcBef>
                <a:spcPts val="0"/>
              </a:spcBef>
              <a:spcAft>
                <a:spcPts val="0"/>
              </a:spcAft>
              <a:buSzPct val="69100"/>
              <a:buNone/>
            </a:pPr>
            <a:r>
              <a:t/>
            </a:r>
            <a:endParaRPr sz="1472">
              <a:solidFill>
                <a:schemeClr val="dk1"/>
              </a:solidFill>
              <a:latin typeface="Poppins Medium"/>
              <a:ea typeface="Poppins Medium"/>
              <a:cs typeface="Poppins Medium"/>
              <a:sym typeface="Poppins Medium"/>
            </a:endParaRPr>
          </a:p>
          <a:p>
            <a:pPr indent="-308078" lvl="0" marL="457200" rtl="0" algn="l">
              <a:lnSpc>
                <a:spcPct val="150000"/>
              </a:lnSpc>
              <a:spcBef>
                <a:spcPts val="0"/>
              </a:spcBef>
              <a:spcAft>
                <a:spcPts val="0"/>
              </a:spcAft>
              <a:buClr>
                <a:schemeClr val="accent5"/>
              </a:buClr>
              <a:buSzPct val="100000"/>
              <a:buFont typeface="Poppins"/>
              <a:buAutoNum type="arabicPeriod"/>
            </a:pPr>
            <a:r>
              <a:rPr b="1" lang="es" sz="1472">
                <a:solidFill>
                  <a:schemeClr val="accent5"/>
                </a:solidFill>
                <a:latin typeface="Poppins"/>
                <a:ea typeface="Poppins"/>
                <a:cs typeface="Poppins"/>
                <a:sym typeface="Poppins"/>
              </a:rPr>
              <a:t>Objetivos</a:t>
            </a:r>
            <a:endParaRPr b="1" sz="1472">
              <a:solidFill>
                <a:schemeClr val="accent5"/>
              </a:solidFill>
              <a:latin typeface="Poppins"/>
              <a:ea typeface="Poppins"/>
              <a:cs typeface="Poppins"/>
              <a:sym typeface="Poppins"/>
            </a:endParaRPr>
          </a:p>
          <a:p>
            <a:pPr indent="0" lvl="0" marL="457200" rtl="0" algn="l">
              <a:lnSpc>
                <a:spcPct val="150000"/>
              </a:lnSpc>
              <a:spcBef>
                <a:spcPts val="0"/>
              </a:spcBef>
              <a:spcAft>
                <a:spcPts val="0"/>
              </a:spcAft>
              <a:buSzPct val="69100"/>
              <a:buNone/>
            </a:pPr>
            <a:r>
              <a:t/>
            </a:r>
            <a:endParaRPr sz="1472">
              <a:solidFill>
                <a:schemeClr val="dk1"/>
              </a:solidFill>
              <a:latin typeface="Poppins Light"/>
              <a:ea typeface="Poppins Light"/>
              <a:cs typeface="Poppins Light"/>
              <a:sym typeface="Poppins Light"/>
            </a:endParaRPr>
          </a:p>
          <a:p>
            <a:pPr indent="0" lvl="0" marL="678180" rtl="0" algn="l">
              <a:lnSpc>
                <a:spcPct val="150000"/>
              </a:lnSpc>
              <a:spcBef>
                <a:spcPts val="0"/>
              </a:spcBef>
              <a:spcAft>
                <a:spcPts val="0"/>
              </a:spcAft>
              <a:buNone/>
            </a:pPr>
            <a:r>
              <a:rPr lang="es" sz="1380">
                <a:solidFill>
                  <a:schemeClr val="accent4"/>
                </a:solidFill>
                <a:latin typeface="Poppins Medium"/>
                <a:ea typeface="Poppins Medium"/>
                <a:cs typeface="Poppins Medium"/>
                <a:sym typeface="Poppins Medium"/>
              </a:rPr>
              <a:t>Objetivo General:</a:t>
            </a:r>
            <a:endParaRPr sz="1380">
              <a:solidFill>
                <a:schemeClr val="accent4"/>
              </a:solidFill>
              <a:latin typeface="Poppins Medium"/>
              <a:ea typeface="Poppins Medium"/>
              <a:cs typeface="Poppins Medium"/>
              <a:sym typeface="Poppins Medium"/>
            </a:endParaRPr>
          </a:p>
          <a:p>
            <a:pPr indent="-303085" lvl="1" marL="1135380" rtl="0" algn="just">
              <a:lnSpc>
                <a:spcPct val="150000"/>
              </a:lnSpc>
              <a:spcBef>
                <a:spcPts val="0"/>
              </a:spcBef>
              <a:spcAft>
                <a:spcPts val="0"/>
              </a:spcAft>
              <a:buSzPct val="100000"/>
              <a:buFont typeface="Poppins Light"/>
              <a:buChar char="o"/>
            </a:pPr>
            <a:r>
              <a:rPr lang="es" sz="1380">
                <a:latin typeface="Poppins Light"/>
                <a:ea typeface="Poppins Light"/>
                <a:cs typeface="Poppins Light"/>
                <a:sym typeface="Poppins Light"/>
              </a:rPr>
              <a:t>Mostrar información textual y visual de los principales atentados o sucesos terroristas en la región de Ayacucho durante 1980 a 1990 a través de un mapa interactivo.</a:t>
            </a:r>
            <a:endParaRPr sz="1380">
              <a:latin typeface="Poppins Light"/>
              <a:ea typeface="Poppins Light"/>
              <a:cs typeface="Poppins Light"/>
              <a:sym typeface="Poppins Light"/>
            </a:endParaRPr>
          </a:p>
          <a:p>
            <a:pPr indent="0" lvl="0" marL="678180" rtl="0" algn="just">
              <a:lnSpc>
                <a:spcPct val="150000"/>
              </a:lnSpc>
              <a:spcBef>
                <a:spcPts val="0"/>
              </a:spcBef>
              <a:spcAft>
                <a:spcPts val="0"/>
              </a:spcAft>
              <a:buNone/>
            </a:pPr>
            <a:r>
              <a:rPr lang="es" sz="1380">
                <a:solidFill>
                  <a:schemeClr val="accent4"/>
                </a:solidFill>
                <a:latin typeface="Poppins Medium"/>
                <a:ea typeface="Poppins Medium"/>
                <a:cs typeface="Poppins Medium"/>
                <a:sym typeface="Poppins Medium"/>
              </a:rPr>
              <a:t>Objetivos específicos:</a:t>
            </a:r>
            <a:endParaRPr sz="1380">
              <a:solidFill>
                <a:schemeClr val="accent4"/>
              </a:solidFill>
              <a:latin typeface="Poppins Medium"/>
              <a:ea typeface="Poppins Medium"/>
              <a:cs typeface="Poppins Medium"/>
              <a:sym typeface="Poppins Medium"/>
            </a:endParaRPr>
          </a:p>
          <a:p>
            <a:pPr indent="-303085" lvl="1" marL="1135380" rtl="0" algn="just">
              <a:lnSpc>
                <a:spcPct val="150000"/>
              </a:lnSpc>
              <a:spcBef>
                <a:spcPts val="0"/>
              </a:spcBef>
              <a:spcAft>
                <a:spcPts val="0"/>
              </a:spcAft>
              <a:buSzPct val="100000"/>
              <a:buFont typeface="Poppins Light"/>
              <a:buChar char="o"/>
            </a:pPr>
            <a:r>
              <a:rPr lang="es" sz="1380">
                <a:latin typeface="Poppins Light"/>
                <a:ea typeface="Poppins Light"/>
                <a:cs typeface="Poppins Light"/>
                <a:sym typeface="Poppins Light"/>
              </a:rPr>
              <a:t>Construir una base de datos con la información de sucesos y atentados terroristas, coordenadas asociadas a dichos sucesos, imágenes e hipervínculos a información adicional.</a:t>
            </a:r>
            <a:endParaRPr sz="1380">
              <a:latin typeface="Poppins Light"/>
              <a:ea typeface="Poppins Light"/>
              <a:cs typeface="Poppins Light"/>
              <a:sym typeface="Poppins Light"/>
            </a:endParaRPr>
          </a:p>
          <a:p>
            <a:pPr indent="-303085" lvl="1" marL="1135380" rtl="0" algn="just">
              <a:lnSpc>
                <a:spcPct val="150000"/>
              </a:lnSpc>
              <a:spcBef>
                <a:spcPts val="0"/>
              </a:spcBef>
              <a:spcAft>
                <a:spcPts val="0"/>
              </a:spcAft>
              <a:buSzPct val="100000"/>
              <a:buFont typeface="Poppins Light"/>
              <a:buChar char="o"/>
            </a:pPr>
            <a:r>
              <a:rPr lang="es" sz="1380">
                <a:latin typeface="Poppins Light"/>
                <a:ea typeface="Poppins Light"/>
                <a:cs typeface="Poppins Light"/>
                <a:sym typeface="Poppins Light"/>
              </a:rPr>
              <a:t>Trabajar la base de datos con Pandas.</a:t>
            </a:r>
            <a:endParaRPr sz="1380">
              <a:latin typeface="Poppins Light"/>
              <a:ea typeface="Poppins Light"/>
              <a:cs typeface="Poppins Light"/>
              <a:sym typeface="Poppins Light"/>
            </a:endParaRPr>
          </a:p>
          <a:p>
            <a:pPr indent="-303085" lvl="1" marL="1135380" rtl="0" algn="just">
              <a:lnSpc>
                <a:spcPct val="150000"/>
              </a:lnSpc>
              <a:spcBef>
                <a:spcPts val="0"/>
              </a:spcBef>
              <a:spcAft>
                <a:spcPts val="0"/>
              </a:spcAft>
              <a:buSzPct val="100000"/>
              <a:buFont typeface="Poppins Light"/>
              <a:buChar char="o"/>
            </a:pPr>
            <a:r>
              <a:rPr lang="es" sz="1380">
                <a:latin typeface="Poppins Light"/>
                <a:ea typeface="Poppins Light"/>
                <a:cs typeface="Poppins Light"/>
                <a:sym typeface="Poppins Light"/>
              </a:rPr>
              <a:t>Georreferenciar la data en un mapa empleando GeoPandas </a:t>
            </a:r>
            <a:endParaRPr sz="1380">
              <a:latin typeface="Poppins Light"/>
              <a:ea typeface="Poppins Light"/>
              <a:cs typeface="Poppins Light"/>
              <a:sym typeface="Poppins Light"/>
            </a:endParaRPr>
          </a:p>
          <a:p>
            <a:pPr indent="-303085" lvl="1" marL="1135380" rtl="0" algn="just">
              <a:lnSpc>
                <a:spcPct val="150000"/>
              </a:lnSpc>
              <a:spcBef>
                <a:spcPts val="0"/>
              </a:spcBef>
              <a:spcAft>
                <a:spcPts val="0"/>
              </a:spcAft>
              <a:buSzPct val="100000"/>
              <a:buFont typeface="Poppins Light"/>
              <a:buChar char="o"/>
            </a:pPr>
            <a:r>
              <a:rPr lang="es" sz="1380">
                <a:latin typeface="Poppins Light"/>
                <a:ea typeface="Poppins Light"/>
                <a:cs typeface="Poppins Light"/>
                <a:sym typeface="Poppins Light"/>
              </a:rPr>
              <a:t>Diseñar el mapa interactivo usando Folium. Añadir la información adicional con marcadores y agregar un buscador.</a:t>
            </a:r>
            <a:endParaRPr sz="1195">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86325" y="277100"/>
            <a:ext cx="82833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Poppins Light"/>
              <a:ea typeface="Poppins Light"/>
              <a:cs typeface="Poppins Light"/>
              <a:sym typeface="Poppins Light"/>
            </a:endParaRPr>
          </a:p>
        </p:txBody>
      </p:sp>
      <p:sp>
        <p:nvSpPr>
          <p:cNvPr id="68" name="Google Shape;68;p15"/>
          <p:cNvSpPr txBox="1"/>
          <p:nvPr>
            <p:ph idx="4294967295" type="body"/>
          </p:nvPr>
        </p:nvSpPr>
        <p:spPr>
          <a:xfrm>
            <a:off x="464100" y="569050"/>
            <a:ext cx="8520600" cy="438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250">
                <a:solidFill>
                  <a:schemeClr val="accent5"/>
                </a:solidFill>
                <a:latin typeface="Poppins"/>
                <a:ea typeface="Poppins"/>
                <a:cs typeface="Poppins"/>
                <a:sym typeface="Poppins"/>
              </a:rPr>
              <a:t>3</a:t>
            </a:r>
            <a:r>
              <a:rPr b="1" lang="es" sz="1250">
                <a:solidFill>
                  <a:schemeClr val="accent5"/>
                </a:solidFill>
                <a:latin typeface="Poppins"/>
                <a:ea typeface="Poppins"/>
                <a:cs typeface="Poppins"/>
                <a:sym typeface="Poppins"/>
              </a:rPr>
              <a:t>. 	Conocimientos aplicados</a:t>
            </a:r>
            <a:endParaRPr b="1" sz="1250">
              <a:solidFill>
                <a:schemeClr val="accent5"/>
              </a:solidFill>
              <a:latin typeface="Poppins"/>
              <a:ea typeface="Poppins"/>
              <a:cs typeface="Poppins"/>
              <a:sym typeface="Poppins"/>
            </a:endParaRPr>
          </a:p>
          <a:p>
            <a:pPr indent="0" lvl="0" marL="0" rtl="0" algn="l">
              <a:lnSpc>
                <a:spcPct val="150000"/>
              </a:lnSpc>
              <a:spcBef>
                <a:spcPts val="0"/>
              </a:spcBef>
              <a:spcAft>
                <a:spcPts val="0"/>
              </a:spcAft>
              <a:buNone/>
            </a:pPr>
            <a:r>
              <a:t/>
            </a:r>
            <a:endParaRPr sz="1200">
              <a:solidFill>
                <a:schemeClr val="dk1"/>
              </a:solidFill>
              <a:latin typeface="Poppins Light"/>
              <a:ea typeface="Poppins Light"/>
              <a:cs typeface="Poppins Light"/>
              <a:sym typeface="Poppins Light"/>
            </a:endParaRPr>
          </a:p>
          <a:p>
            <a:pPr indent="-307975" lvl="0" marL="457200" rtl="0" algn="l">
              <a:lnSpc>
                <a:spcPct val="150000"/>
              </a:lnSpc>
              <a:spcBef>
                <a:spcPts val="0"/>
              </a:spcBef>
              <a:spcAft>
                <a:spcPts val="0"/>
              </a:spcAft>
              <a:buClr>
                <a:schemeClr val="dk2"/>
              </a:buClr>
              <a:buSzPts val="1250"/>
              <a:buFont typeface="Poppins Light"/>
              <a:buChar char="➔"/>
            </a:pPr>
            <a:r>
              <a:rPr lang="es" sz="1250">
                <a:latin typeface="Poppins Light"/>
                <a:ea typeface="Poppins Light"/>
                <a:cs typeface="Poppins Light"/>
                <a:sym typeface="Poppins Light"/>
              </a:rPr>
              <a:t>Uso de diccionarios para albergar información sobre el estilo del mapa y de las cajas de texto. </a:t>
            </a:r>
            <a:endParaRPr sz="1250">
              <a:latin typeface="Poppins Light"/>
              <a:ea typeface="Poppins Light"/>
              <a:cs typeface="Poppins Light"/>
              <a:sym typeface="Poppins Light"/>
            </a:endParaRPr>
          </a:p>
          <a:p>
            <a:pPr indent="-307975" lvl="0" marL="457200" rtl="0" algn="l">
              <a:lnSpc>
                <a:spcPct val="150000"/>
              </a:lnSpc>
              <a:spcBef>
                <a:spcPts val="0"/>
              </a:spcBef>
              <a:spcAft>
                <a:spcPts val="0"/>
              </a:spcAft>
              <a:buClr>
                <a:schemeClr val="dk2"/>
              </a:buClr>
              <a:buSzPts val="1250"/>
              <a:buFont typeface="Poppins Light"/>
              <a:buChar char="➔"/>
            </a:pPr>
            <a:r>
              <a:rPr lang="es" sz="1250">
                <a:latin typeface="Poppins Light"/>
                <a:ea typeface="Poppins Light"/>
                <a:cs typeface="Poppins Light"/>
                <a:sym typeface="Poppins Light"/>
              </a:rPr>
              <a:t>Uso de funciones para aplicar los valores de los diccionarios a todo el mapa y a todos los marcadores. </a:t>
            </a:r>
            <a:endParaRPr sz="1250">
              <a:latin typeface="Poppins Light"/>
              <a:ea typeface="Poppins Light"/>
              <a:cs typeface="Poppins Light"/>
              <a:sym typeface="Poppins Light"/>
            </a:endParaRPr>
          </a:p>
          <a:p>
            <a:pPr indent="-307975" lvl="0" marL="457200" rtl="0" algn="l">
              <a:lnSpc>
                <a:spcPct val="150000"/>
              </a:lnSpc>
              <a:spcBef>
                <a:spcPts val="0"/>
              </a:spcBef>
              <a:spcAft>
                <a:spcPts val="0"/>
              </a:spcAft>
              <a:buClr>
                <a:schemeClr val="dk2"/>
              </a:buClr>
              <a:buSzPts val="1250"/>
              <a:buFont typeface="Poppins Light"/>
              <a:buChar char="➔"/>
            </a:pPr>
            <a:r>
              <a:rPr lang="es" sz="1250">
                <a:latin typeface="Poppins Light"/>
                <a:ea typeface="Poppins Light"/>
                <a:cs typeface="Poppins Light"/>
                <a:sym typeface="Poppins Light"/>
              </a:rPr>
              <a:t>Librerías:</a:t>
            </a:r>
            <a:endParaRPr sz="1250">
              <a:latin typeface="Poppins Medium"/>
              <a:ea typeface="Poppins Medium"/>
              <a:cs typeface="Poppins Medium"/>
              <a:sym typeface="Poppins Medium"/>
            </a:endParaRPr>
          </a:p>
          <a:p>
            <a:pPr indent="-301625" lvl="1" marL="1135380" rtl="0" algn="l">
              <a:lnSpc>
                <a:spcPct val="150000"/>
              </a:lnSpc>
              <a:spcBef>
                <a:spcPts val="0"/>
              </a:spcBef>
              <a:spcAft>
                <a:spcPts val="0"/>
              </a:spcAft>
              <a:buSzPts val="1150"/>
              <a:buFont typeface="Poppins Light"/>
              <a:buChar char="o"/>
            </a:pPr>
            <a:r>
              <a:rPr lang="es" sz="1150">
                <a:latin typeface="Poppins Light"/>
                <a:ea typeface="Poppins Light"/>
                <a:cs typeface="Poppins Light"/>
                <a:sym typeface="Poppins Light"/>
              </a:rPr>
              <a:t>Pandas: procesar la base de datos </a:t>
            </a:r>
            <a:endParaRPr sz="1150">
              <a:latin typeface="Poppins Light"/>
              <a:ea typeface="Poppins Light"/>
              <a:cs typeface="Poppins Light"/>
              <a:sym typeface="Poppins Light"/>
            </a:endParaRPr>
          </a:p>
          <a:p>
            <a:pPr indent="-301625" lvl="1" marL="1135380" rtl="0" algn="l">
              <a:lnSpc>
                <a:spcPct val="150000"/>
              </a:lnSpc>
              <a:spcBef>
                <a:spcPts val="0"/>
              </a:spcBef>
              <a:spcAft>
                <a:spcPts val="0"/>
              </a:spcAft>
              <a:buSzPts val="1150"/>
              <a:buFont typeface="Poppins Light"/>
              <a:buChar char="o"/>
            </a:pPr>
            <a:r>
              <a:rPr lang="es" sz="1150">
                <a:latin typeface="Poppins Light"/>
                <a:ea typeface="Poppins Light"/>
                <a:cs typeface="Poppins Light"/>
                <a:sym typeface="Poppins Light"/>
              </a:rPr>
              <a:t>Geopandas: leer coordenadas creando un GeoDataFrame</a:t>
            </a:r>
            <a:endParaRPr sz="1150">
              <a:latin typeface="Poppins Light"/>
              <a:ea typeface="Poppins Light"/>
              <a:cs typeface="Poppins Light"/>
              <a:sym typeface="Poppins Light"/>
            </a:endParaRPr>
          </a:p>
          <a:p>
            <a:pPr indent="-301625" lvl="1" marL="1135380" rtl="0" algn="l">
              <a:lnSpc>
                <a:spcPct val="150000"/>
              </a:lnSpc>
              <a:spcBef>
                <a:spcPts val="0"/>
              </a:spcBef>
              <a:spcAft>
                <a:spcPts val="0"/>
              </a:spcAft>
              <a:buSzPts val="1150"/>
              <a:buFont typeface="Poppins Light"/>
              <a:buChar char="o"/>
            </a:pPr>
            <a:r>
              <a:rPr lang="es" sz="1150">
                <a:latin typeface="Poppins Light"/>
                <a:ea typeface="Poppins Light"/>
                <a:cs typeface="Poppins Light"/>
                <a:sym typeface="Poppins Light"/>
              </a:rPr>
              <a:t>Matplotlib: visualizar el GeoDataFrame</a:t>
            </a:r>
            <a:endParaRPr sz="1150">
              <a:latin typeface="Poppins Light"/>
              <a:ea typeface="Poppins Light"/>
              <a:cs typeface="Poppins Light"/>
              <a:sym typeface="Poppins Light"/>
            </a:endParaRPr>
          </a:p>
          <a:p>
            <a:pPr indent="-301625" lvl="1" marL="1135380" rtl="0" algn="just">
              <a:lnSpc>
                <a:spcPct val="150000"/>
              </a:lnSpc>
              <a:spcBef>
                <a:spcPts val="0"/>
              </a:spcBef>
              <a:spcAft>
                <a:spcPts val="0"/>
              </a:spcAft>
              <a:buSzPts val="1150"/>
              <a:buFont typeface="Poppins Light"/>
              <a:buChar char="o"/>
            </a:pPr>
            <a:r>
              <a:rPr lang="es" sz="1150">
                <a:latin typeface="Poppins Light"/>
                <a:ea typeface="Poppins Light"/>
                <a:cs typeface="Poppins Light"/>
                <a:sym typeface="Poppins Light"/>
              </a:rPr>
              <a:t>Folium: crear un mapa interactivo con un buscador, marcadores y pop up </a:t>
            </a:r>
            <a:endParaRPr sz="1150">
              <a:latin typeface="Poppins Light"/>
              <a:ea typeface="Poppins Light"/>
              <a:cs typeface="Poppins Light"/>
              <a:sym typeface="Poppins Light"/>
            </a:endParaRPr>
          </a:p>
          <a:p>
            <a:pPr indent="0" lvl="0" marL="457200" rtl="0" algn="l">
              <a:lnSpc>
                <a:spcPct val="100000"/>
              </a:lnSpc>
              <a:spcBef>
                <a:spcPts val="0"/>
              </a:spcBef>
              <a:spcAft>
                <a:spcPts val="0"/>
              </a:spcAft>
              <a:buNone/>
            </a:pPr>
            <a:r>
              <a:rPr lang="es" sz="1400">
                <a:solidFill>
                  <a:schemeClr val="dk1"/>
                </a:solidFill>
                <a:latin typeface="Poppins Light"/>
                <a:ea typeface="Poppins Light"/>
                <a:cs typeface="Poppins Light"/>
                <a:sym typeface="Poppins Light"/>
              </a:rPr>
              <a:t>. </a:t>
            </a:r>
            <a:endParaRPr sz="1400">
              <a:solidFill>
                <a:schemeClr val="dk1"/>
              </a:solidFill>
              <a:latin typeface="Poppins Light"/>
              <a:ea typeface="Poppins Light"/>
              <a:cs typeface="Poppins Light"/>
              <a:sym typeface="Poppins Light"/>
            </a:endParaRPr>
          </a:p>
          <a:p>
            <a:pPr indent="0" lvl="0" marL="457200" rtl="0" algn="l">
              <a:lnSpc>
                <a:spcPct val="150000"/>
              </a:lnSpc>
              <a:spcBef>
                <a:spcPts val="0"/>
              </a:spcBef>
              <a:spcAft>
                <a:spcPts val="0"/>
              </a:spcAft>
              <a:buNone/>
            </a:pPr>
            <a:r>
              <a:t/>
            </a:r>
            <a:endParaRPr sz="1472">
              <a:solidFill>
                <a:schemeClr val="accent5"/>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918675"/>
            <a:ext cx="8520600" cy="649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Poppins Light"/>
              <a:buAutoNum type="arabicPeriod"/>
            </a:pPr>
            <a:r>
              <a:rPr lang="es" sz="1500">
                <a:latin typeface="Poppins Light"/>
                <a:ea typeface="Poppins Light"/>
                <a:cs typeface="Poppins Light"/>
                <a:sym typeface="Poppins Light"/>
              </a:rPr>
              <a:t>Base de datos: </a:t>
            </a:r>
            <a:r>
              <a:rPr lang="es" sz="1500">
                <a:latin typeface="Poppins Light"/>
                <a:ea typeface="Poppins Light"/>
                <a:cs typeface="Poppins Light"/>
                <a:sym typeface="Poppins Light"/>
              </a:rPr>
              <a:t>Se comenzó por construir una base de datos e ir nutriéndola con información lo más completa posible (fecha, evento, coordenadas, etc.).</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t/>
            </a:r>
            <a:endParaRPr sz="800">
              <a:latin typeface="Poppins Light"/>
              <a:ea typeface="Poppins Light"/>
              <a:cs typeface="Poppins Light"/>
              <a:sym typeface="Poppins Light"/>
            </a:endParaRPr>
          </a:p>
          <a:p>
            <a:pPr indent="-323850" lvl="0" marL="457200" rtl="0" algn="l">
              <a:spcBef>
                <a:spcPts val="1200"/>
              </a:spcBef>
              <a:spcAft>
                <a:spcPts val="0"/>
              </a:spcAft>
              <a:buSzPts val="1500"/>
              <a:buFont typeface="Poppins Light"/>
              <a:buAutoNum type="arabicPeriod"/>
            </a:pPr>
            <a:r>
              <a:rPr lang="es" sz="1500">
                <a:latin typeface="Poppins Light"/>
                <a:ea typeface="Poppins Light"/>
                <a:cs typeface="Poppins Light"/>
                <a:sym typeface="Poppins Light"/>
              </a:rPr>
              <a:t>Creación del csv: </a:t>
            </a:r>
            <a:r>
              <a:rPr lang="es" sz="1500">
                <a:latin typeface="Poppins Light"/>
                <a:ea typeface="Poppins Light"/>
                <a:cs typeface="Poppins Light"/>
                <a:sym typeface="Poppins Light"/>
              </a:rPr>
              <a:t>Dicho documento se exportó separado por comas, es decir, en formato csv (bd_ayacucho.csv).</a:t>
            </a:r>
            <a:endParaRPr sz="1500">
              <a:latin typeface="Poppins Light"/>
              <a:ea typeface="Poppins Light"/>
              <a:cs typeface="Poppins Light"/>
              <a:sym typeface="Poppins Light"/>
            </a:endParaRPr>
          </a:p>
        </p:txBody>
      </p:sp>
      <p:sp>
        <p:nvSpPr>
          <p:cNvPr id="74" name="Google Shape;74;p16"/>
          <p:cNvSpPr txBox="1"/>
          <p:nvPr>
            <p:ph type="title"/>
          </p:nvPr>
        </p:nvSpPr>
        <p:spPr>
          <a:xfrm>
            <a:off x="311700" y="27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chemeClr val="accent4"/>
                </a:solidFill>
              </a:rPr>
              <a:t>Trabajo en Google Colab</a:t>
            </a:r>
            <a:endParaRPr b="1">
              <a:solidFill>
                <a:schemeClr val="accent4"/>
              </a:solidFill>
            </a:endParaRPr>
          </a:p>
        </p:txBody>
      </p:sp>
      <p:pic>
        <p:nvPicPr>
          <p:cNvPr id="75" name="Google Shape;75;p16"/>
          <p:cNvPicPr preferRelativeResize="0"/>
          <p:nvPr/>
        </p:nvPicPr>
        <p:blipFill rotWithShape="1">
          <a:blip r:embed="rId3">
            <a:alphaModFix/>
          </a:blip>
          <a:srcRect b="0" l="0" r="0" t="12418"/>
          <a:stretch/>
        </p:blipFill>
        <p:spPr>
          <a:xfrm>
            <a:off x="906900" y="1643825"/>
            <a:ext cx="7804947" cy="2654250"/>
          </a:xfrm>
          <a:prstGeom prst="rect">
            <a:avLst/>
          </a:prstGeom>
          <a:noFill/>
          <a:ln>
            <a:noFill/>
          </a:ln>
        </p:spPr>
      </p:pic>
      <p:cxnSp>
        <p:nvCxnSpPr>
          <p:cNvPr id="76" name="Google Shape;76;p16"/>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310400"/>
            <a:ext cx="8520600" cy="4258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1200"/>
              </a:spcAft>
              <a:buNone/>
            </a:pPr>
            <a:r>
              <a:rPr lang="es" sz="1500">
                <a:latin typeface="Poppins Light"/>
                <a:ea typeface="Poppins Light"/>
                <a:cs typeface="Poppins Light"/>
                <a:sym typeface="Poppins Light"/>
              </a:rPr>
              <a:t>3.    Adición de </a:t>
            </a:r>
            <a:r>
              <a:rPr lang="es" sz="1500">
                <a:latin typeface="Poppins Light"/>
                <a:ea typeface="Poppins Light"/>
                <a:cs typeface="Poppins Light"/>
                <a:sym typeface="Poppins Light"/>
              </a:rPr>
              <a:t>librerías</a:t>
            </a:r>
            <a:r>
              <a:rPr lang="es" sz="1500">
                <a:latin typeface="Poppins Light"/>
                <a:ea typeface="Poppins Light"/>
                <a:cs typeface="Poppins Light"/>
                <a:sym typeface="Poppins Light"/>
              </a:rPr>
              <a:t>: En Colab, se comenzó por instalar geopandas y por importar </a:t>
            </a:r>
            <a:r>
              <a:rPr lang="es" sz="1500">
                <a:latin typeface="Poppins Light"/>
                <a:ea typeface="Poppins Light"/>
                <a:cs typeface="Poppins Light"/>
                <a:sym typeface="Poppins Light"/>
              </a:rPr>
              <a:t>librerías</a:t>
            </a:r>
            <a:r>
              <a:rPr lang="es" sz="1500">
                <a:latin typeface="Poppins Light"/>
                <a:ea typeface="Poppins Light"/>
                <a:cs typeface="Poppins Light"/>
                <a:sym typeface="Poppins Light"/>
              </a:rPr>
              <a:t> con las que, potencialmente, íbamos a trabajar (pandas, folium, etc.)</a:t>
            </a:r>
            <a:endParaRPr sz="1500">
              <a:latin typeface="Poppins Light"/>
              <a:ea typeface="Poppins Light"/>
              <a:cs typeface="Poppins Light"/>
              <a:sym typeface="Poppins Light"/>
            </a:endParaRPr>
          </a:p>
        </p:txBody>
      </p:sp>
      <p:cxnSp>
        <p:nvCxnSpPr>
          <p:cNvPr id="82" name="Google Shape;82;p17"/>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pic>
        <p:nvPicPr>
          <p:cNvPr id="83" name="Google Shape;83;p17"/>
          <p:cNvPicPr preferRelativeResize="0"/>
          <p:nvPr/>
        </p:nvPicPr>
        <p:blipFill rotWithShape="1">
          <a:blip r:embed="rId3">
            <a:alphaModFix/>
          </a:blip>
          <a:srcRect b="0" l="3032" r="10079" t="22474"/>
          <a:stretch/>
        </p:blipFill>
        <p:spPr>
          <a:xfrm>
            <a:off x="819275" y="1138375"/>
            <a:ext cx="8013025" cy="343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cxnSp>
        <p:nvCxnSpPr>
          <p:cNvPr id="88" name="Google Shape;88;p18"/>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89" name="Google Shape;89;p18"/>
          <p:cNvSpPr txBox="1"/>
          <p:nvPr>
            <p:ph idx="1" type="body"/>
          </p:nvPr>
        </p:nvSpPr>
        <p:spPr>
          <a:xfrm>
            <a:off x="311700" y="310400"/>
            <a:ext cx="8520600" cy="4258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1200"/>
              </a:spcAft>
              <a:buNone/>
            </a:pPr>
            <a:r>
              <a:rPr lang="es" sz="1500">
                <a:latin typeface="Poppins Light"/>
                <a:ea typeface="Poppins Light"/>
                <a:cs typeface="Poppins Light"/>
                <a:sym typeface="Poppins Light"/>
              </a:rPr>
              <a:t>4</a:t>
            </a:r>
            <a:r>
              <a:rPr lang="es" sz="1500">
                <a:latin typeface="Poppins Light"/>
                <a:ea typeface="Poppins Light"/>
                <a:cs typeface="Poppins Light"/>
                <a:sym typeface="Poppins Light"/>
              </a:rPr>
              <a:t>.    Lectura con pandas: Se procedió a visualizar la base de datos construida para corroborar nuestra información (filas y columnas).</a:t>
            </a:r>
            <a:endParaRPr sz="1500">
              <a:latin typeface="Poppins Light"/>
              <a:ea typeface="Poppins Light"/>
              <a:cs typeface="Poppins Light"/>
              <a:sym typeface="Poppins Light"/>
            </a:endParaRPr>
          </a:p>
        </p:txBody>
      </p:sp>
      <p:pic>
        <p:nvPicPr>
          <p:cNvPr id="90" name="Google Shape;90;p18"/>
          <p:cNvPicPr preferRelativeResize="0"/>
          <p:nvPr/>
        </p:nvPicPr>
        <p:blipFill rotWithShape="1">
          <a:blip r:embed="rId3">
            <a:alphaModFix/>
          </a:blip>
          <a:srcRect b="0" l="4458" r="1272" t="0"/>
          <a:stretch/>
        </p:blipFill>
        <p:spPr>
          <a:xfrm>
            <a:off x="861775" y="958625"/>
            <a:ext cx="7927801" cy="377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323025"/>
            <a:ext cx="8520600" cy="4258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0"/>
              </a:spcAft>
              <a:buNone/>
            </a:pPr>
            <a:r>
              <a:rPr lang="es" sz="1500">
                <a:latin typeface="Poppins Light"/>
                <a:ea typeface="Poppins Light"/>
                <a:cs typeface="Poppins Light"/>
                <a:sym typeface="Poppins Light"/>
              </a:rPr>
              <a:t>5</a:t>
            </a:r>
            <a:r>
              <a:rPr lang="es" sz="1500">
                <a:latin typeface="Poppins Light"/>
                <a:ea typeface="Poppins Light"/>
                <a:cs typeface="Poppins Light"/>
                <a:sym typeface="Poppins Light"/>
              </a:rPr>
              <a:t>.    Creamos un GeoDataFrame con Geopandas: Previa limpieza de las columnas longitud y latitud, convertimos el DataFrame en un GeoDataFrame para trabajar con las coordenadas de la región de interés y crear una geometría que facilite la elaboración del mapa.</a:t>
            </a:r>
            <a:endParaRPr sz="1500">
              <a:latin typeface="Poppins Light"/>
              <a:ea typeface="Poppins Light"/>
              <a:cs typeface="Poppins Light"/>
              <a:sym typeface="Poppins Light"/>
            </a:endParaRPr>
          </a:p>
          <a:p>
            <a:pPr indent="-360000" lvl="0" marL="450000" rtl="0" algn="l">
              <a:spcBef>
                <a:spcPts val="1200"/>
              </a:spcBef>
              <a:spcAft>
                <a:spcPts val="1200"/>
              </a:spcAft>
              <a:buNone/>
            </a:pPr>
            <a:r>
              <a:t/>
            </a:r>
            <a:endParaRPr sz="1500">
              <a:latin typeface="Poppins Light"/>
              <a:ea typeface="Poppins Light"/>
              <a:cs typeface="Poppins Light"/>
              <a:sym typeface="Poppins Light"/>
            </a:endParaRPr>
          </a:p>
        </p:txBody>
      </p:sp>
      <p:pic>
        <p:nvPicPr>
          <p:cNvPr id="96" name="Google Shape;96;p19"/>
          <p:cNvPicPr preferRelativeResize="0"/>
          <p:nvPr/>
        </p:nvPicPr>
        <p:blipFill>
          <a:blip r:embed="rId3">
            <a:alphaModFix/>
          </a:blip>
          <a:stretch>
            <a:fillRect/>
          </a:stretch>
        </p:blipFill>
        <p:spPr>
          <a:xfrm>
            <a:off x="877975" y="1514800"/>
            <a:ext cx="7677300" cy="342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20"/>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02" name="Google Shape;102;p20"/>
          <p:cNvSpPr txBox="1"/>
          <p:nvPr>
            <p:ph idx="1" type="body"/>
          </p:nvPr>
        </p:nvSpPr>
        <p:spPr>
          <a:xfrm>
            <a:off x="311700" y="310400"/>
            <a:ext cx="8520600" cy="4258500"/>
          </a:xfrm>
          <a:prstGeom prst="rect">
            <a:avLst/>
          </a:prstGeom>
        </p:spPr>
        <p:txBody>
          <a:bodyPr anchorCtr="0" anchor="t" bIns="91425" lIns="91425" spcFirstLastPara="1" rIns="91425" wrap="square" tIns="91425">
            <a:normAutofit/>
          </a:bodyPr>
          <a:lstStyle/>
          <a:p>
            <a:pPr indent="-360000" lvl="0" marL="450000" rtl="0" algn="l">
              <a:spcBef>
                <a:spcPts val="0"/>
              </a:spcBef>
              <a:spcAft>
                <a:spcPts val="1200"/>
              </a:spcAft>
              <a:buNone/>
            </a:pPr>
            <a:r>
              <a:rPr lang="es" sz="1500">
                <a:latin typeface="Poppins Light"/>
                <a:ea typeface="Poppins Light"/>
                <a:cs typeface="Poppins Light"/>
                <a:sym typeface="Poppins Light"/>
              </a:rPr>
              <a:t>6</a:t>
            </a:r>
            <a:r>
              <a:rPr lang="es" sz="1500">
                <a:latin typeface="Poppins Light"/>
                <a:ea typeface="Poppins Light"/>
                <a:cs typeface="Poppins Light"/>
                <a:sym typeface="Poppins Light"/>
              </a:rPr>
              <a:t>.    Visualización de coordenadas: Procedemos a realizar un visualización exploratoria con Matplotlib. El producto es una gráfica con la lalitud y longitud en el eje y y x, respectivamente.</a:t>
            </a:r>
            <a:endParaRPr sz="1500">
              <a:latin typeface="Poppins Light"/>
              <a:ea typeface="Poppins Light"/>
              <a:cs typeface="Poppins Light"/>
              <a:sym typeface="Poppins Light"/>
            </a:endParaRPr>
          </a:p>
        </p:txBody>
      </p:sp>
      <p:pic>
        <p:nvPicPr>
          <p:cNvPr id="103" name="Google Shape;103;p20"/>
          <p:cNvPicPr preferRelativeResize="0"/>
          <p:nvPr/>
        </p:nvPicPr>
        <p:blipFill rotWithShape="1">
          <a:blip r:embed="rId3">
            <a:alphaModFix/>
          </a:blip>
          <a:srcRect b="7458" l="2657" r="0" t="0"/>
          <a:stretch/>
        </p:blipFill>
        <p:spPr>
          <a:xfrm>
            <a:off x="849425" y="1267300"/>
            <a:ext cx="7982876" cy="3495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21"/>
          <p:cNvCxnSpPr/>
          <p:nvPr/>
        </p:nvCxnSpPr>
        <p:spPr>
          <a:xfrm>
            <a:off x="-35400" y="5133000"/>
            <a:ext cx="9214800" cy="10500"/>
          </a:xfrm>
          <a:prstGeom prst="straightConnector1">
            <a:avLst/>
          </a:prstGeom>
          <a:noFill/>
          <a:ln cap="flat" cmpd="sng" w="76200">
            <a:solidFill>
              <a:schemeClr val="accent4"/>
            </a:solidFill>
            <a:prstDash val="solid"/>
            <a:round/>
            <a:headEnd len="med" w="med" type="none"/>
            <a:tailEnd len="med" w="med" type="none"/>
          </a:ln>
        </p:spPr>
      </p:cxnSp>
      <p:sp>
        <p:nvSpPr>
          <p:cNvPr id="109" name="Google Shape;109;p21"/>
          <p:cNvSpPr txBox="1"/>
          <p:nvPr>
            <p:ph idx="1" type="body"/>
          </p:nvPr>
        </p:nvSpPr>
        <p:spPr>
          <a:xfrm>
            <a:off x="311700" y="310400"/>
            <a:ext cx="8520600" cy="4822500"/>
          </a:xfrm>
          <a:prstGeom prst="rect">
            <a:avLst/>
          </a:prstGeom>
        </p:spPr>
        <p:txBody>
          <a:bodyPr anchorCtr="0" anchor="t" bIns="91425" lIns="91425" spcFirstLastPara="1" rIns="91425" wrap="square" tIns="91425">
            <a:normAutofit lnSpcReduction="10000"/>
          </a:bodyPr>
          <a:lstStyle/>
          <a:p>
            <a:pPr indent="-360000" lvl="0" marL="450000" rtl="0" algn="l">
              <a:spcBef>
                <a:spcPts val="0"/>
              </a:spcBef>
              <a:spcAft>
                <a:spcPts val="0"/>
              </a:spcAft>
              <a:buNone/>
            </a:pPr>
            <a:r>
              <a:rPr lang="es" sz="1500">
                <a:latin typeface="Poppins Light"/>
                <a:ea typeface="Poppins Light"/>
                <a:cs typeface="Poppins Light"/>
                <a:sym typeface="Poppins Light"/>
              </a:rPr>
              <a:t>7</a:t>
            </a:r>
            <a:r>
              <a:rPr lang="es" sz="1500">
                <a:latin typeface="Poppins Light"/>
                <a:ea typeface="Poppins Light"/>
                <a:cs typeface="Poppins Light"/>
                <a:sym typeface="Poppins Light"/>
              </a:rPr>
              <a:t>.    Visualización de puntos: Lo primero que generamos fue la lectura de coordenadas para que se pudieran observar en un mapa de la librería Folium, con un punto de partida de centralidad en la región de Ayacucho.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360000" lvl="0" marL="450000" rtl="0" algn="l">
              <a:spcBef>
                <a:spcPts val="1200"/>
              </a:spcBef>
              <a:spcAft>
                <a:spcPts val="0"/>
              </a:spcAft>
              <a:buNone/>
            </a:pPr>
            <a:r>
              <a:t/>
            </a:r>
            <a:endParaRPr sz="1500">
              <a:latin typeface="Poppins Light"/>
              <a:ea typeface="Poppins Light"/>
              <a:cs typeface="Poppins Light"/>
              <a:sym typeface="Poppins Light"/>
            </a:endParaRPr>
          </a:p>
          <a:p>
            <a:pPr indent="0" lvl="0" marL="0" rtl="0" algn="l">
              <a:spcBef>
                <a:spcPts val="1200"/>
              </a:spcBef>
              <a:spcAft>
                <a:spcPts val="0"/>
              </a:spcAft>
              <a:buNone/>
            </a:pPr>
            <a:r>
              <a:rPr lang="es" sz="1500">
                <a:latin typeface="Poppins Light"/>
                <a:ea typeface="Poppins Light"/>
                <a:cs typeface="Poppins Light"/>
                <a:sym typeface="Poppins Light"/>
              </a:rPr>
              <a:t>        El mapa resultante se guarda en HTML y se observa de la siguiente manera:</a:t>
            </a:r>
            <a:endParaRPr sz="1500">
              <a:latin typeface="Poppins Light"/>
              <a:ea typeface="Poppins Light"/>
              <a:cs typeface="Poppins Light"/>
              <a:sym typeface="Poppins Light"/>
            </a:endParaRPr>
          </a:p>
          <a:p>
            <a:pPr indent="-360000" lvl="0" marL="450000" rtl="0" algn="l">
              <a:spcBef>
                <a:spcPts val="1200"/>
              </a:spcBef>
              <a:spcAft>
                <a:spcPts val="1200"/>
              </a:spcAft>
              <a:buNone/>
            </a:pPr>
            <a:r>
              <a:t/>
            </a:r>
            <a:endParaRPr sz="1500">
              <a:latin typeface="Poppins Light"/>
              <a:ea typeface="Poppins Light"/>
              <a:cs typeface="Poppins Light"/>
              <a:sym typeface="Poppins Light"/>
            </a:endParaRPr>
          </a:p>
        </p:txBody>
      </p:sp>
      <p:pic>
        <p:nvPicPr>
          <p:cNvPr id="110" name="Google Shape;110;p21"/>
          <p:cNvPicPr preferRelativeResize="0"/>
          <p:nvPr/>
        </p:nvPicPr>
        <p:blipFill>
          <a:blip r:embed="rId3">
            <a:alphaModFix/>
          </a:blip>
          <a:stretch>
            <a:fillRect/>
          </a:stretch>
        </p:blipFill>
        <p:spPr>
          <a:xfrm>
            <a:off x="789175" y="1287400"/>
            <a:ext cx="8043124" cy="2738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