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91" r:id="rId2"/>
  </p:sldMasterIdLst>
  <p:notesMasterIdLst>
    <p:notesMasterId r:id="rId4"/>
  </p:notesMasterIdLst>
  <p:handoutMasterIdLst>
    <p:handoutMasterId r:id="rId5"/>
  </p:handoutMasterIdLst>
  <p:sldIdLst>
    <p:sldId id="661" r:id="rId3"/>
  </p:sldIdLst>
  <p:sldSz cx="12192000" cy="685800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Barreto" initials="jpbarreto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3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76778" autoAdjust="0"/>
  </p:normalViewPr>
  <p:slideViewPr>
    <p:cSldViewPr showGuides="1">
      <p:cViewPr varScale="1">
        <p:scale>
          <a:sx n="71" d="100"/>
          <a:sy n="71" d="100"/>
        </p:scale>
        <p:origin x="112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6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notesViewPr>
    <p:cSldViewPr>
      <p:cViewPr varScale="1">
        <p:scale>
          <a:sx n="95" d="100"/>
          <a:sy n="95" d="100"/>
        </p:scale>
        <p:origin x="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6681" cy="44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SD 2017/18</a:t>
            </a: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414" y="0"/>
            <a:ext cx="3175045" cy="44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088898"/>
            <a:ext cx="3176681" cy="5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Parte 3 do projeto</a:t>
            </a: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414" y="9088898"/>
            <a:ext cx="3175045" cy="5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94C97F-4DD9-4EDB-A385-412FC898E4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813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PT" smtClean="0"/>
              <a:t>SD 2017/18</a:t>
            </a:r>
            <a:endParaRPr lang="pt-PT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58597"/>
            <a:ext cx="5852814" cy="432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PT" smtClean="0"/>
              <a:t>Parte 3 do projeto</a:t>
            </a:r>
            <a:endParaRPr lang="pt-PT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24B8AF-AE65-4848-B039-DDE92E6D86F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980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cryptography, a nonce is an arbitrary number that can only be used once. It is similar in spirit to a nonce word, hence the name.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SD 2017/18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smtClean="0"/>
              <a:t>Parte 3 do projeto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4B8AF-AE65-4848-B039-DDE92E6D86FC}" type="slidenum">
              <a:rPr lang="pt-PT" smtClean="0"/>
              <a:pPr>
                <a:defRPr/>
              </a:pPr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95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49250"/>
            <a:ext cx="12192000" cy="3155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z="14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320800" cy="3505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mtClean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974013" y="19050"/>
            <a:ext cx="4217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pt-PT" sz="1000" smtClean="0">
                <a:latin typeface="Arial" panose="020B0604020202020204" pitchFamily="34" charset="0"/>
              </a:rPr>
              <a:t>Departamento de Engenharia Informática</a:t>
            </a:r>
            <a:endParaRPr lang="en-GB" sz="1000" smtClean="0"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5943600"/>
            <a:ext cx="121920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z="1400" smtClean="0">
              <a:latin typeface="Arial" panose="020B0604020202020204" pitchFamily="34" charset="0"/>
            </a:endParaRPr>
          </a:p>
        </p:txBody>
      </p:sp>
      <p:sp>
        <p:nvSpPr>
          <p:cNvPr id="3079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99568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0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505200"/>
            <a:ext cx="9956800" cy="1752600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2"/>
          <p:cNvSpPr>
            <a:spLocks noGrp="1"/>
          </p:cNvSpPr>
          <p:nvPr>
            <p:ph type="dt" sz="half" idx="10"/>
          </p:nvPr>
        </p:nvSpPr>
        <p:spPr>
          <a:xfrm>
            <a:off x="1320800" y="59436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11" name="Rectangle 23"/>
          <p:cNvSpPr>
            <a:spLocks noGrp="1"/>
          </p:cNvSpPr>
          <p:nvPr>
            <p:ph type="ftr" sz="quarter" idx="11"/>
          </p:nvPr>
        </p:nvSpPr>
        <p:spPr>
          <a:xfrm>
            <a:off x="3619500" y="5943600"/>
            <a:ext cx="66421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12" name="Rectangle 24"/>
          <p:cNvSpPr>
            <a:spLocks noGrp="1"/>
          </p:cNvSpPr>
          <p:nvPr>
            <p:ph type="sldNum" sz="quarter" idx="12"/>
          </p:nvPr>
        </p:nvSpPr>
        <p:spPr>
          <a:xfrm>
            <a:off x="10363200" y="5943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AE0D-F016-46E3-BED2-1AEB6DCE4F4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5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65A49692-A58E-45C0-9CB9-B7C2A0EDD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10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D6B8852B-2AD6-4AE7-8375-4E0825745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05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47800"/>
            <a:ext cx="535744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616" y="1447800"/>
            <a:ext cx="5359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7B8CB109-27B0-43A6-A047-EED89DFEB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29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5AF706B0-BED8-40C7-8A8C-46FE8E3A6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1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38589422-BA5A-478E-A24F-47C9E4D03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84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594D4C9B-F417-4FBE-A76C-A1D4E05A3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06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31E68DC4-5952-40BD-99C1-6A27C0179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08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  <a:endParaRPr lang="en-GB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F8AB5233-8B04-440E-8E1F-EA6B33C6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25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E28D269D-70FA-4A3D-9FCA-FE4AEFE9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44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0816" y="0"/>
            <a:ext cx="27432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17" y="0"/>
            <a:ext cx="8042031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2B0E6B34-BCF8-4194-81EA-228F5E335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5923-B433-45D6-A0E3-E25FE1E3BCB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0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AFE7-8B2E-449A-A4F4-29B8A1FCD70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8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752600"/>
            <a:ext cx="4876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752600"/>
            <a:ext cx="4876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3544D-B2BE-45BD-8894-BD8C17EDB5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1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F0E8-36C3-45BC-9452-2CA3A60A3F7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03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AA489-2DAA-413F-AAA1-8401D17A280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2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533400"/>
            <a:ext cx="9956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752600"/>
            <a:ext cx="4876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752600"/>
            <a:ext cx="4876800" cy="4495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6AA2-0A26-4C9C-9914-2DE4147E540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7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F3E4-2C67-420B-A40D-700EF78117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1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ea typeface="ヒラギノ角ゴ ProN W3" charset="-128"/>
              </a:defRPr>
            </a:lvl1pPr>
          </a:lstStyle>
          <a:p>
            <a:pPr>
              <a:defRPr/>
            </a:pPr>
            <a:fld id="{647AAF96-A5B4-40F6-8FFE-43DD868E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17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349250"/>
            <a:ext cx="12192000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z="140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0" y="0"/>
            <a:ext cx="1320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mtClean="0"/>
          </a:p>
        </p:txBody>
      </p:sp>
      <p:sp>
        <p:nvSpPr>
          <p:cNvPr id="1029" name="Rectangle 1025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PT" sz="1400" smtClean="0">
              <a:latin typeface="Arial" panose="020B0604020202020204" pitchFamily="34" charset="0"/>
            </a:endParaRPr>
          </a:p>
        </p:txBody>
      </p:sp>
      <p:sp>
        <p:nvSpPr>
          <p:cNvPr id="1030" name="Rectangle 1034"/>
          <p:cNvSpPr>
            <a:spLocks noChangeArrowheads="1"/>
          </p:cNvSpPr>
          <p:nvPr/>
        </p:nvSpPr>
        <p:spPr bwMode="auto">
          <a:xfrm>
            <a:off x="7974013" y="19050"/>
            <a:ext cx="4217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pt-PT" sz="1000" smtClean="0">
                <a:latin typeface="Arial" panose="020B0604020202020204" pitchFamily="34" charset="0"/>
              </a:rPr>
              <a:t>Departamento de Engenharia Informática</a:t>
            </a:r>
            <a:endParaRPr lang="en-GB" sz="1000" smtClean="0">
              <a:latin typeface="Arial" panose="020B0604020202020204" pitchFamily="34" charset="0"/>
            </a:endParaRPr>
          </a:p>
        </p:txBody>
      </p:sp>
      <p:sp>
        <p:nvSpPr>
          <p:cNvPr id="1031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533400"/>
            <a:ext cx="995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1032" name="Rectangle 10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752600"/>
            <a:ext cx="995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 bwMode="auto">
          <a:xfrm>
            <a:off x="1320800" y="6629400"/>
            <a:ext cx="2133600" cy="228600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00206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pt-PT"/>
              <a:t>2013</a:t>
            </a:r>
            <a:endParaRPr lang="en-US"/>
          </a:p>
        </p:txBody>
      </p:sp>
      <p:sp>
        <p:nvSpPr>
          <p:cNvPr id="14" name="Rectangle 10"/>
          <p:cNvSpPr>
            <a:spLocks noGrp="1"/>
          </p:cNvSpPr>
          <p:nvPr>
            <p:ph type="ftr" sz="quarter" idx="3"/>
          </p:nvPr>
        </p:nvSpPr>
        <p:spPr bwMode="auto">
          <a:xfrm>
            <a:off x="3619500" y="6629400"/>
            <a:ext cx="66421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00206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pt-PT" dirty="0" smtClean="0"/>
              <a:t>Sistemas Distribuídos 2018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 bwMode="auto">
          <a:xfrm>
            <a:off x="10363200" y="6629400"/>
            <a:ext cx="914400" cy="228600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E0EA00-1815-4F0D-8372-9B3290CDBC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53340"/>
            <a:ext cx="1219200" cy="1219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9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6262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262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26262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26262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1338" y="0"/>
            <a:ext cx="109394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0453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44188" y="638175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5E574E"/>
                </a:solidFill>
                <a:latin typeface="Arial" panose="020B0604020202020204" pitchFamily="34" charset="0"/>
                <a:ea typeface="ヒラギノ明朝 ProN W3" charset="-128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06D51A0C-F2E7-4FD0-9CB7-28CF62D2E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ransition/>
  <p:hf hdr="0" dt="0"/>
  <p:txStyles>
    <p:titleStyle>
      <a:lvl1pPr marL="39688" indent="-39688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indent="-39688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panose="020B0604020202020204" pitchFamily="34" charset="0"/>
        </a:defRPr>
      </a:lvl2pPr>
      <a:lvl3pPr marL="39688" indent="-39688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panose="020B0604020202020204" pitchFamily="34" charset="0"/>
        </a:defRPr>
      </a:lvl3pPr>
      <a:lvl4pPr marL="39688" indent="-39688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panose="020B0604020202020204" pitchFamily="34" charset="0"/>
        </a:defRPr>
      </a:lvl4pPr>
      <a:lvl5pPr marL="39688" indent="-39688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panose="020B0604020202020204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charset="0"/>
          <a:ea typeface="ヒラギノ角ゴ ProN W3" pitchFamily="-116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defRPr sz="28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285750" indent="-285750" algn="l" rtl="0" eaLnBrk="0" fontAlgn="base" hangingPunct="0">
        <a:spcBef>
          <a:spcPts val="600"/>
        </a:spcBef>
        <a:spcAft>
          <a:spcPct val="0"/>
        </a:spcAft>
        <a:defRPr sz="2400">
          <a:solidFill>
            <a:srgbClr val="663300"/>
          </a:solidFill>
          <a:latin typeface="+mn-lt"/>
          <a:ea typeface="+mn-ea"/>
          <a:sym typeface="Arial" panose="020B0604020202020204" pitchFamily="34" charset="0"/>
        </a:defRPr>
      </a:lvl2pPr>
      <a:lvl3pPr marL="228600" indent="-228600" algn="l" rtl="0" eaLnBrk="0" fontAlgn="base" hangingPunct="0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panose="020B0604020202020204" pitchFamily="34" charset="0"/>
        </a:defRPr>
      </a:lvl3pPr>
      <a:lvl4pPr marL="228600" indent="-228600" algn="l" rtl="0" eaLnBrk="0" fontAlgn="base" hangingPunct="0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panose="020B0604020202020204" pitchFamily="34" charset="0"/>
        </a:defRPr>
      </a:lvl4pPr>
      <a:lvl5pPr marL="228600" indent="-228600" algn="l" rtl="0" eaLnBrk="0" fontAlgn="base" hangingPunct="0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panose="020B0604020202020204" pitchFamily="34" charset="0"/>
        </a:defRPr>
      </a:lvl5pPr>
      <a:lvl6pPr marL="685800" indent="-228600" algn="l" rtl="0" eaLnBrk="1" fontAlgn="base" hangingPunct="1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charset="0"/>
        </a:defRPr>
      </a:lvl6pPr>
      <a:lvl7pPr marL="1143000" indent="-228600" algn="l" rtl="0" eaLnBrk="1" fontAlgn="base" hangingPunct="1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charset="0"/>
        </a:defRPr>
      </a:lvl7pPr>
      <a:lvl8pPr marL="1600200" indent="-228600" algn="l" rtl="0" eaLnBrk="1" fontAlgn="base" hangingPunct="1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charset="0"/>
        </a:defRPr>
      </a:lvl8pPr>
      <a:lvl9pPr marL="2057400" indent="-228600" algn="l" rtl="0" eaLnBrk="1" fontAlgn="base" hangingPunct="1">
        <a:spcBef>
          <a:spcPts val="400"/>
        </a:spcBef>
        <a:spcAft>
          <a:spcPct val="0"/>
        </a:spcAft>
        <a:defRPr>
          <a:solidFill>
            <a:srgbClr val="663300"/>
          </a:solidFill>
          <a:latin typeface="+mn-lt"/>
          <a:ea typeface="+mn-ea"/>
          <a:sym typeface="Arial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7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err="1" smtClean="0"/>
              <a:t>Kerby</a:t>
            </a:r>
            <a:r>
              <a:rPr lang="en-US" altLang="en-US" dirty="0" smtClean="0"/>
              <a:t>: simplified Kerberos</a:t>
            </a:r>
            <a:endParaRPr lang="pt-PT" altLang="en-US" dirty="0" smtClean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610702"/>
            <a:ext cx="6642100" cy="228600"/>
          </a:xfrm>
        </p:spPr>
        <p:txBody>
          <a:bodyPr/>
          <a:lstStyle/>
          <a:p>
            <a:pPr algn="r">
              <a:defRPr/>
            </a:pPr>
            <a:r>
              <a:rPr lang="pt-PT" dirty="0" smtClean="0"/>
              <a:t>Sistemas Distribuídos, Instituto Superior Técnico, Universidade de Lisboa</a:t>
            </a:r>
            <a:endParaRPr lang="pt-PT" dirty="0"/>
          </a:p>
        </p:txBody>
      </p:sp>
      <p:sp>
        <p:nvSpPr>
          <p:cNvPr id="22532" name="Rectangle 1026"/>
          <p:cNvSpPr>
            <a:spLocks noChangeArrowheads="1"/>
          </p:cNvSpPr>
          <p:nvPr/>
        </p:nvSpPr>
        <p:spPr bwMode="auto">
          <a:xfrm>
            <a:off x="5562600" y="2133953"/>
            <a:ext cx="1066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PT" altLang="en-US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533" name="Rectangle 1028"/>
          <p:cNvSpPr>
            <a:spLocks noChangeArrowheads="1"/>
          </p:cNvSpPr>
          <p:nvPr/>
        </p:nvSpPr>
        <p:spPr bwMode="auto">
          <a:xfrm>
            <a:off x="2514600" y="2133953"/>
            <a:ext cx="3810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lang="pt-PT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1029"/>
          <p:cNvSpPr>
            <a:spLocks noChangeArrowheads="1"/>
          </p:cNvSpPr>
          <p:nvPr/>
        </p:nvSpPr>
        <p:spPr bwMode="auto">
          <a:xfrm>
            <a:off x="6248400" y="5258153"/>
            <a:ext cx="38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pt-PT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Rectangle 1030"/>
          <p:cNvSpPr>
            <a:spLocks noChangeArrowheads="1"/>
          </p:cNvSpPr>
          <p:nvPr/>
        </p:nvSpPr>
        <p:spPr bwMode="auto">
          <a:xfrm>
            <a:off x="5715000" y="2210153"/>
            <a:ext cx="762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000" b="0" baseline="-25000">
                <a:solidFill>
                  <a:schemeClr val="tx1"/>
                </a:solidFill>
                <a:latin typeface="Arial" panose="020B0604020202020204" pitchFamily="34" charset="0"/>
              </a:rPr>
              <a:t>aut</a:t>
            </a:r>
            <a:endParaRPr lang="pt-PT" altLang="en-US" sz="2000" b="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3584" name="Group 1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40562"/>
              </p:ext>
            </p:extLst>
          </p:nvPr>
        </p:nvGraphicFramePr>
        <p:xfrm>
          <a:off x="7301943" y="2057046"/>
          <a:ext cx="2438400" cy="159543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aut</a:t>
                      </a:r>
                      <a:endParaRPr kumimoji="0" lang="pt-PT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c,s</a:t>
                      </a:r>
                      <a:endParaRPr kumimoji="0" lang="pt-PT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aut</a:t>
                      </a:r>
                      <a:endParaRPr kumimoji="0" lang="pt-PT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pt-PT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pt-PT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3" name="Text Box 1082"/>
          <p:cNvSpPr txBox="1">
            <a:spLocks noChangeArrowheads="1"/>
          </p:cNvSpPr>
          <p:nvPr/>
        </p:nvSpPr>
        <p:spPr bwMode="auto">
          <a:xfrm>
            <a:off x="7248128" y="3898405"/>
            <a:ext cx="3324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ticket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 = {x, y, T</a:t>
            </a:r>
            <a:r>
              <a:rPr lang="en-US" altLang="en-US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T</a:t>
            </a:r>
            <a:r>
              <a:rPr lang="en-US" altLang="en-US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Ky</a:t>
            </a:r>
            <a:endParaRPr lang="pt-PT" altLang="en-US" sz="2000" b="0" baseline="-25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64" name="Text Box 1083"/>
          <p:cNvSpPr txBox="1">
            <a:spLocks noChangeArrowheads="1"/>
          </p:cNvSpPr>
          <p:nvPr/>
        </p:nvSpPr>
        <p:spPr bwMode="auto">
          <a:xfrm>
            <a:off x="7248128" y="4469110"/>
            <a:ext cx="235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26262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26262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auth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 = {x, </a:t>
            </a:r>
            <a:r>
              <a:rPr lang="en-US" alt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req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en-US" altLang="en-US" sz="2000" b="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Kx,y</a:t>
            </a:r>
            <a:endParaRPr lang="pt-PT" altLang="en-US" sz="2000" b="0" baseline="-25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92"/>
          <p:cNvGrpSpPr>
            <a:grpSpLocks/>
          </p:cNvGrpSpPr>
          <p:nvPr/>
        </p:nvGrpSpPr>
        <p:grpSpPr bwMode="auto">
          <a:xfrm>
            <a:off x="2362200" y="1981553"/>
            <a:ext cx="3352800" cy="1066800"/>
            <a:chOff x="528" y="1056"/>
            <a:chExt cx="2112" cy="672"/>
          </a:xfrm>
        </p:grpSpPr>
        <p:sp>
          <p:nvSpPr>
            <p:cNvPr id="22577" name="Line 1031"/>
            <p:cNvSpPr>
              <a:spLocks noChangeShapeType="1"/>
            </p:cNvSpPr>
            <p:nvPr/>
          </p:nvSpPr>
          <p:spPr bwMode="auto">
            <a:xfrm>
              <a:off x="864" y="129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Text Box 1032"/>
            <p:cNvSpPr txBox="1">
              <a:spLocks noChangeArrowheads="1"/>
            </p:cNvSpPr>
            <p:nvPr/>
          </p:nvSpPr>
          <p:spPr bwMode="auto">
            <a:xfrm>
              <a:off x="1463" y="1056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262626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C, S, n</a:t>
              </a:r>
              <a:endParaRPr lang="pt-PT" altLang="en-US" sz="2000" b="0" baseline="-25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9" name="Line 1033"/>
            <p:cNvSpPr>
              <a:spLocks noChangeShapeType="1"/>
            </p:cNvSpPr>
            <p:nvPr/>
          </p:nvSpPr>
          <p:spPr bwMode="auto">
            <a:xfrm flipH="1">
              <a:off x="864" y="172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Text Box 1034"/>
            <p:cNvSpPr txBox="1">
              <a:spLocks noChangeArrowheads="1"/>
            </p:cNvSpPr>
            <p:nvPr/>
          </p:nvSpPr>
          <p:spPr bwMode="auto">
            <a:xfrm>
              <a:off x="1154" y="1440"/>
              <a:ext cx="13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262626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{</a:t>
              </a:r>
              <a:r>
                <a:rPr lang="en-US" altLang="en-US" sz="2000" b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K</a:t>
              </a:r>
              <a:r>
                <a:rPr lang="en-US" altLang="en-US" sz="2000" b="0" baseline="-2500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c,s</a:t>
              </a:r>
              <a:r>
                <a:rPr lang="en-US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, n}</a:t>
              </a:r>
              <a:r>
                <a:rPr lang="en-US" altLang="en-US" sz="2000" b="0" baseline="-25000" dirty="0">
                  <a:solidFill>
                    <a:srgbClr val="008000"/>
                  </a:solidFill>
                  <a:latin typeface="Arial" panose="020B0604020202020204" pitchFamily="34" charset="0"/>
                </a:rPr>
                <a:t>Kc, </a:t>
              </a:r>
              <a:r>
                <a:rPr lang="en-US" altLang="en-US" sz="2000" b="0" dirty="0" err="1">
                  <a:solidFill>
                    <a:srgbClr val="CC0000"/>
                  </a:solidFill>
                  <a:latin typeface="Arial" panose="020B0604020202020204" pitchFamily="34" charset="0"/>
                </a:rPr>
                <a:t>ticket</a:t>
              </a:r>
              <a:r>
                <a:rPr lang="en-US" altLang="en-US" sz="2000" b="0" baseline="-25000" dirty="0" err="1">
                  <a:solidFill>
                    <a:srgbClr val="CC0000"/>
                  </a:solidFill>
                  <a:latin typeface="Arial" panose="020B0604020202020204" pitchFamily="34" charset="0"/>
                </a:rPr>
                <a:t>c,s</a:t>
              </a:r>
              <a:endParaRPr lang="pt-PT" altLang="en-US" sz="2000" b="0" baseline="-250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81" name="Rectangle 1084"/>
            <p:cNvSpPr>
              <a:spLocks noChangeArrowheads="1"/>
            </p:cNvSpPr>
            <p:nvPr/>
          </p:nvSpPr>
          <p:spPr bwMode="auto">
            <a:xfrm rot="5400000" flipV="1">
              <a:off x="672" y="1248"/>
              <a:ext cx="144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262626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login</a:t>
              </a:r>
              <a:endParaRPr lang="pt-PT" altLang="en-US" sz="1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91"/>
          <p:cNvGrpSpPr>
            <a:grpSpLocks/>
          </p:cNvGrpSpPr>
          <p:nvPr/>
        </p:nvGrpSpPr>
        <p:grpSpPr bwMode="auto">
          <a:xfrm>
            <a:off x="2133600" y="4953353"/>
            <a:ext cx="4114800" cy="1143000"/>
            <a:chOff x="384" y="2928"/>
            <a:chExt cx="2592" cy="720"/>
          </a:xfrm>
        </p:grpSpPr>
        <p:grpSp>
          <p:nvGrpSpPr>
            <p:cNvPr id="22571" name="Group 1090"/>
            <p:cNvGrpSpPr>
              <a:grpSpLocks/>
            </p:cNvGrpSpPr>
            <p:nvPr/>
          </p:nvGrpSpPr>
          <p:grpSpPr bwMode="auto">
            <a:xfrm>
              <a:off x="864" y="2928"/>
              <a:ext cx="2112" cy="720"/>
              <a:chOff x="864" y="2928"/>
              <a:chExt cx="2112" cy="720"/>
            </a:xfrm>
          </p:grpSpPr>
          <p:sp>
            <p:nvSpPr>
              <p:cNvPr id="22573" name="Line 1037"/>
              <p:cNvSpPr>
                <a:spLocks noChangeShapeType="1"/>
              </p:cNvSpPr>
              <p:nvPr/>
            </p:nvSpPr>
            <p:spPr bwMode="auto">
              <a:xfrm flipH="1">
                <a:off x="871" y="3648"/>
                <a:ext cx="2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Line 1038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Text Box 1039"/>
              <p:cNvSpPr txBox="1">
                <a:spLocks noChangeArrowheads="1"/>
              </p:cNvSpPr>
              <p:nvPr/>
            </p:nvSpPr>
            <p:spPr bwMode="auto">
              <a:xfrm>
                <a:off x="1175" y="3360"/>
                <a:ext cx="14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{</a:t>
                </a:r>
                <a:r>
                  <a:rPr lang="en-US" altLang="en-US" sz="2000" b="0" dirty="0" err="1">
                    <a:latin typeface="Arial" panose="020B0604020202020204" pitchFamily="34" charset="0"/>
                  </a:rPr>
                  <a:t>T</a:t>
                </a:r>
                <a:r>
                  <a:rPr lang="en-US" altLang="en-US" sz="2000" b="0" baseline="-25000" dirty="0" err="1">
                    <a:latin typeface="Arial" panose="020B0604020202020204" pitchFamily="34" charset="0"/>
                  </a:rPr>
                  <a:t>req</a:t>
                </a:r>
                <a:r>
                  <a:rPr lang="en-US" altLang="en-US" sz="2000" b="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}</a:t>
                </a:r>
                <a:r>
                  <a:rPr lang="en-US" altLang="en-US" sz="2000" b="0" baseline="-25000" dirty="0" err="1">
                    <a:latin typeface="Arial" panose="020B0604020202020204" pitchFamily="34" charset="0"/>
                  </a:rPr>
                  <a:t>Kc,s</a:t>
                </a:r>
                <a:r>
                  <a:rPr lang="en-US" altLang="en-US" sz="2000" b="0" baseline="-25000" dirty="0">
                    <a:latin typeface="Arial" panose="020B0604020202020204" pitchFamily="34" charset="0"/>
                  </a:rPr>
                  <a:t>, </a:t>
                </a:r>
                <a:r>
                  <a:rPr lang="en-US" altLang="en-US" sz="2000" b="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response</a:t>
                </a:r>
                <a:endParaRPr lang="pt-PT" altLang="en-US" sz="2000" b="0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76" name="Text Box 1081"/>
              <p:cNvSpPr txBox="1">
                <a:spLocks noChangeArrowheads="1"/>
              </p:cNvSpPr>
              <p:nvPr/>
            </p:nvSpPr>
            <p:spPr bwMode="auto">
              <a:xfrm>
                <a:off x="1022" y="2928"/>
                <a:ext cx="17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262626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0" dirty="0" err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ticket</a:t>
                </a:r>
                <a:r>
                  <a:rPr lang="en-US" altLang="en-US" sz="2000" b="0" baseline="-25000" dirty="0" err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c,s</a:t>
                </a:r>
                <a:r>
                  <a:rPr lang="en-US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en-US" altLang="en-US" sz="2000" b="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2000" b="0" dirty="0" err="1">
                    <a:latin typeface="Arial" panose="020B0604020202020204" pitchFamily="34" charset="0"/>
                  </a:rPr>
                  <a:t>auth</a:t>
                </a:r>
                <a:r>
                  <a:rPr lang="en-US" altLang="en-US" sz="2000" b="0" baseline="-25000" dirty="0" err="1">
                    <a:latin typeface="Arial" panose="020B0604020202020204" pitchFamily="34" charset="0"/>
                  </a:rPr>
                  <a:t>c,s</a:t>
                </a:r>
                <a:r>
                  <a:rPr lang="en-US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en-US" sz="2000" b="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request</a:t>
                </a:r>
                <a:endParaRPr lang="pt-PT" altLang="en-US" sz="2000" b="0" baseline="-25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572" name="Rectangle 1086"/>
            <p:cNvSpPr>
              <a:spLocks noChangeArrowheads="1"/>
            </p:cNvSpPr>
            <p:nvPr/>
          </p:nvSpPr>
          <p:spPr bwMode="auto">
            <a:xfrm rot="5400000" flipV="1">
              <a:off x="672" y="3072"/>
              <a:ext cx="144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262626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262626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access </a:t>
              </a:r>
              <a:r>
                <a: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S</a:t>
              </a:r>
              <a:endParaRPr lang="pt-PT" altLang="en-US" sz="1600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5400000">
            <a:off x="3745064" y="2586313"/>
            <a:ext cx="362896" cy="1074399"/>
          </a:xfrm>
          <a:prstGeom prst="rightBrac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850" y="3240745"/>
            <a:ext cx="165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0" i="1" dirty="0" err="1" smtClean="0"/>
              <a:t>SessionKey</a:t>
            </a:r>
            <a:endParaRPr lang="en-US" sz="1400" b="0" i="1" dirty="0"/>
          </a:p>
        </p:txBody>
      </p:sp>
      <p:sp>
        <p:nvSpPr>
          <p:cNvPr id="40" name="Right Brace 39"/>
          <p:cNvSpPr/>
          <p:nvPr/>
        </p:nvSpPr>
        <p:spPr bwMode="auto">
          <a:xfrm rot="5400000">
            <a:off x="3748370" y="5800412"/>
            <a:ext cx="385498" cy="853378"/>
          </a:xfrm>
          <a:prstGeom prst="rightBrac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1664" y="6361583"/>
            <a:ext cx="165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0" i="1" dirty="0" err="1" smtClean="0"/>
              <a:t>RequestTime</a:t>
            </a:r>
            <a:endParaRPr lang="en-US" sz="1400" b="0" i="1" dirty="0"/>
          </a:p>
        </p:txBody>
      </p:sp>
      <p:sp>
        <p:nvSpPr>
          <p:cNvPr id="49" name="Right Brace 48"/>
          <p:cNvSpPr/>
          <p:nvPr/>
        </p:nvSpPr>
        <p:spPr bwMode="auto">
          <a:xfrm rot="16200000">
            <a:off x="4522618" y="1764690"/>
            <a:ext cx="223839" cy="341652"/>
          </a:xfrm>
          <a:prstGeom prst="rightBrac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07425" y="1549384"/>
            <a:ext cx="165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0" i="1" dirty="0" err="1" smtClean="0"/>
              <a:t>nonce</a:t>
            </a:r>
            <a:endParaRPr lang="en-US" sz="1400" b="0" i="1" dirty="0"/>
          </a:p>
        </p:txBody>
      </p:sp>
    </p:spTree>
    <p:extLst>
      <p:ext uri="{BB962C8B-B14F-4D97-AF65-F5344CB8AC3E}">
        <p14:creationId xmlns:p14="http://schemas.microsoft.com/office/powerpoint/2010/main" val="35277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91AE"/>
      </a:accent1>
      <a:accent2>
        <a:srgbClr val="282864"/>
      </a:accent2>
      <a:accent3>
        <a:srgbClr val="FFFFFF"/>
      </a:accent3>
      <a:accent4>
        <a:srgbClr val="000000"/>
      </a:accent4>
      <a:accent5>
        <a:srgbClr val="C3C7D3"/>
      </a:accent5>
      <a:accent6>
        <a:srgbClr val="23235A"/>
      </a:accent6>
      <a:hlink>
        <a:srgbClr val="DCDCDC"/>
      </a:hlink>
      <a:folHlink>
        <a:srgbClr val="D1D1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s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itchFamily="18" charset="0"/>
            <a:ea typeface="ヒラギノ明朝 ProN W3" pitchFamily="-116" charset="-128"/>
            <a:sym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itchFamily="18" charset="0"/>
            <a:ea typeface="ヒラギノ明朝 ProN W3" pitchFamily="-116" charset="-128"/>
            <a:sym typeface="Times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9 - Replicação- 2013</Template>
  <TotalTime>10313</TotalTime>
  <Words>107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Times</vt:lpstr>
      <vt:lpstr>Times New Roman</vt:lpstr>
      <vt:lpstr>Verdana</vt:lpstr>
      <vt:lpstr>ヒラギノ明朝 ProN W3</vt:lpstr>
      <vt:lpstr>ヒラギノ角ゴ ProN W3</vt:lpstr>
      <vt:lpstr>Blank Presentation</vt:lpstr>
      <vt:lpstr>slides</vt:lpstr>
      <vt:lpstr>Kerby: simplified Kerberos</vt:lpstr>
    </vt:vector>
  </TitlesOfParts>
  <Company>INESC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Book</dc:title>
  <dc:creator>Jose Alves Marques</dc:creator>
  <cp:lastModifiedBy>Miguel Pardal</cp:lastModifiedBy>
  <cp:revision>225</cp:revision>
  <cp:lastPrinted>2018-05-05T19:28:39Z</cp:lastPrinted>
  <dcterms:created xsi:type="dcterms:W3CDTF">1998-05-12T14:17:28Z</dcterms:created>
  <dcterms:modified xsi:type="dcterms:W3CDTF">2018-05-05T20:05:24Z</dcterms:modified>
</cp:coreProperties>
</file>