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9"/>
  </p:notesMasterIdLst>
  <p:sldIdLst>
    <p:sldId id="310" r:id="rId5"/>
    <p:sldId id="338" r:id="rId6"/>
    <p:sldId id="354" r:id="rId7"/>
    <p:sldId id="357" r:id="rId8"/>
    <p:sldId id="358" r:id="rId9"/>
    <p:sldId id="353" r:id="rId10"/>
    <p:sldId id="365" r:id="rId11"/>
    <p:sldId id="359" r:id="rId12"/>
    <p:sldId id="364" r:id="rId13"/>
    <p:sldId id="362" r:id="rId14"/>
    <p:sldId id="363" r:id="rId15"/>
    <p:sldId id="360" r:id="rId16"/>
    <p:sldId id="366" r:id="rId17"/>
    <p:sldId id="270" r:id="rId18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07AA9ED1-D529-477C-8060-212423CAB0B3}">
          <p14:sldIdLst>
            <p14:sldId id="310"/>
          </p14:sldIdLst>
        </p14:section>
        <p14:section name="Section 2" id="{FF8DDF3B-3532-4B96-8122-90B98038D562}">
          <p14:sldIdLst>
            <p14:sldId id="338"/>
            <p14:sldId id="354"/>
            <p14:sldId id="357"/>
            <p14:sldId id="358"/>
            <p14:sldId id="353"/>
            <p14:sldId id="365"/>
            <p14:sldId id="359"/>
            <p14:sldId id="364"/>
            <p14:sldId id="362"/>
            <p14:sldId id="363"/>
            <p14:sldId id="360"/>
            <p14:sldId id="36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Isabel Martins" initials="SIM" lastIdx="1" clrIdx="0">
    <p:extLst>
      <p:ext uri="{19B8F6BF-5375-455C-9EA6-DF929625EA0E}">
        <p15:presenceInfo xmlns:p15="http://schemas.microsoft.com/office/powerpoint/2012/main" userId="S-1-5-21-2364838206-1721565208-1587336913-4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36B"/>
    <a:srgbClr val="FFDD11"/>
    <a:srgbClr val="2F86C7"/>
    <a:srgbClr val="450557"/>
    <a:srgbClr val="390C35"/>
    <a:srgbClr val="FED900"/>
    <a:srgbClr val="E6E6E6"/>
    <a:srgbClr val="57A0D7"/>
    <a:srgbClr val="256B9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41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890"/>
        <p:guide pos="4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5A6D-8F81-C04D-A2FA-EB142C440C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5E3CE-06FC-F744-A9F6-AF578FE903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Noesis é uma consultora internacional tecnológica com uma oferta de serviços orientada para ajudar os clientes na sua transformação digital.</a:t>
            </a:r>
          </a:p>
          <a:p>
            <a:endParaRPr lang="pt-PT" dirty="0"/>
          </a:p>
          <a:p>
            <a:r>
              <a:rPr lang="pt-PT" dirty="0"/>
              <a:t>Os desafios cada vez mais são complexos e por isso navegamo-los em equipa, orientados por 3 pilares:</a:t>
            </a:r>
          </a:p>
          <a:p>
            <a:r>
              <a:rPr lang="pt-PT" b="1" dirty="0"/>
              <a:t>Conhecimento</a:t>
            </a:r>
            <a:r>
              <a:rPr lang="pt-PT" dirty="0"/>
              <a:t> – Noesis significa “em busca de conhecimento”, e somos reconhecidos pela nossa experiência e domínio da tecnologia e do negócio;</a:t>
            </a:r>
          </a:p>
          <a:p>
            <a:r>
              <a:rPr lang="pt-PT" b="1" dirty="0"/>
              <a:t>Inovação</a:t>
            </a:r>
            <a:r>
              <a:rPr lang="pt-PT" dirty="0"/>
              <a:t> – Criamos soluções diferenciadoras, capazes de acrescentar valor e contribuir para o sucesso dos nossos clientes;</a:t>
            </a:r>
          </a:p>
          <a:p>
            <a:r>
              <a:rPr lang="pt-PT" b="1" dirty="0"/>
              <a:t>Sustentabilidade</a:t>
            </a:r>
            <a:r>
              <a:rPr lang="pt-PT" dirty="0"/>
              <a:t> – Procuramos criar valor de forma sustentável a todos os níveis, incluindo o envolvimento na sociedade e nas comunidades.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5E3CE-06FC-F744-A9F6-AF578FE90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5E3CE-06FC-F744-A9F6-AF578FE903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5E3CE-06FC-F744-A9F6-AF578FE903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esis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3521B70B-54E3-443A-9B0F-48E49D5CC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324" t="5849" b="1301"/>
          <a:stretch/>
        </p:blipFill>
        <p:spPr>
          <a:xfrm flipH="1">
            <a:off x="4282204" y="0"/>
            <a:ext cx="7909796" cy="6864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EA2C1-EE61-401C-81AF-D7AD1BC0F6ED}"/>
              </a:ext>
            </a:extLst>
          </p:cNvPr>
          <p:cNvSpPr/>
          <p:nvPr userDrawn="1"/>
        </p:nvSpPr>
        <p:spPr>
          <a:xfrm>
            <a:off x="4077694" y="0"/>
            <a:ext cx="8114306" cy="6864839"/>
          </a:xfrm>
          <a:prstGeom prst="rect">
            <a:avLst/>
          </a:prstGeom>
          <a:gradFill flip="none" rotWithShape="1">
            <a:gsLst>
              <a:gs pos="21000">
                <a:srgbClr val="7030A0">
                  <a:alpha val="75000"/>
                </a:srgbClr>
              </a:gs>
              <a:gs pos="100000">
                <a:srgbClr val="FED900">
                  <a:alpha val="5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E4F025-0096-4186-A610-91AF21B4F614}"/>
              </a:ext>
            </a:extLst>
          </p:cNvPr>
          <p:cNvSpPr/>
          <p:nvPr userDrawn="1"/>
        </p:nvSpPr>
        <p:spPr>
          <a:xfrm rot="1439315">
            <a:off x="3470673" y="5208802"/>
            <a:ext cx="2934269" cy="2934269"/>
          </a:xfrm>
          <a:prstGeom prst="roundRect">
            <a:avLst>
              <a:gd name="adj" fmla="val 87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9808F7B-794A-4177-AC30-C2400688B3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553" b="1619"/>
          <a:stretch/>
        </p:blipFill>
        <p:spPr>
          <a:xfrm>
            <a:off x="545910" y="-4465"/>
            <a:ext cx="5404071" cy="6869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5DFD77-D914-4FD2-A0D6-8C8883899F4A}"/>
              </a:ext>
            </a:extLst>
          </p:cNvPr>
          <p:cNvSpPr/>
          <p:nvPr userDrawn="1"/>
        </p:nvSpPr>
        <p:spPr>
          <a:xfrm>
            <a:off x="0" y="-4465"/>
            <a:ext cx="1310185" cy="686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C44E2B-53D7-4572-AD44-296F011ACB00}"/>
              </a:ext>
            </a:extLst>
          </p:cNvPr>
          <p:cNvSpPr/>
          <p:nvPr userDrawn="1"/>
        </p:nvSpPr>
        <p:spPr>
          <a:xfrm>
            <a:off x="545848" y="6377278"/>
            <a:ext cx="203909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pt-PT" sz="12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pt-PT" sz="8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©  </a:t>
            </a:r>
            <a:r>
              <a:rPr lang="en-US" sz="8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Not to be copied, distributed or reproduced without prior written approval.</a:t>
            </a:r>
            <a:endParaRPr lang="pt-PT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ED3CFB87-0AD9-43CC-A637-FE08B9DE1863}"/>
              </a:ext>
            </a:extLst>
          </p:cNvPr>
          <p:cNvSpPr txBox="1">
            <a:spLocks/>
          </p:cNvSpPr>
          <p:nvPr userDrawn="1"/>
        </p:nvSpPr>
        <p:spPr>
          <a:xfrm>
            <a:off x="545848" y="5499279"/>
            <a:ext cx="1924789" cy="8357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5000" b="1" kern="1200">
                <a:solidFill>
                  <a:srgbClr val="0089B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KNOWLEDGE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INNOVATION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SUSTAINABILITY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30FA1F-7EBF-4FF3-9258-A7CD8EECFE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56082" y="5671316"/>
            <a:ext cx="2495071" cy="96130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7D02C-3C4D-436A-80F7-6CA4B4620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2369713"/>
            <a:ext cx="3940175" cy="236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/>
            </a:lvl1pPr>
          </a:lstStyle>
          <a:p>
            <a:pPr lvl="0"/>
            <a:r>
              <a:rPr lang="pt-PT" dirty="0"/>
              <a:t>T</a:t>
            </a:r>
            <a:r>
              <a:rPr lang="en-US" dirty="0"/>
              <a:t>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8174D-FB68-4A44-A309-AB9E0A90A4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2" y="-8188"/>
            <a:ext cx="3371593" cy="18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00265-6837-453C-BE04-86B076953BE4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8147A-8D3C-441C-9D94-8C381B82808C}"/>
              </a:ext>
            </a:extLst>
          </p:cNvPr>
          <p:cNvSpPr/>
          <p:nvPr userDrawn="1"/>
        </p:nvSpPr>
        <p:spPr>
          <a:xfrm>
            <a:off x="2016731" y="6575910"/>
            <a:ext cx="8158536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pt-PT" sz="800" b="0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© Este documento não pode ser divulgado ou reproduzido, total ou parcialmente, sem autorização prévia.</a:t>
            </a:r>
            <a:endParaRPr lang="pt-PT" sz="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F9901-4B8D-451E-B368-6810E7034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5593" y="1900380"/>
            <a:ext cx="6280813" cy="2238375"/>
          </a:xfrm>
          <a:prstGeom prst="rect">
            <a:avLst/>
          </a:prstGeom>
        </p:spPr>
      </p:pic>
      <p:pic>
        <p:nvPicPr>
          <p:cNvPr id="4" name="Picture 3" descr="A blue and black circle with a black background&#10;&#10;Description automatically generated">
            <a:extLst>
              <a:ext uri="{FF2B5EF4-FFF2-40B4-BE49-F238E27FC236}">
                <a16:creationId xmlns:a16="http://schemas.microsoft.com/office/drawing/2014/main" id="{0D62D481-7F8A-233C-597C-2C3B781624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68079" y="5847800"/>
            <a:ext cx="2734965" cy="3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8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esis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3521B70B-54E3-443A-9B0F-48E49D5CC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324" t="5849" b="1301"/>
          <a:stretch/>
        </p:blipFill>
        <p:spPr>
          <a:xfrm flipH="1">
            <a:off x="4282204" y="0"/>
            <a:ext cx="7909796" cy="6864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EA2C1-EE61-401C-81AF-D7AD1BC0F6ED}"/>
              </a:ext>
            </a:extLst>
          </p:cNvPr>
          <p:cNvSpPr/>
          <p:nvPr userDrawn="1"/>
        </p:nvSpPr>
        <p:spPr>
          <a:xfrm>
            <a:off x="4077694" y="0"/>
            <a:ext cx="8114306" cy="6864839"/>
          </a:xfrm>
          <a:prstGeom prst="rect">
            <a:avLst/>
          </a:prstGeom>
          <a:gradFill flip="none" rotWithShape="1">
            <a:gsLst>
              <a:gs pos="21000">
                <a:srgbClr val="7030A0">
                  <a:alpha val="75000"/>
                </a:srgbClr>
              </a:gs>
              <a:gs pos="100000">
                <a:srgbClr val="FED900">
                  <a:alpha val="5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E4F025-0096-4186-A610-91AF21B4F614}"/>
              </a:ext>
            </a:extLst>
          </p:cNvPr>
          <p:cNvSpPr/>
          <p:nvPr userDrawn="1"/>
        </p:nvSpPr>
        <p:spPr>
          <a:xfrm rot="1439315">
            <a:off x="3470673" y="5208802"/>
            <a:ext cx="2934269" cy="2934269"/>
          </a:xfrm>
          <a:prstGeom prst="roundRect">
            <a:avLst>
              <a:gd name="adj" fmla="val 87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9808F7B-794A-4177-AC30-C2400688B3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553" b="1619"/>
          <a:stretch/>
        </p:blipFill>
        <p:spPr>
          <a:xfrm>
            <a:off x="545910" y="-4465"/>
            <a:ext cx="5404071" cy="6869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5DFD77-D914-4FD2-A0D6-8C8883899F4A}"/>
              </a:ext>
            </a:extLst>
          </p:cNvPr>
          <p:cNvSpPr/>
          <p:nvPr userDrawn="1"/>
        </p:nvSpPr>
        <p:spPr>
          <a:xfrm>
            <a:off x="0" y="-4465"/>
            <a:ext cx="1310185" cy="686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C44E2B-53D7-4572-AD44-296F011ACB00}"/>
              </a:ext>
            </a:extLst>
          </p:cNvPr>
          <p:cNvSpPr/>
          <p:nvPr userDrawn="1"/>
        </p:nvSpPr>
        <p:spPr>
          <a:xfrm>
            <a:off x="545848" y="6377278"/>
            <a:ext cx="203909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pt-PT" sz="12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pt-PT" sz="8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©  </a:t>
            </a:r>
            <a:r>
              <a:rPr lang="en-US" sz="8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Not to be copied, distributed or reproduced without prior written approval.</a:t>
            </a:r>
            <a:endParaRPr lang="pt-PT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ED3CFB87-0AD9-43CC-A637-FE08B9DE1863}"/>
              </a:ext>
            </a:extLst>
          </p:cNvPr>
          <p:cNvSpPr txBox="1">
            <a:spLocks/>
          </p:cNvSpPr>
          <p:nvPr userDrawn="1"/>
        </p:nvSpPr>
        <p:spPr>
          <a:xfrm>
            <a:off x="545848" y="5499279"/>
            <a:ext cx="1924789" cy="8357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5000" b="1" kern="1200">
                <a:solidFill>
                  <a:srgbClr val="0089B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KNOWLEDGE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INNOVATION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SUSTAINABILITY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30FA1F-7EBF-4FF3-9258-A7CD8EECFE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56082" y="5671316"/>
            <a:ext cx="2495071" cy="96130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7D02C-3C4D-436A-80F7-6CA4B4620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2369713"/>
            <a:ext cx="3940175" cy="236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/>
            </a:lvl1pPr>
          </a:lstStyle>
          <a:p>
            <a:pPr lvl="0"/>
            <a:r>
              <a:rPr lang="pt-PT" dirty="0"/>
              <a:t>T</a:t>
            </a:r>
            <a:r>
              <a:rPr lang="en-US" dirty="0"/>
              <a:t>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8174D-FB68-4A44-A309-AB9E0A90A4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2" y="-8188"/>
            <a:ext cx="3371593" cy="1895321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23857C83-362C-D122-AA00-08BD3EB38066}"/>
              </a:ext>
            </a:extLst>
          </p:cNvPr>
          <p:cNvSpPr txBox="1"/>
          <p:nvPr userDrawn="1"/>
        </p:nvSpPr>
        <p:spPr>
          <a:xfrm rot="16200000">
            <a:off x="-718211" y="5710630"/>
            <a:ext cx="165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TP191V02 (14-08-2023)</a:t>
            </a:r>
          </a:p>
        </p:txBody>
      </p:sp>
    </p:spTree>
    <p:extLst>
      <p:ext uri="{BB962C8B-B14F-4D97-AF65-F5344CB8AC3E}">
        <p14:creationId xmlns:p14="http://schemas.microsoft.com/office/powerpoint/2010/main" val="16383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esis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3" y="530456"/>
            <a:ext cx="10747375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3" y="765582"/>
            <a:ext cx="10747375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F8995-4CA0-4698-BDF3-C09DCBD948F3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C8B853-CDDA-4A89-9B9B-7F8253638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2192" y="4494938"/>
            <a:ext cx="2029474" cy="250513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91A0C5E-5750-436A-A9CE-530353EB6B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9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esis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C26FEA9E-28C1-4BAA-91EA-CB4F050762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60401" y="0"/>
            <a:ext cx="5331599" cy="6858000"/>
          </a:xfrm>
          <a:prstGeom prst="rect">
            <a:avLst/>
          </a:prstGeom>
          <a:solidFill>
            <a:srgbClr val="0089BD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4" y="530456"/>
            <a:ext cx="5415774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4" y="765582"/>
            <a:ext cx="5415774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B11D4EB-9A95-4066-8798-AFC63DD2DF6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22314" y="1506538"/>
            <a:ext cx="5415774" cy="45523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1pPr>
            <a:lvl2pPr marL="800100" indent="-342900">
              <a:lnSpc>
                <a:spcPct val="80000"/>
              </a:lnSpc>
              <a:spcBef>
                <a:spcPts val="500"/>
              </a:spcBef>
              <a:buFontTx/>
              <a:buBlip>
                <a:blip r:embed="rId2"/>
              </a:buBlip>
              <a:defRPr sz="2000"/>
            </a:lvl2pPr>
            <a:lvl3pPr marL="1257300" indent="-342900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/>
            </a:lvl3pPr>
            <a:lvl4pPr marL="13716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4pPr>
            <a:lvl5pPr marL="18288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A723F-3244-4558-9D2F-2067FC650F8B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D74609-BCFD-4C37-9BF6-23A10CB7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00265-6837-453C-BE04-86B076953BE4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8147A-8D3C-441C-9D94-8C381B82808C}"/>
              </a:ext>
            </a:extLst>
          </p:cNvPr>
          <p:cNvSpPr/>
          <p:nvPr userDrawn="1"/>
        </p:nvSpPr>
        <p:spPr>
          <a:xfrm>
            <a:off x="2016731" y="6575910"/>
            <a:ext cx="8158536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pt-PT" sz="800" b="0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© Este documento não pode ser divulgado ou reproduzido, total ou parcialmente, sem autorização prévia.</a:t>
            </a:r>
            <a:endParaRPr lang="pt-PT" sz="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F9901-4B8D-451E-B368-6810E7034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5593" y="1900380"/>
            <a:ext cx="6280813" cy="22383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FC050B-0926-4945-9507-3AF4C2AB28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079" y="5953694"/>
            <a:ext cx="2655841" cy="3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6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esis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3521B70B-54E3-443A-9B0F-48E49D5CC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324" t="5849" b="1301"/>
          <a:stretch/>
        </p:blipFill>
        <p:spPr>
          <a:xfrm flipH="1">
            <a:off x="4282204" y="0"/>
            <a:ext cx="7909796" cy="6864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EA2C1-EE61-401C-81AF-D7AD1BC0F6ED}"/>
              </a:ext>
            </a:extLst>
          </p:cNvPr>
          <p:cNvSpPr/>
          <p:nvPr userDrawn="1"/>
        </p:nvSpPr>
        <p:spPr>
          <a:xfrm>
            <a:off x="4077694" y="0"/>
            <a:ext cx="8114306" cy="6864839"/>
          </a:xfrm>
          <a:prstGeom prst="rect">
            <a:avLst/>
          </a:prstGeom>
          <a:gradFill flip="none" rotWithShape="1">
            <a:gsLst>
              <a:gs pos="21000">
                <a:srgbClr val="7030A0">
                  <a:alpha val="75000"/>
                </a:srgbClr>
              </a:gs>
              <a:gs pos="100000">
                <a:srgbClr val="FED900">
                  <a:alpha val="5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E4F025-0096-4186-A610-91AF21B4F614}"/>
              </a:ext>
            </a:extLst>
          </p:cNvPr>
          <p:cNvSpPr/>
          <p:nvPr userDrawn="1"/>
        </p:nvSpPr>
        <p:spPr>
          <a:xfrm rot="1439315">
            <a:off x="3470673" y="5208802"/>
            <a:ext cx="2934269" cy="2934269"/>
          </a:xfrm>
          <a:prstGeom prst="roundRect">
            <a:avLst>
              <a:gd name="adj" fmla="val 87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9808F7B-794A-4177-AC30-C2400688B3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553" b="1619"/>
          <a:stretch/>
        </p:blipFill>
        <p:spPr>
          <a:xfrm>
            <a:off x="545910" y="-4465"/>
            <a:ext cx="5404071" cy="6869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5DFD77-D914-4FD2-A0D6-8C8883899F4A}"/>
              </a:ext>
            </a:extLst>
          </p:cNvPr>
          <p:cNvSpPr/>
          <p:nvPr userDrawn="1"/>
        </p:nvSpPr>
        <p:spPr>
          <a:xfrm>
            <a:off x="0" y="-4465"/>
            <a:ext cx="1310185" cy="686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C44E2B-53D7-4572-AD44-296F011ACB00}"/>
              </a:ext>
            </a:extLst>
          </p:cNvPr>
          <p:cNvSpPr/>
          <p:nvPr userDrawn="1"/>
        </p:nvSpPr>
        <p:spPr>
          <a:xfrm>
            <a:off x="545848" y="6377278"/>
            <a:ext cx="203909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pt-PT" sz="12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pt-PT" sz="8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©  </a:t>
            </a:r>
            <a:r>
              <a:rPr lang="en-US" sz="800" b="0" i="0" u="none" strike="noStrike" baseline="0" dirty="0">
                <a:solidFill>
                  <a:schemeClr val="tx2"/>
                </a:solidFill>
                <a:effectLst/>
                <a:latin typeface="+mj-lt"/>
              </a:rPr>
              <a:t>Not to be copied, distributed or reproduced without prior written approval.</a:t>
            </a:r>
            <a:endParaRPr lang="pt-PT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ED3CFB87-0AD9-43CC-A637-FE08B9DE1863}"/>
              </a:ext>
            </a:extLst>
          </p:cNvPr>
          <p:cNvSpPr txBox="1">
            <a:spLocks/>
          </p:cNvSpPr>
          <p:nvPr userDrawn="1"/>
        </p:nvSpPr>
        <p:spPr>
          <a:xfrm>
            <a:off x="545848" y="5499279"/>
            <a:ext cx="1924789" cy="8357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5000" b="1" kern="1200">
                <a:solidFill>
                  <a:srgbClr val="0089B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KNOWLEDGE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INNOVATION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92D0"/>
                </a:solidFill>
              </a:rPr>
              <a:t>SUSTAINABILITY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30FA1F-7EBF-4FF3-9258-A7CD8EECFE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56082" y="5671316"/>
            <a:ext cx="2495071" cy="96130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7D02C-3C4D-436A-80F7-6CA4B4620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2369713"/>
            <a:ext cx="3940175" cy="236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/>
            </a:lvl1pPr>
          </a:lstStyle>
          <a:p>
            <a:pPr lvl="0"/>
            <a:r>
              <a:rPr lang="pt-PT" dirty="0"/>
              <a:t>T</a:t>
            </a:r>
            <a:r>
              <a:rPr lang="en-US" dirty="0"/>
              <a:t>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8174D-FB68-4A44-A309-AB9E0A90A4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2" y="-8188"/>
            <a:ext cx="3371593" cy="1895321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FBC6DDFA-8671-BA0E-54C8-0529FE8905F1}"/>
              </a:ext>
            </a:extLst>
          </p:cNvPr>
          <p:cNvSpPr txBox="1"/>
          <p:nvPr userDrawn="1"/>
        </p:nvSpPr>
        <p:spPr>
          <a:xfrm rot="16200000">
            <a:off x="-718211" y="5710630"/>
            <a:ext cx="165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TP191V02 (14-08-2023)</a:t>
            </a:r>
          </a:p>
        </p:txBody>
      </p:sp>
    </p:spTree>
    <p:extLst>
      <p:ext uri="{BB962C8B-B14F-4D97-AF65-F5344CB8AC3E}">
        <p14:creationId xmlns:p14="http://schemas.microsoft.com/office/powerpoint/2010/main" val="172184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Noesis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3" y="530456"/>
            <a:ext cx="10747375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3" y="765582"/>
            <a:ext cx="10747375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F8995-4CA0-4698-BDF3-C09DCBD948F3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C8B853-CDDA-4A89-9B9B-7F8253638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2192" y="4494938"/>
            <a:ext cx="2029474" cy="250513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91A0C5E-5750-436A-A9CE-530353EB6B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esis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C26FEA9E-28C1-4BAA-91EA-CB4F050762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60401" y="0"/>
            <a:ext cx="5331599" cy="6858000"/>
          </a:xfrm>
          <a:prstGeom prst="rect">
            <a:avLst/>
          </a:prstGeom>
          <a:solidFill>
            <a:srgbClr val="0089BD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4" y="530456"/>
            <a:ext cx="5415774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4" y="765582"/>
            <a:ext cx="5415774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B11D4EB-9A95-4066-8798-AFC63DD2DF6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22314" y="1506538"/>
            <a:ext cx="5415774" cy="45523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1pPr>
            <a:lvl2pPr marL="800100" indent="-342900">
              <a:lnSpc>
                <a:spcPct val="80000"/>
              </a:lnSpc>
              <a:spcBef>
                <a:spcPts val="500"/>
              </a:spcBef>
              <a:buFontTx/>
              <a:buBlip>
                <a:blip r:embed="rId2"/>
              </a:buBlip>
              <a:defRPr sz="2000"/>
            </a:lvl2pPr>
            <a:lvl3pPr marL="1257300" indent="-342900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/>
            </a:lvl3pPr>
            <a:lvl4pPr marL="13716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4pPr>
            <a:lvl5pPr marL="18288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A723F-3244-4558-9D2F-2067FC650F8B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D74609-BCFD-4C37-9BF6-23A10CB7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3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00265-6837-453C-BE04-86B076953BE4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8147A-8D3C-441C-9D94-8C381B82808C}"/>
              </a:ext>
            </a:extLst>
          </p:cNvPr>
          <p:cNvSpPr/>
          <p:nvPr userDrawn="1"/>
        </p:nvSpPr>
        <p:spPr>
          <a:xfrm>
            <a:off x="2016731" y="6575910"/>
            <a:ext cx="8158536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pt-PT" sz="800" b="0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© Este documento não pode ser divulgado ou reproduzido, total ou parcialmente, sem autorização prévia.</a:t>
            </a:r>
            <a:endParaRPr lang="pt-PT" sz="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F9901-4B8D-451E-B368-6810E7034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5593" y="1900380"/>
            <a:ext cx="6280813" cy="22383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FC050B-0926-4945-9507-3AF4C2AB28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079" y="5953694"/>
            <a:ext cx="2655841" cy="3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3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38B40F-57D4-4735-94E9-43A76A065521}"/>
              </a:ext>
            </a:extLst>
          </p:cNvPr>
          <p:cNvSpPr/>
          <p:nvPr userDrawn="1"/>
        </p:nvSpPr>
        <p:spPr>
          <a:xfrm>
            <a:off x="-1" y="-6839"/>
            <a:ext cx="5334001" cy="6864839"/>
          </a:xfrm>
          <a:prstGeom prst="rect">
            <a:avLst/>
          </a:prstGeom>
          <a:gradFill flip="none" rotWithShape="1">
            <a:gsLst>
              <a:gs pos="21000">
                <a:srgbClr val="7030A0">
                  <a:alpha val="75000"/>
                </a:srgbClr>
              </a:gs>
              <a:gs pos="100000">
                <a:srgbClr val="FED900">
                  <a:alpha val="5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334000" cy="6858000"/>
          </a:xfrm>
          <a:prstGeom prst="rect">
            <a:avLst/>
          </a:prstGeom>
          <a:solidFill>
            <a:srgbClr val="00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4" y="3057115"/>
            <a:ext cx="3875814" cy="7437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  <a:defRPr sz="6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A93CB82-4EFF-474A-A434-078FD2D976E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558083" y="1152818"/>
            <a:ext cx="6311532" cy="45523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 b="1"/>
            </a:lvl1pPr>
            <a:lvl2pPr marL="800100" indent="-342900">
              <a:lnSpc>
                <a:spcPct val="80000"/>
              </a:lnSpc>
              <a:spcBef>
                <a:spcPts val="500"/>
              </a:spcBef>
              <a:buFontTx/>
              <a:buBlip>
                <a:blip r:embed="rId2"/>
              </a:buBlip>
              <a:defRPr sz="2000"/>
            </a:lvl2pPr>
            <a:lvl3pPr marL="1257300" indent="-342900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/>
            </a:lvl3pPr>
            <a:lvl4pPr marL="13716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4pPr>
            <a:lvl5pPr marL="18288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64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850" y="0"/>
            <a:ext cx="6096000" cy="6858000"/>
          </a:xfrm>
          <a:prstGeom prst="rect">
            <a:avLst/>
          </a:prstGeom>
          <a:solidFill>
            <a:srgbClr val="0089BD">
              <a:alpha val="70000"/>
            </a:srgb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3" y="2665229"/>
            <a:ext cx="4649675" cy="152754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spcBef>
                <a:spcPts val="500"/>
              </a:spcBef>
              <a:buFontTx/>
              <a:buNone/>
              <a:defRPr sz="65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2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esis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3" y="530456"/>
            <a:ext cx="10747375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3" y="765582"/>
            <a:ext cx="10747375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CFD4D7-33E1-4BC3-93BC-0291AF849F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3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esis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3" y="530456"/>
            <a:ext cx="10747375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3" y="765582"/>
            <a:ext cx="10747375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F8995-4CA0-4698-BDF3-C09DCBD948F3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C8B853-CDDA-4A89-9B9B-7F8253638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2192" y="4494938"/>
            <a:ext cx="2029474" cy="250513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91A0C5E-5750-436A-A9CE-530353EB6B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1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esis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3" y="530456"/>
            <a:ext cx="10747375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3" y="765582"/>
            <a:ext cx="10747375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82ECD90-9B0D-4446-8141-FF22879CEB5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22313" y="1506538"/>
            <a:ext cx="10747375" cy="45523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1pPr>
            <a:lvl2pPr marL="800100" indent="-342900">
              <a:lnSpc>
                <a:spcPct val="80000"/>
              </a:lnSpc>
              <a:spcBef>
                <a:spcPts val="500"/>
              </a:spcBef>
              <a:buFontTx/>
              <a:buBlip>
                <a:blip r:embed="rId2"/>
              </a:buBlip>
              <a:defRPr sz="2000"/>
            </a:lvl2pPr>
            <a:lvl3pPr marL="1257300" indent="-342900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/>
            </a:lvl3pPr>
            <a:lvl4pPr marL="13716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4pPr>
            <a:lvl5pPr marL="18288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FBE16-58F2-4002-92DE-C33A8480C513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3D9003C-4FE0-49DF-A8DD-3BD9765029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2192" y="4494938"/>
            <a:ext cx="2029474" cy="25051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FD42B8-9B12-40D5-8DF2-EF7397DEB2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4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esis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9998EA-1598-4F7D-92FF-16CF6E388D22}"/>
              </a:ext>
            </a:extLst>
          </p:cNvPr>
          <p:cNvSpPr/>
          <p:nvPr userDrawn="1"/>
        </p:nvSpPr>
        <p:spPr>
          <a:xfrm>
            <a:off x="11011972" y="5847008"/>
            <a:ext cx="1180027" cy="1010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3" y="530456"/>
            <a:ext cx="10747375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3" y="765582"/>
            <a:ext cx="10747375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9F858-D672-4601-AE42-1FDA3F55E872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C010D0D-20F8-4A24-A786-B4A538A84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2192" y="4494938"/>
            <a:ext cx="2029474" cy="250513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0DDC9BE-5176-432C-8A35-A4271BBC5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esis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C26FEA9E-28C1-4BAA-91EA-CB4F050762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60401" y="0"/>
            <a:ext cx="5331599" cy="6858000"/>
          </a:xfrm>
          <a:prstGeom prst="rect">
            <a:avLst/>
          </a:prstGeom>
          <a:solidFill>
            <a:srgbClr val="0089BD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4" y="530456"/>
            <a:ext cx="5415774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4" y="765582"/>
            <a:ext cx="5415774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B11D4EB-9A95-4066-8798-AFC63DD2DF6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22314" y="1506538"/>
            <a:ext cx="5415774" cy="45523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1pPr>
            <a:lvl2pPr marL="800100" indent="-342900">
              <a:lnSpc>
                <a:spcPct val="80000"/>
              </a:lnSpc>
              <a:spcBef>
                <a:spcPts val="500"/>
              </a:spcBef>
              <a:buFontTx/>
              <a:buBlip>
                <a:blip r:embed="rId2"/>
              </a:buBlip>
              <a:defRPr sz="2000"/>
            </a:lvl2pPr>
            <a:lvl3pPr marL="1257300" indent="-342900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/>
            </a:lvl3pPr>
            <a:lvl4pPr marL="13716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4pPr>
            <a:lvl5pPr marL="18288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A723F-3244-4558-9D2F-2067FC650F8B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D74609-BCFD-4C37-9BF6-23A10CB7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6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esis_Text_Larg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22314" y="530456"/>
            <a:ext cx="3886974" cy="235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1500" b="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4" y="765582"/>
            <a:ext cx="3886974" cy="5058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3400" b="1">
                <a:solidFill>
                  <a:srgbClr val="0089BD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5331600" y="0"/>
            <a:ext cx="686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E921F5E-F691-4D09-A2DC-78F82D913CD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22313" y="1506538"/>
            <a:ext cx="3886975" cy="45523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1pPr>
            <a:lvl2pPr marL="800100" indent="-342900">
              <a:lnSpc>
                <a:spcPct val="80000"/>
              </a:lnSpc>
              <a:spcBef>
                <a:spcPts val="500"/>
              </a:spcBef>
              <a:buFontTx/>
              <a:buBlip>
                <a:blip r:embed="rId2"/>
              </a:buBlip>
              <a:defRPr sz="2000"/>
            </a:lvl2pPr>
            <a:lvl3pPr marL="1257300" indent="-342900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/>
            </a:lvl3pPr>
            <a:lvl4pPr marL="13716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4pPr>
            <a:lvl5pPr marL="1828800" indent="0">
              <a:lnSpc>
                <a:spcPct val="80000"/>
              </a:lnSpc>
              <a:spcBef>
                <a:spcPts val="5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8A1CC-A1C3-406C-A964-DE014C202902}"/>
              </a:ext>
            </a:extLst>
          </p:cNvPr>
          <p:cNvSpPr/>
          <p:nvPr userDrawn="1"/>
        </p:nvSpPr>
        <p:spPr>
          <a:xfrm>
            <a:off x="0" y="0"/>
            <a:ext cx="209266" cy="6858000"/>
          </a:xfrm>
          <a:prstGeom prst="rect">
            <a:avLst/>
          </a:prstGeom>
          <a:gradFill flip="none" rotWithShape="1">
            <a:gsLst>
              <a:gs pos="21000">
                <a:srgbClr val="7030A0"/>
              </a:gs>
              <a:gs pos="100000">
                <a:srgbClr val="FED9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8776898-3A69-4AEE-BDC9-5A0E9B5D3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2192" y="4494938"/>
            <a:ext cx="2029474" cy="250513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92AE773-1EAB-403C-BB91-011D6020B2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462" y="6409116"/>
            <a:ext cx="855596" cy="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4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6BEBFDD-6FFD-4CBA-965A-2714C9D3B9AF}"/>
              </a:ext>
            </a:extLst>
          </p:cNvPr>
          <p:cNvSpPr/>
          <p:nvPr userDrawn="1"/>
        </p:nvSpPr>
        <p:spPr>
          <a:xfrm>
            <a:off x="11534235" y="6382242"/>
            <a:ext cx="3513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200">
              <a:defRPr/>
            </a:pPr>
            <a:fld id="{6E0F0F90-F4CA-42AD-AE2C-2A30DC2B0C76}" type="slidenum">
              <a:rPr lang="pt-PT" sz="1100" b="1" smtClean="0">
                <a:solidFill>
                  <a:srgbClr val="1484BD"/>
                </a:solidFill>
                <a:ea typeface="Calibri" pitchFamily="7" charset="0"/>
                <a:cs typeface="Calibri" pitchFamily="7" charset="0"/>
              </a:rPr>
              <a:pPr algn="r" defTabSz="457200">
                <a:defRPr/>
              </a:pPr>
              <a:t>‹nº›</a:t>
            </a:fld>
            <a:endParaRPr lang="pt-PT" sz="1100" b="1" dirty="0">
              <a:solidFill>
                <a:srgbClr val="1484BD"/>
              </a:solidFill>
              <a:ea typeface="Calibri" pitchFamily="7" charset="0"/>
              <a:cs typeface="Calibri" pitchFamily="7" charset="0"/>
            </a:endParaRP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52278360-8CF1-4FF5-8784-97434DEB7391}"/>
              </a:ext>
            </a:extLst>
          </p:cNvPr>
          <p:cNvSpPr txBox="1"/>
          <p:nvPr userDrawn="1"/>
        </p:nvSpPr>
        <p:spPr>
          <a:xfrm rot="16200000">
            <a:off x="-718211" y="5710630"/>
            <a:ext cx="165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TP191V02 (14-08-2023)</a:t>
            </a:r>
          </a:p>
        </p:txBody>
      </p:sp>
    </p:spTree>
    <p:extLst>
      <p:ext uri="{BB962C8B-B14F-4D97-AF65-F5344CB8AC3E}">
        <p14:creationId xmlns:p14="http://schemas.microsoft.com/office/powerpoint/2010/main" val="296772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844" r:id="rId2"/>
    <p:sldLayoutId id="2147483743" r:id="rId3"/>
    <p:sldLayoutId id="2147483846" r:id="rId4"/>
    <p:sldLayoutId id="2147483746" r:id="rId5"/>
    <p:sldLayoutId id="2147483747" r:id="rId6"/>
    <p:sldLayoutId id="2147483845" r:id="rId7"/>
    <p:sldLayoutId id="2147483750" r:id="rId8"/>
    <p:sldLayoutId id="2147483751" r:id="rId9"/>
    <p:sldLayoutId id="2147483756" r:id="rId10"/>
    <p:sldLayoutId id="2147483859" r:id="rId11"/>
    <p:sldLayoutId id="2147483860" r:id="rId12"/>
    <p:sldLayoutId id="2147483861" r:id="rId13"/>
    <p:sldLayoutId id="2147483862" r:id="rId14"/>
    <p:sldLayoutId id="2147483880" r:id="rId15"/>
    <p:sldLayoutId id="2147483881" r:id="rId16"/>
    <p:sldLayoutId id="2147483882" r:id="rId17"/>
    <p:sldLayoutId id="214748388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cs/test-reporters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cs/api-testing#introduction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www.linkedin.com/in/pedro-ribeiro-psm-pspo-ctal-tae-824b9655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laywright.dev/docs/writing-tests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D8807F-0563-474C-B6E7-8A69717897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6691" y="2244512"/>
            <a:ext cx="3113390" cy="2594616"/>
          </a:xfrm>
        </p:spPr>
        <p:txBody>
          <a:bodyPr/>
          <a:lstStyle/>
          <a:p>
            <a:r>
              <a:rPr lang="en-US" dirty="0"/>
              <a:t>Playwright para </a:t>
            </a:r>
            <a:r>
              <a:rPr lang="en-US" dirty="0" err="1"/>
              <a:t>Iniciantes</a:t>
            </a:r>
            <a:endParaRPr lang="en-US" dirty="0"/>
          </a:p>
          <a:p>
            <a:endParaRPr lang="en-US" dirty="0"/>
          </a:p>
          <a:p>
            <a:r>
              <a:rPr lang="en-US" sz="2000" dirty="0" err="1"/>
              <a:t>Instrutor</a:t>
            </a:r>
            <a:r>
              <a:rPr lang="en-US" sz="2000" dirty="0"/>
              <a:t>: Pedro Ribeiro</a:t>
            </a:r>
          </a:p>
        </p:txBody>
      </p:sp>
    </p:spTree>
    <p:extLst>
      <p:ext uri="{BB962C8B-B14F-4D97-AF65-F5344CB8AC3E}">
        <p14:creationId xmlns:p14="http://schemas.microsoft.com/office/powerpoint/2010/main" val="334835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F91B8-919F-4811-B9FD-BC985060C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32600E-FDBE-4F10-961C-3D20E4831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sz="4000" dirty="0">
                <a:ea typeface="Calibri"/>
                <a:cs typeface="Calibri"/>
              </a:rPr>
              <a:t>8. Reporting</a:t>
            </a:r>
            <a:endParaRPr lang="en-US" sz="4000" b="1" dirty="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369D8-EE55-ECCC-A697-2367164395BF}"/>
              </a:ext>
            </a:extLst>
          </p:cNvPr>
          <p:cNvSpPr txBox="1"/>
          <p:nvPr/>
        </p:nvSpPr>
        <p:spPr>
          <a:xfrm>
            <a:off x="828675" y="1271450"/>
            <a:ext cx="106410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3200" dirty="0">
                <a:ea typeface="Calibri"/>
                <a:cs typeface="Calibri"/>
              </a:rPr>
              <a:t>Exibição do relatório da última execução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npx playwright show-report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3200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  <a:ea typeface="Calibri"/>
              <a:cs typeface="Calibri"/>
            </a:endParaRPr>
          </a:p>
          <a:p>
            <a:pPr algn="just"/>
            <a:r>
              <a:rPr lang="pt-PT" sz="3200" dirty="0">
                <a:cs typeface="Calibri"/>
              </a:rPr>
              <a:t>Outros reporters:</a:t>
            </a:r>
          </a:p>
          <a:p>
            <a:pPr marL="1371600" lvl="2" indent="-457200" algn="just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3200" dirty="0">
                <a:cs typeface="Calibri"/>
                <a:hlinkClick r:id="rId3"/>
              </a:rPr>
              <a:t>Link</a:t>
            </a:r>
            <a:endParaRPr lang="pt-PT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5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F91B8-919F-4811-B9FD-BC985060C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32600E-FDBE-4F10-961C-3D20E4831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sz="4000" dirty="0">
                <a:ea typeface="Calibri"/>
                <a:cs typeface="Calibri"/>
              </a:rPr>
              <a:t>9. </a:t>
            </a:r>
            <a:r>
              <a:rPr lang="pt-PT" sz="4000">
                <a:ea typeface="Calibri"/>
                <a:cs typeface="Calibri"/>
              </a:rPr>
              <a:t>Boas Práticas </a:t>
            </a:r>
            <a:endParaRPr lang="en-US" sz="4000" b="1" dirty="0">
              <a:ea typeface="Calibri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B89610-78AF-F0F0-D380-8D9DDE600E47}"/>
              </a:ext>
            </a:extLst>
          </p:cNvPr>
          <p:cNvSpPr txBox="1"/>
          <p:nvPr/>
        </p:nvSpPr>
        <p:spPr>
          <a:xfrm>
            <a:off x="828675" y="1271450"/>
            <a:ext cx="106410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3200" dirty="0">
                <a:cs typeface="Calibri"/>
              </a:rPr>
              <a:t>Page Object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3200" dirty="0">
                <a:cs typeface="Calibri"/>
              </a:rPr>
              <a:t>DSL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3200" dirty="0">
                <a:cs typeface="Calibri"/>
              </a:rPr>
              <a:t>Segregação de Massas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import fs from 'fs';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import path from 'path';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import { parse } from 'csv-parse/sync’;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 npm install csv-parse</a:t>
            </a:r>
            <a:endParaRPr lang="pt-PT" sz="2400" dirty="0">
              <a:cs typeface="Calibri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PT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29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FDC334-1C11-4DD1-8067-67A5D5849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1686" y="1506538"/>
            <a:ext cx="1655063" cy="2869096"/>
          </a:xfrm>
        </p:spPr>
        <p:txBody>
          <a:bodyPr/>
          <a:lstStyle/>
          <a:p>
            <a:r>
              <a:rPr lang="pt-PT" dirty="0"/>
              <a:t>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A22740-DC94-4142-A3A7-5E39F7025F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47E20D-1BA1-427A-8E9D-E3821AB7E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10. Extra: API Testing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F85471-5961-45D0-B8FE-81D97E83E3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3200" dirty="0" err="1"/>
              <a:t>Documentação</a:t>
            </a:r>
            <a:r>
              <a:rPr lang="en-US" sz="3200" dirty="0"/>
              <a:t>: </a:t>
            </a:r>
            <a:r>
              <a:rPr lang="en-US" sz="3200" dirty="0">
                <a:hlinkClick r:id="rId3"/>
              </a:rPr>
              <a:t>Link</a:t>
            </a:r>
            <a:endParaRPr lang="en-US" sz="3200" dirty="0"/>
          </a:p>
          <a:p>
            <a:r>
              <a:rPr lang="en-US" sz="3200" dirty="0" err="1"/>
              <a:t>Vantagens</a:t>
            </a:r>
            <a:r>
              <a:rPr lang="en-US" sz="3200" dirty="0"/>
              <a:t>:</a:t>
            </a:r>
          </a:p>
          <a:p>
            <a:pPr lvl="1"/>
            <a:r>
              <a:rPr lang="en-US" sz="3200" dirty="0" err="1"/>
              <a:t>Mesclar</a:t>
            </a:r>
            <a:r>
              <a:rPr lang="en-US" sz="3200" dirty="0"/>
              <a:t> testes UI x API</a:t>
            </a:r>
          </a:p>
          <a:p>
            <a:pPr lvl="1"/>
            <a:r>
              <a:rPr lang="en-US" sz="3200" dirty="0" err="1"/>
              <a:t>Reuso</a:t>
            </a:r>
            <a:r>
              <a:rPr lang="en-US" sz="3200" dirty="0"/>
              <a:t> de </a:t>
            </a:r>
            <a:r>
              <a:rPr lang="en-US" sz="3200" dirty="0" err="1"/>
              <a:t>estado</a:t>
            </a:r>
            <a:r>
              <a:rPr lang="en-US" sz="3200" dirty="0"/>
              <a:t> de </a:t>
            </a:r>
            <a:r>
              <a:rPr lang="en-US" sz="3200" dirty="0" err="1"/>
              <a:t>autenticação</a:t>
            </a:r>
            <a:endParaRPr lang="en-US" sz="3200" dirty="0"/>
          </a:p>
          <a:p>
            <a:pPr lvl="1"/>
            <a:r>
              <a:rPr lang="en-US" sz="3200" dirty="0" err="1"/>
              <a:t>Definição</a:t>
            </a:r>
            <a:r>
              <a:rPr lang="en-US" sz="3200" dirty="0"/>
              <a:t> de context</a:t>
            </a:r>
          </a:p>
          <a:p>
            <a:pPr lvl="1"/>
            <a:r>
              <a:rPr lang="en-US" sz="3200" dirty="0" err="1"/>
              <a:t>Validação</a:t>
            </a:r>
            <a:r>
              <a:rPr lang="en-US" sz="3200" dirty="0"/>
              <a:t> </a:t>
            </a:r>
          </a:p>
        </p:txBody>
      </p:sp>
      <p:pic>
        <p:nvPicPr>
          <p:cNvPr id="1026" name="Picture 2" descr="API Test Automation with Playwright and Python: Simplifying API Testing">
            <a:extLst>
              <a:ext uri="{FF2B5EF4-FFF2-40B4-BE49-F238E27FC236}">
                <a16:creationId xmlns:a16="http://schemas.microsoft.com/office/drawing/2014/main" id="{1B835206-18C9-2BA6-8CD3-512C9C7C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01" y="1506538"/>
            <a:ext cx="5088661" cy="28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4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A22740-DC94-4142-A3A7-5E39F7025F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47E20D-1BA1-427A-8E9D-E3821AB7E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EA42F7-AFF1-02CE-2241-159DB63F04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E6BA19C-915D-D95E-EF9B-D9E9905A35F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9C6FF68-470A-68F4-E3D3-2C718413EADA}"/>
              </a:ext>
            </a:extLst>
          </p:cNvPr>
          <p:cNvSpPr txBox="1">
            <a:spLocks/>
          </p:cNvSpPr>
          <p:nvPr/>
        </p:nvSpPr>
        <p:spPr>
          <a:xfrm>
            <a:off x="722314" y="1749434"/>
            <a:ext cx="5415774" cy="45523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 </a:t>
            </a:r>
            <a:r>
              <a:rPr lang="pt-BR" dirty="0">
                <a:hlinkClick r:id="rId4"/>
              </a:rPr>
              <a:t>https://www.linkedin.com/in/pedro-ribeiro-psm-pspo-ctal-tae-824b9655/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pedro.h.silva@noesis.pt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Pribeiro.oficial@gmail.com</a:t>
            </a:r>
          </a:p>
        </p:txBody>
      </p:sp>
      <p:pic>
        <p:nvPicPr>
          <p:cNvPr id="7" name="Picture 2" descr="LinkedIn - Home | Facebook">
            <a:extLst>
              <a:ext uri="{FF2B5EF4-FFF2-40B4-BE49-F238E27FC236}">
                <a16:creationId xmlns:a16="http://schemas.microsoft.com/office/drawing/2014/main" id="{54575749-D4CE-C841-1172-C6590C0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35" y="1756071"/>
            <a:ext cx="505869" cy="5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o configurar e-mail e fazer tarefas básicas no Outlook do Office 2013 |  Dicas e Tutoriais | TechTudo">
            <a:extLst>
              <a:ext uri="{FF2B5EF4-FFF2-40B4-BE49-F238E27FC236}">
                <a16:creationId xmlns:a16="http://schemas.microsoft.com/office/drawing/2014/main" id="{0AD15CE6-5592-A1BB-A9CC-D19821E7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4" y="2514874"/>
            <a:ext cx="677969" cy="5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mail – Apps no Google Play">
            <a:extLst>
              <a:ext uri="{FF2B5EF4-FFF2-40B4-BE49-F238E27FC236}">
                <a16:creationId xmlns:a16="http://schemas.microsoft.com/office/drawing/2014/main" id="{E95E204F-E561-1310-FCCC-6CADCA78B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42" y="3150674"/>
            <a:ext cx="556652" cy="55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4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37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F91B8-919F-4811-B9FD-BC985060C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32600E-FDBE-4F10-961C-3D20E4831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 que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?​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F97949A-08DF-D1D9-3422-38C286395CD7}"/>
              </a:ext>
            </a:extLst>
          </p:cNvPr>
          <p:cNvSpPr txBox="1"/>
          <p:nvPr/>
        </p:nvSpPr>
        <p:spPr>
          <a:xfrm>
            <a:off x="954993" y="1366896"/>
            <a:ext cx="6481313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pt-PT" sz="2800" dirty="0">
                <a:ea typeface="Calibri"/>
                <a:cs typeface="Calibri"/>
              </a:rPr>
              <a:t>Definição e Abrangência da Ferramenta</a:t>
            </a:r>
            <a:endParaRPr lang="en-US" sz="2800" b="1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endParaRPr lang="pt-PT" sz="2800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pt-PT" sz="2800" dirty="0">
                <a:ea typeface="Calibri"/>
                <a:cs typeface="Calibri"/>
              </a:rPr>
              <a:t>Configuração de ambiente</a:t>
            </a:r>
            <a:endParaRPr lang="en-US" sz="2800" b="1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endParaRPr lang="pt-PT" sz="2800" dirty="0">
              <a:ea typeface="Calibri"/>
              <a:cs typeface="Calibri"/>
            </a:endParaRPr>
          </a:p>
          <a:p>
            <a:pPr marL="342900" indent="-342900" algn="just">
              <a:buFontTx/>
              <a:buAutoNum type="arabicPeriod"/>
            </a:pPr>
            <a:r>
              <a:rPr lang="pt-PT" sz="2800" dirty="0">
                <a:ea typeface="Calibri"/>
                <a:cs typeface="Calibri"/>
              </a:rPr>
              <a:t>Recording scripts</a:t>
            </a:r>
            <a:endParaRPr lang="en-US" sz="2800" dirty="0"/>
          </a:p>
          <a:p>
            <a:pPr marL="342900" indent="-342900" algn="just">
              <a:buAutoNum type="arabicPeriod"/>
            </a:pPr>
            <a:endParaRPr lang="pt-PT" sz="2800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pt-PT" sz="2800" dirty="0">
                <a:ea typeface="Calibri"/>
                <a:cs typeface="Calibri"/>
              </a:rPr>
              <a:t>Variáveis Globais do Framework</a:t>
            </a:r>
            <a:endParaRPr lang="en-US" sz="2800" b="1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endParaRPr lang="pt-PT" sz="2800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pt-PT" sz="2800" dirty="0">
                <a:ea typeface="Calibri"/>
                <a:cs typeface="Calibri"/>
              </a:rPr>
              <a:t>Mapeamentos</a:t>
            </a:r>
            <a:endParaRPr lang="en-US" sz="2800" b="1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endParaRPr lang="pt-PT" sz="2800" dirty="0">
              <a:ea typeface="Calibri"/>
              <a:cs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97E563B-E39C-21D6-274B-FD677E5A79A4}"/>
              </a:ext>
            </a:extLst>
          </p:cNvPr>
          <p:cNvSpPr txBox="1"/>
          <p:nvPr/>
        </p:nvSpPr>
        <p:spPr>
          <a:xfrm>
            <a:off x="7436306" y="1366896"/>
            <a:ext cx="4569124" cy="38164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800" dirty="0">
                <a:ea typeface="Calibri"/>
                <a:cs typeface="Calibri"/>
              </a:rPr>
              <a:t>6. Principais </a:t>
            </a:r>
            <a:r>
              <a:rPr lang="pt-PT" sz="2800" dirty="0" err="1">
                <a:ea typeface="Calibri"/>
                <a:cs typeface="Calibri"/>
              </a:rPr>
              <a:t>Keywords</a:t>
            </a:r>
            <a:endParaRPr lang="en-US" sz="2800" b="1" dirty="0" err="1">
              <a:ea typeface="Calibri"/>
              <a:cs typeface="Calibri"/>
            </a:endParaRPr>
          </a:p>
          <a:p>
            <a:pPr algn="just"/>
            <a:endParaRPr lang="pt-PT" sz="2800" dirty="0">
              <a:ea typeface="Calibri"/>
              <a:cs typeface="Calibri"/>
            </a:endParaRPr>
          </a:p>
          <a:p>
            <a:pPr algn="just"/>
            <a:r>
              <a:rPr lang="pt-PT" sz="2800" dirty="0">
                <a:ea typeface="Calibri"/>
                <a:cs typeface="Calibri"/>
              </a:rPr>
              <a:t>7. Modos de Execução</a:t>
            </a:r>
            <a:endParaRPr lang="en-US" sz="2800" b="1" dirty="0">
              <a:ea typeface="Calibri"/>
              <a:cs typeface="Calibri"/>
            </a:endParaRPr>
          </a:p>
          <a:p>
            <a:pPr algn="just"/>
            <a:endParaRPr lang="pt-PT" sz="2800" dirty="0">
              <a:ea typeface="Calibri"/>
              <a:cs typeface="Calibri"/>
            </a:endParaRPr>
          </a:p>
          <a:p>
            <a:pPr algn="just"/>
            <a:r>
              <a:rPr lang="pt-PT" sz="2800" dirty="0">
                <a:ea typeface="Calibri"/>
                <a:cs typeface="Calibri"/>
              </a:rPr>
              <a:t>8. </a:t>
            </a:r>
            <a:r>
              <a:rPr lang="pt-PT" sz="2800" dirty="0" err="1">
                <a:ea typeface="Calibri"/>
                <a:cs typeface="Calibri"/>
              </a:rPr>
              <a:t>Reporting</a:t>
            </a:r>
            <a:endParaRPr lang="en-US" sz="2800" b="1" dirty="0" err="1">
              <a:ea typeface="Calibri"/>
              <a:cs typeface="Calibri"/>
            </a:endParaRPr>
          </a:p>
          <a:p>
            <a:pPr algn="just"/>
            <a:endParaRPr lang="pt-PT" sz="2800" dirty="0">
              <a:ea typeface="Calibri"/>
              <a:cs typeface="Calibri"/>
            </a:endParaRPr>
          </a:p>
          <a:p>
            <a:pPr algn="just"/>
            <a:r>
              <a:rPr lang="pt-PT" sz="2800" dirty="0">
                <a:ea typeface="Calibri"/>
                <a:cs typeface="Calibri"/>
              </a:rPr>
              <a:t>9. Extra: execução de </a:t>
            </a:r>
          </a:p>
          <a:p>
            <a:pPr algn="just"/>
            <a:r>
              <a:rPr lang="pt-PT" sz="2800" dirty="0">
                <a:ea typeface="Calibri"/>
                <a:cs typeface="Calibri"/>
              </a:rPr>
              <a:t>testes de API</a:t>
            </a:r>
            <a:endParaRPr lang="en-US" sz="2800" b="1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1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F91B8-919F-4811-B9FD-BC985060C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32600E-FDBE-4F10-961C-3D20E4831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buAutoNum type="arabicPeriod"/>
            </a:pPr>
            <a:r>
              <a:rPr lang="pt-PT" sz="3600" dirty="0">
                <a:ea typeface="Calibri"/>
                <a:cs typeface="Calibri"/>
              </a:rPr>
              <a:t>Definição e Abrangência da Ferramenta</a:t>
            </a:r>
            <a:endParaRPr lang="en-US" sz="3600" b="1" dirty="0">
              <a:ea typeface="Calibri"/>
              <a:cs typeface="Calibri"/>
            </a:endParaRPr>
          </a:p>
        </p:txBody>
      </p:sp>
      <p:pic>
        <p:nvPicPr>
          <p:cNvPr id="1028" name="Picture 4" descr="Playwright API Integrations - Pipedream">
            <a:extLst>
              <a:ext uri="{FF2B5EF4-FFF2-40B4-BE49-F238E27FC236}">
                <a16:creationId xmlns:a16="http://schemas.microsoft.com/office/drawing/2014/main" id="{9499B9C1-DBBC-0D0E-FAB6-75E94B29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45" y="2879000"/>
            <a:ext cx="1917107" cy="191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9EC83A7-2838-A0D2-802E-A984F3D7BC83}"/>
              </a:ext>
            </a:extLst>
          </p:cNvPr>
          <p:cNvGrpSpPr/>
          <p:nvPr/>
        </p:nvGrpSpPr>
        <p:grpSpPr>
          <a:xfrm>
            <a:off x="10063723" y="2504077"/>
            <a:ext cx="1335646" cy="1901051"/>
            <a:chOff x="6306990" y="3749456"/>
            <a:chExt cx="2054373" cy="3108543"/>
          </a:xfrm>
        </p:grpSpPr>
        <p:pic>
          <p:nvPicPr>
            <p:cNvPr id="1040" name="Picture 16" descr="Maquete de Tela Iphone X PNG transparente - StickPNG">
              <a:extLst>
                <a:ext uri="{FF2B5EF4-FFF2-40B4-BE49-F238E27FC236}">
                  <a16:creationId xmlns:a16="http://schemas.microsoft.com/office/drawing/2014/main" id="{971B21F9-7325-C13D-239E-46CDED506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90" y="3749456"/>
              <a:ext cx="2054373" cy="3108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2" descr="Fast and reliable end-to-end testing for modern web apps | Playwright">
              <a:extLst>
                <a:ext uri="{FF2B5EF4-FFF2-40B4-BE49-F238E27FC236}">
                  <a16:creationId xmlns:a16="http://schemas.microsoft.com/office/drawing/2014/main" id="{7398F874-D213-25EE-BE60-660B955B98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4"/>
            <a:stretch/>
          </p:blipFill>
          <p:spPr bwMode="auto">
            <a:xfrm>
              <a:off x="6681714" y="3960306"/>
              <a:ext cx="1304924" cy="119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Fast and reliable end-to-end testing for modern web apps | Playwright">
              <a:extLst>
                <a:ext uri="{FF2B5EF4-FFF2-40B4-BE49-F238E27FC236}">
                  <a16:creationId xmlns:a16="http://schemas.microsoft.com/office/drawing/2014/main" id="{14FB1DC5-1392-9534-C282-9E42A033C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40"/>
            <a:stretch/>
          </p:blipFill>
          <p:spPr bwMode="auto">
            <a:xfrm>
              <a:off x="6734137" y="5186812"/>
              <a:ext cx="1200077" cy="119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Api - ícones de computador grátis">
            <a:extLst>
              <a:ext uri="{FF2B5EF4-FFF2-40B4-BE49-F238E27FC236}">
                <a16:creationId xmlns:a16="http://schemas.microsoft.com/office/drawing/2014/main" id="{737C9CF0-4AF2-6A3C-4AC4-03A400ED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56" y="4088223"/>
            <a:ext cx="1559540" cy="155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69EE860E-D09F-18F5-88C0-8E9C4FCE0D3A}"/>
              </a:ext>
            </a:extLst>
          </p:cNvPr>
          <p:cNvGrpSpPr/>
          <p:nvPr/>
        </p:nvGrpSpPr>
        <p:grpSpPr>
          <a:xfrm>
            <a:off x="6823709" y="1645870"/>
            <a:ext cx="2825187" cy="1877201"/>
            <a:chOff x="8728086" y="1685819"/>
            <a:chExt cx="2825187" cy="1877201"/>
          </a:xfrm>
        </p:grpSpPr>
        <p:pic>
          <p:nvPicPr>
            <p:cNvPr id="1050" name="Picture 26" descr="Laptop PNGs for Free Download">
              <a:extLst>
                <a:ext uri="{FF2B5EF4-FFF2-40B4-BE49-F238E27FC236}">
                  <a16:creationId xmlns:a16="http://schemas.microsoft.com/office/drawing/2014/main" id="{2EC278E2-1188-74F7-6C81-9E6217539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086" y="1685819"/>
              <a:ext cx="2825187" cy="187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ast and reliable end-to-end testing for modern web apps | Playwright">
              <a:extLst>
                <a:ext uri="{FF2B5EF4-FFF2-40B4-BE49-F238E27FC236}">
                  <a16:creationId xmlns:a16="http://schemas.microsoft.com/office/drawing/2014/main" id="{0AE92F2F-43E4-1C8A-910F-AFDB3D09D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951" y="2282138"/>
              <a:ext cx="1527455" cy="373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4A7EE5F7-2F63-A0A1-76CE-B6F911F5B3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485" y="3298897"/>
            <a:ext cx="1199421" cy="1199421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143F5A83-CDF8-3EF3-FD67-EEB3B20043C4}"/>
              </a:ext>
            </a:extLst>
          </p:cNvPr>
          <p:cNvSpPr/>
          <p:nvPr/>
        </p:nvSpPr>
        <p:spPr>
          <a:xfrm>
            <a:off x="6206823" y="1271451"/>
            <a:ext cx="5586412" cy="468167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8" name="Picture 34" descr="Java em sistemas embarcados. Por que não? - Embarcados">
            <a:extLst>
              <a:ext uri="{FF2B5EF4-FFF2-40B4-BE49-F238E27FC236}">
                <a16:creationId xmlns:a16="http://schemas.microsoft.com/office/drawing/2014/main" id="{536B34ED-C5B0-21D9-673D-5A0D10893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9" r="28809"/>
          <a:stretch/>
        </p:blipFill>
        <p:spPr bwMode="auto">
          <a:xfrm>
            <a:off x="1094247" y="3591108"/>
            <a:ext cx="546105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Python (programming language) - Wikipedia">
            <a:extLst>
              <a:ext uri="{FF2B5EF4-FFF2-40B4-BE49-F238E27FC236}">
                <a16:creationId xmlns:a16="http://schemas.microsoft.com/office/drawing/2014/main" id="{1D848B61-835F-553E-0FAF-7711C887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4" y="2615699"/>
            <a:ext cx="444124" cy="48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Javascript Ilustrações, Vetores E Clipart De Stock – (7,467 Stock  Illustrations)">
            <a:extLst>
              <a:ext uri="{FF2B5EF4-FFF2-40B4-BE49-F238E27FC236}">
                <a16:creationId xmlns:a16="http://schemas.microsoft.com/office/drawing/2014/main" id="{572B63DD-ECE1-1C96-1982-B1FC4DC58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82" y="2584470"/>
            <a:ext cx="787836" cy="55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330749A8-2EA2-09AB-7429-B7875073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38" y="3816382"/>
            <a:ext cx="449567" cy="44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NET Logo PNG Vector (SVG) Free Download">
            <a:extLst>
              <a:ext uri="{FF2B5EF4-FFF2-40B4-BE49-F238E27FC236}">
                <a16:creationId xmlns:a16="http://schemas.microsoft.com/office/drawing/2014/main" id="{91150788-C11A-3D89-E344-BF81A7A2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82" y="5059408"/>
            <a:ext cx="530632" cy="5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4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F91B8-919F-4811-B9FD-BC985060C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32600E-FDBE-4F10-961C-3D20E4831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2. </a:t>
            </a:r>
            <a:r>
              <a:rPr lang="en-US" sz="4000" dirty="0" err="1"/>
              <a:t>Configuração</a:t>
            </a:r>
            <a:r>
              <a:rPr lang="en-US" sz="4000" dirty="0"/>
              <a:t> de </a:t>
            </a:r>
            <a:r>
              <a:rPr lang="en-US" sz="4000" dirty="0" err="1"/>
              <a:t>ambiente</a:t>
            </a:r>
            <a:r>
              <a:rPr lang="en-US" sz="4000" dirty="0"/>
              <a:t> (</a:t>
            </a:r>
            <a:r>
              <a:rPr lang="en-US" sz="4000" dirty="0" err="1"/>
              <a:t>requisitos</a:t>
            </a:r>
            <a:r>
              <a:rPr lang="en-US" sz="4000" dirty="0"/>
              <a:t>)</a:t>
            </a:r>
          </a:p>
          <a:p>
            <a:endParaRPr lang="en-US" sz="4000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F97949A-08DF-D1D9-3422-38C286395CD7}"/>
              </a:ext>
            </a:extLst>
          </p:cNvPr>
          <p:cNvSpPr txBox="1"/>
          <p:nvPr/>
        </p:nvSpPr>
        <p:spPr>
          <a:xfrm>
            <a:off x="1216930" y="1271451"/>
            <a:ext cx="10246407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buAutoNum type="arabicPeriod"/>
            </a:pPr>
            <a:r>
              <a:rPr lang="pt-PT" sz="2000" dirty="0">
                <a:solidFill>
                  <a:schemeClr val="accent4">
                    <a:lumMod val="75000"/>
                  </a:schemeClr>
                </a:solidFill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lang="pt-PT" sz="2000" dirty="0">
                <a:solidFill>
                  <a:schemeClr val="accent4">
                    <a:lumMod val="75000"/>
                  </a:schemeClr>
                </a:solidFill>
                <a:ea typeface="Calibri"/>
                <a:cs typeface="Calibri"/>
              </a:rPr>
              <a:t> </a:t>
            </a:r>
            <a:r>
              <a:rPr lang="pt-PT" sz="2000" dirty="0">
                <a:ea typeface="Calibri"/>
                <a:cs typeface="Calibri"/>
              </a:rPr>
              <a:t>16+</a:t>
            </a:r>
          </a:p>
          <a:p>
            <a:pPr marL="342900" indent="-342900" algn="just">
              <a:buAutoNum type="arabicPeriod"/>
            </a:pPr>
            <a:endParaRPr lang="pt-PT" sz="2000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pt-PT" sz="2000" dirty="0">
                <a:ea typeface="Calibri"/>
                <a:cs typeface="Calibri"/>
              </a:rPr>
              <a:t>Windows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ea typeface="Calibri"/>
                <a:cs typeface="Calibri"/>
              </a:rPr>
              <a:t>Windows 10+, Windows Server 2016+ ou Windows Subsystem para Linux (WSL).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000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pt-PT" sz="2000" dirty="0">
                <a:ea typeface="Calibri"/>
                <a:cs typeface="Calibri"/>
              </a:rPr>
              <a:t>MacOS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ea typeface="Calibri"/>
                <a:cs typeface="Calibri"/>
              </a:rPr>
              <a:t>MacOS 12 Monterey, MacOS 13 Ventura ou MacOS 14 Sonoma.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000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pt-PT" sz="2000" dirty="0">
                <a:ea typeface="Calibri"/>
                <a:cs typeface="Calibri"/>
              </a:rPr>
              <a:t>Debian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ea typeface="Calibri"/>
                <a:cs typeface="Calibri"/>
              </a:rPr>
              <a:t>Debian 11, Debian 12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000" dirty="0"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pt-PT" sz="2000" dirty="0">
                <a:ea typeface="Calibri"/>
                <a:cs typeface="Calibri"/>
              </a:rPr>
              <a:t>Ubuntu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ea typeface="Calibri"/>
                <a:cs typeface="Calibri"/>
              </a:rPr>
              <a:t>Ubuntu 20.04 ou Ubuntu 22.04, com arquitetura x86-64 ou arm64.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632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F91B8-919F-4811-B9FD-BC985060C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32600E-FDBE-4F10-961C-3D20E4831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sz="4000" dirty="0">
                <a:ea typeface="Calibri"/>
                <a:cs typeface="Calibri"/>
              </a:rPr>
              <a:t>2. Configuração de ambiente</a:t>
            </a:r>
            <a:endParaRPr lang="en-US" sz="4000" b="1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F97949A-08DF-D1D9-3422-38C286395CD7}"/>
              </a:ext>
            </a:extLst>
          </p:cNvPr>
          <p:cNvSpPr txBox="1"/>
          <p:nvPr/>
        </p:nvSpPr>
        <p:spPr>
          <a:xfrm>
            <a:off x="722312" y="1235285"/>
            <a:ext cx="10246407" cy="501675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ea typeface="Calibri"/>
                <a:cs typeface="Calibri"/>
              </a:rPr>
              <a:t>Instalação do </a:t>
            </a:r>
            <a:r>
              <a:rPr lang="pt-PT" sz="3200" dirty="0">
                <a:ea typeface="Calibri"/>
                <a:cs typeface="Calibri"/>
                <a:hlinkClick r:id="rId3"/>
              </a:rPr>
              <a:t>Node.js</a:t>
            </a:r>
            <a:endParaRPr lang="pt-PT" sz="3200" dirty="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ea typeface="Calibri"/>
                <a:cs typeface="Calibri"/>
              </a:rPr>
              <a:t>Instalação do </a:t>
            </a:r>
            <a:r>
              <a:rPr lang="pt-PT" sz="3200" dirty="0">
                <a:ea typeface="Calibri"/>
                <a:cs typeface="Calibri"/>
                <a:hlinkClick r:id="rId4"/>
              </a:rPr>
              <a:t>Visual Studio Code </a:t>
            </a:r>
            <a:r>
              <a:rPr lang="pt-PT" sz="3200" dirty="0">
                <a:ea typeface="Calibri"/>
                <a:cs typeface="Calibri"/>
              </a:rPr>
              <a:t>(ou a IDE de sua preferência)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ea typeface="Calibri"/>
                <a:cs typeface="Calibri"/>
              </a:rPr>
              <a:t>No VS Code: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ea typeface="Calibri"/>
                <a:cs typeface="Calibri"/>
              </a:rPr>
              <a:t>Complemento “</a:t>
            </a:r>
            <a:r>
              <a:rPr lang="pt-PT" sz="3200" dirty="0">
                <a:solidFill>
                  <a:schemeClr val="accent4">
                    <a:lumMod val="75000"/>
                  </a:schemeClr>
                </a:solidFill>
                <a:ea typeface="Calibri"/>
                <a:cs typeface="Calibri"/>
              </a:rPr>
              <a:t>Playwright Test for VS Code</a:t>
            </a:r>
            <a:r>
              <a:rPr lang="pt-PT" sz="3200" dirty="0">
                <a:ea typeface="Calibri"/>
                <a:cs typeface="Calibri"/>
              </a:rPr>
              <a:t>” (opcional).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ea typeface="Calibri"/>
                <a:cs typeface="Calibri"/>
              </a:rPr>
              <a:t>No terminal, acesse a pasta do projeto e insira o comando: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npm init playwright@latest </a:t>
            </a:r>
            <a:endParaRPr lang="pt-PT" sz="3200" dirty="0">
              <a:ea typeface="Calibri"/>
              <a:cs typeface="Calibri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3200" dirty="0">
              <a:ea typeface="Calibri"/>
              <a:cs typeface="Calibri"/>
            </a:endParaRPr>
          </a:p>
          <a:p>
            <a:pPr algn="just"/>
            <a:endParaRPr lang="pt-PT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9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A22740-DC94-4142-A3A7-5E39F7025F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47E20D-1BA1-427A-8E9D-E3821AB7E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F85471-5961-45D0-B8FE-81D97E83E3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3. Recording Scripts</a:t>
            </a:r>
          </a:p>
          <a:p>
            <a:pPr marL="457200" lvl="1" indent="0">
              <a:buNone/>
            </a:pPr>
            <a:r>
              <a:rPr lang="pt-PT" sz="24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npx playwright codegen </a:t>
            </a:r>
            <a:endParaRPr lang="pt-PT" sz="2400" dirty="0">
              <a:ea typeface="Calibri"/>
              <a:cs typeface="Calibri"/>
            </a:endParaRP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Variáveis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globais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/>
              <a:t>Page</a:t>
            </a:r>
          </a:p>
          <a:p>
            <a:pPr lvl="1"/>
            <a:r>
              <a:rPr lang="en-US" dirty="0"/>
              <a:t>Expect</a:t>
            </a:r>
          </a:p>
          <a:p>
            <a:pPr lvl="1"/>
            <a:r>
              <a:rPr lang="en-US" dirty="0"/>
              <a:t>Test</a:t>
            </a:r>
          </a:p>
          <a:p>
            <a:endParaRPr lang="en-US" dirty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81A91288-44A9-7B44-E516-0AAD9999FE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3CCA2F-3B03-91FF-2A60-EF9C42F6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59" y="1088620"/>
            <a:ext cx="7389441" cy="36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A22740-DC94-4142-A3A7-5E39F7025F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47E20D-1BA1-427A-8E9D-E3821AB7E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F85471-5961-45D0-B8FE-81D97E83E3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5.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Mapeamentos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1800" dirty="0" err="1"/>
              <a:t>Xpath</a:t>
            </a:r>
            <a:endParaRPr lang="en-US" sz="1800" dirty="0"/>
          </a:p>
          <a:p>
            <a:pPr lvl="1"/>
            <a:r>
              <a:rPr lang="en-US" sz="1800" dirty="0" err="1"/>
              <a:t>GetByRole</a:t>
            </a:r>
            <a:endParaRPr lang="en-US" sz="1800" dirty="0"/>
          </a:p>
          <a:p>
            <a:pPr lvl="1"/>
            <a:r>
              <a:rPr lang="en-US" sz="1800" dirty="0" err="1"/>
              <a:t>GetByText</a:t>
            </a:r>
            <a:endParaRPr lang="en-US" sz="1800" dirty="0"/>
          </a:p>
          <a:p>
            <a:pPr lvl="1"/>
            <a:r>
              <a:rPr lang="en-US" sz="1800" dirty="0" err="1"/>
              <a:t>GetByTitle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81A91288-44A9-7B44-E516-0AAD9999FE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3CCA2F-3B03-91FF-2A60-EF9C42F6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59" y="1088620"/>
            <a:ext cx="7389441" cy="3676029"/>
          </a:xfrm>
          <a:prstGeom prst="rect">
            <a:avLst/>
          </a:prstGeom>
        </p:spPr>
      </p:pic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1EC15073-8D67-985E-E8AF-824869944DE2}"/>
              </a:ext>
            </a:extLst>
          </p:cNvPr>
          <p:cNvSpPr txBox="1">
            <a:spLocks/>
          </p:cNvSpPr>
          <p:nvPr/>
        </p:nvSpPr>
        <p:spPr>
          <a:xfrm>
            <a:off x="722314" y="2976209"/>
            <a:ext cx="5415774" cy="45523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err="1"/>
              <a:t>GetByLabel</a:t>
            </a:r>
            <a:endParaRPr lang="en-US" sz="1800" dirty="0"/>
          </a:p>
          <a:p>
            <a:pPr lvl="1"/>
            <a:r>
              <a:rPr lang="en-US" sz="1800" dirty="0" err="1"/>
              <a:t>GetByPlaceholder</a:t>
            </a:r>
            <a:endParaRPr lang="en-US" sz="1800" dirty="0"/>
          </a:p>
          <a:p>
            <a:pPr lvl="1"/>
            <a:r>
              <a:rPr lang="en-US" sz="1800" dirty="0" err="1"/>
              <a:t>GetByAltText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E70BE0-98E9-13DB-6FE7-610304CEF6F9}"/>
              </a:ext>
            </a:extLst>
          </p:cNvPr>
          <p:cNvSpPr txBox="1"/>
          <p:nvPr/>
        </p:nvSpPr>
        <p:spPr>
          <a:xfrm>
            <a:off x="722314" y="4597817"/>
            <a:ext cx="61423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6.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Principais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Keywords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Link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4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F91B8-919F-4811-B9FD-BC985060C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32600E-FDBE-4F10-961C-3D20E4831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sz="4000" dirty="0">
                <a:ea typeface="Calibri"/>
                <a:cs typeface="Calibri"/>
              </a:rPr>
              <a:t>7. Modos de Execução</a:t>
            </a:r>
            <a:endParaRPr lang="en-US" sz="4000" b="1" dirty="0"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627BF3-F4B7-3972-6CE9-4D96280FE273}"/>
              </a:ext>
            </a:extLst>
          </p:cNvPr>
          <p:cNvSpPr txBox="1"/>
          <p:nvPr/>
        </p:nvSpPr>
        <p:spPr>
          <a:xfrm>
            <a:off x="828676" y="1260326"/>
            <a:ext cx="1064101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800" dirty="0">
                <a:ea typeface="Calibri"/>
                <a:cs typeface="Calibri"/>
              </a:rPr>
              <a:t>Execução headless dos CTs configurados no diretório de  teste em playwright.config.js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npx playwright test</a:t>
            </a:r>
          </a:p>
          <a:p>
            <a:pPr algn="just"/>
            <a:endParaRPr lang="pt-PT" sz="2800" dirty="0">
              <a:ea typeface="Calibri"/>
              <a:cs typeface="Calibri"/>
            </a:endParaRPr>
          </a:p>
          <a:p>
            <a:pPr algn="just"/>
            <a:r>
              <a:rPr lang="pt-PT" sz="2800" dirty="0">
                <a:ea typeface="Calibri"/>
                <a:cs typeface="Calibri"/>
              </a:rPr>
              <a:t>Execução com UI Mode (caso queira manter como default, executar com parametro “--trace on”)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npx playwright test --ui</a:t>
            </a:r>
            <a:endParaRPr lang="pt-PT" sz="2800" dirty="0">
              <a:ea typeface="Calibri"/>
              <a:cs typeface="Calibri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  <a:ea typeface="Calibri"/>
              <a:cs typeface="Calibri"/>
            </a:endParaRPr>
          </a:p>
          <a:p>
            <a:pPr algn="just"/>
            <a:r>
              <a:rPr lang="pt-PT" sz="2800" dirty="0">
                <a:ea typeface="Calibri"/>
                <a:cs typeface="Calibri"/>
              </a:rPr>
              <a:t>Execução especificando browsers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npx playwright --project [webkit | firefox | chromium]</a:t>
            </a:r>
            <a:endParaRPr lang="pt-PT" sz="2800" dirty="0">
              <a:ea typeface="Calibri"/>
              <a:cs typeface="Calibri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36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F91B8-919F-4811-B9FD-BC985060C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32600E-FDBE-4F10-961C-3D20E4831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sz="4000" dirty="0">
                <a:ea typeface="Calibri"/>
                <a:cs typeface="Calibri"/>
              </a:rPr>
              <a:t>7. Modos de Execução</a:t>
            </a:r>
            <a:endParaRPr lang="en-US" sz="4000" b="1" dirty="0"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627BF3-F4B7-3972-6CE9-4D96280FE273}"/>
              </a:ext>
            </a:extLst>
          </p:cNvPr>
          <p:cNvSpPr txBox="1"/>
          <p:nvPr/>
        </p:nvSpPr>
        <p:spPr>
          <a:xfrm>
            <a:off x="828675" y="1271450"/>
            <a:ext cx="106410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3200" dirty="0">
                <a:ea typeface="Calibri"/>
                <a:cs typeface="Calibri"/>
              </a:rPr>
              <a:t>Execução de um único arquivo de teste (suite). Caso esteja no diretório padrão, a inclusão do </a:t>
            </a:r>
            <a:r>
              <a:rPr lang="pt-PT" sz="3200" i="1" dirty="0">
                <a:ea typeface="Calibri"/>
                <a:cs typeface="Calibri"/>
              </a:rPr>
              <a:t>[diretório] </a:t>
            </a:r>
            <a:r>
              <a:rPr lang="pt-PT" sz="3200" dirty="0">
                <a:ea typeface="Calibri"/>
                <a:cs typeface="Calibri"/>
              </a:rPr>
              <a:t>será opcional.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npx playwright test [diretório]/[nome do arquivo]</a:t>
            </a:r>
            <a:endParaRPr lang="pt-PT" sz="3200" dirty="0">
              <a:ea typeface="Calibri"/>
              <a:cs typeface="Calibri"/>
            </a:endParaRPr>
          </a:p>
          <a:p>
            <a:pPr algn="just"/>
            <a:endParaRPr lang="pt-PT" sz="3200" dirty="0">
              <a:ea typeface="Calibri"/>
              <a:cs typeface="Calibri"/>
            </a:endParaRPr>
          </a:p>
          <a:p>
            <a:pPr algn="just"/>
            <a:r>
              <a:rPr lang="pt-PT" sz="3200" dirty="0">
                <a:ea typeface="Calibri"/>
                <a:cs typeface="Calibri"/>
              </a:rPr>
              <a:t>Execução em modo debug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npx playwright test --debug</a:t>
            </a:r>
            <a:endParaRPr lang="pt-PT" sz="3200" dirty="0">
              <a:ea typeface="Calibri"/>
              <a:cs typeface="Calibri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PT" sz="3200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  <a:ea typeface="Calibri"/>
              <a:cs typeface="Calibri"/>
            </a:endParaRPr>
          </a:p>
          <a:p>
            <a:pPr algn="just"/>
            <a:r>
              <a:rPr lang="pt-PT" sz="3200" dirty="0">
                <a:ea typeface="Calibri"/>
                <a:cs typeface="Calibri"/>
              </a:rPr>
              <a:t>Execução headed (tradicional)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32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rPr>
              <a:t>&gt; npx playwright test --headed</a:t>
            </a:r>
            <a:endParaRPr lang="pt-PT" sz="3200" dirty="0">
              <a:ea typeface="Calibri"/>
              <a:cs typeface="Calibri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PT" sz="3200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111201"/>
      </p:ext>
    </p:extLst>
  </p:cSld>
  <p:clrMapOvr>
    <a:masterClrMapping/>
  </p:clrMapOvr>
</p:sld>
</file>

<file path=ppt/theme/theme1.xml><?xml version="1.0" encoding="utf-8"?>
<a:theme xmlns:a="http://schemas.openxmlformats.org/drawingml/2006/main" name="1_Noesis Theme">
  <a:themeElements>
    <a:clrScheme name="Noesi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89BC"/>
      </a:accent1>
      <a:accent2>
        <a:srgbClr val="0093D0"/>
      </a:accent2>
      <a:accent3>
        <a:srgbClr val="4FAFD3"/>
      </a:accent3>
      <a:accent4>
        <a:srgbClr val="8FD1E8"/>
      </a:accent4>
      <a:accent5>
        <a:srgbClr val="C4E6F0"/>
      </a:accent5>
      <a:accent6>
        <a:srgbClr val="CACACA"/>
      </a:accent6>
      <a:hlink>
        <a:srgbClr val="00A1CE"/>
      </a:hlink>
      <a:folHlink>
        <a:srgbClr val="8FD1E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d10dcf-a701-4056-a241-131f8dbc3650">
      <Terms xmlns="http://schemas.microsoft.com/office/infopath/2007/PartnerControls"/>
    </lcf76f155ced4ddcb4097134ff3c332f>
    <TaxCatchAll xmlns="9b4990a1-e2e7-4f76-80a0-df18fa48864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A5A8A2F09FD42A9F01DDF8ED92A1B" ma:contentTypeVersion="15" ma:contentTypeDescription="Create a new document." ma:contentTypeScope="" ma:versionID="56f61522d2c6e9e57c067fe2859c7484">
  <xsd:schema xmlns:xsd="http://www.w3.org/2001/XMLSchema" xmlns:xs="http://www.w3.org/2001/XMLSchema" xmlns:p="http://schemas.microsoft.com/office/2006/metadata/properties" xmlns:ns2="1cd10dcf-a701-4056-a241-131f8dbc3650" xmlns:ns3="9b4990a1-e2e7-4f76-80a0-df18fa488640" targetNamespace="http://schemas.microsoft.com/office/2006/metadata/properties" ma:root="true" ma:fieldsID="c84356d0cf8b2d8d91588366218b1a2b" ns2:_="" ns3:_="">
    <xsd:import namespace="1cd10dcf-a701-4056-a241-131f8dbc3650"/>
    <xsd:import namespace="9b4990a1-e2e7-4f76-80a0-df18fa488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10dcf-a701-4056-a241-131f8dbc3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f4dd7b1-fefd-4f5a-bd00-f727dae9fc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990a1-e2e7-4f76-80a0-df18fa48864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21d2b4f-e508-4003-86b8-cd4538c15a88}" ma:internalName="TaxCatchAll" ma:showField="CatchAllData" ma:web="9b4990a1-e2e7-4f76-80a0-df18fa4886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A0304D-8A48-491A-9480-9BD98202D71D}">
  <ds:schemaRefs>
    <ds:schemaRef ds:uri="http://schemas.microsoft.com/office/2006/metadata/properties"/>
    <ds:schemaRef ds:uri="http://schemas.microsoft.com/office/infopath/2007/PartnerControls"/>
    <ds:schemaRef ds:uri="3a048027-d045-4aab-91b3-d4369c3e601c"/>
    <ds:schemaRef ds:uri="4ce97c07-d3b6-47b5-bc21-054650aa8ecc"/>
    <ds:schemaRef ds:uri="1cd10dcf-a701-4056-a241-131f8dbc3650"/>
    <ds:schemaRef ds:uri="9b4990a1-e2e7-4f76-80a0-df18fa488640"/>
  </ds:schemaRefs>
</ds:datastoreItem>
</file>

<file path=customXml/itemProps2.xml><?xml version="1.0" encoding="utf-8"?>
<ds:datastoreItem xmlns:ds="http://schemas.openxmlformats.org/officeDocument/2006/customXml" ds:itemID="{6B4B457B-2D10-46B5-B51D-CB40955BF7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d10dcf-a701-4056-a241-131f8dbc3650"/>
    <ds:schemaRef ds:uri="9b4990a1-e2e7-4f76-80a0-df18fa488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D7E265-AA1D-4D9C-87AF-221A4B10E2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31073</TotalTime>
  <Words>542</Words>
  <Application>Microsoft Office PowerPoint</Application>
  <PresentationFormat>Widescreen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Courier New</vt:lpstr>
      <vt:lpstr>1_Noesis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Pedro Henrique Silva</cp:lastModifiedBy>
  <cp:revision>890</cp:revision>
  <cp:lastPrinted>2019-02-26T15:17:55Z</cp:lastPrinted>
  <dcterms:created xsi:type="dcterms:W3CDTF">2017-08-10T09:00:42Z</dcterms:created>
  <dcterms:modified xsi:type="dcterms:W3CDTF">2024-01-25T18:48:44Z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0x010100B77A5A8A2F09FD42A9F01DDF8ED92A1B</vt:lpwstr>
  </property>
  <property fmtid="{D5CDD505-2E9C-101B-9397-08002B2CF9AE}" pid="3" name="MediaServiceImageTags">
    <vt:lpwstr/>
  </property>
</Properties>
</file>