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72" r:id="rId4"/>
    <p:sldId id="273" r:id="rId5"/>
    <p:sldId id="278" r:id="rId6"/>
    <p:sldId id="286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81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0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8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37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3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6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9201-DA9D-4619-A3EF-51F8254A96A9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CE59-2283-4692-B09F-85F41DE37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5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Processos e Sistemas Decisórios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8360" y="2010966"/>
            <a:ext cx="8096794" cy="3536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Parte 2</a:t>
            </a:r>
          </a:p>
          <a:p>
            <a:pPr marL="0" indent="0">
              <a:buNone/>
            </a:pPr>
            <a:r>
              <a:rPr lang="pt-BR" dirty="0"/>
              <a:t>Matriz de decisão</a:t>
            </a:r>
          </a:p>
          <a:p>
            <a:pPr marL="0" indent="0">
              <a:buNone/>
            </a:pPr>
            <a:r>
              <a:rPr lang="pt-BR" dirty="0"/>
              <a:t>Cap. 2, p. 17 – 39</a:t>
            </a:r>
          </a:p>
          <a:p>
            <a:pPr marL="0" indent="0">
              <a:buNone/>
            </a:pPr>
            <a:r>
              <a:rPr lang="pt-BR" dirty="0"/>
              <a:t>Livro: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Introduction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Theory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Uajará Pessoa Araújo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56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77" y="1454380"/>
            <a:ext cx="5198247" cy="2182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59" y="4017255"/>
            <a:ext cx="5855577" cy="1994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659" y="4217117"/>
            <a:ext cx="6036868" cy="15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7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0933"/>
            <a:ext cx="10515600" cy="519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Subjetivamente: Para dado DM ter a casa e não gastar com o seguro é melhor do que ter a casa e perder o dinheiro gasto com o seguro; que é melhor que a casa se incendiar mas receber 100.000 de seguro (- 100, do prêmio); que é melhor que  perder a casa, mesmo economizando os 100 do prêmio de seguro =&gt; RANKING, que é pessoal de cada DM.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UTILIDADE = </a:t>
            </a:r>
            <a:r>
              <a:rPr lang="pt-BR" sz="2400" b="1" dirty="0"/>
              <a:t>VALOR</a:t>
            </a:r>
            <a:r>
              <a:rPr lang="pt-BR" sz="2400" dirty="0"/>
              <a:t>: número que se refere a uma avaliação comparativa de possíveis resultados.</a:t>
            </a:r>
          </a:p>
          <a:p>
            <a:pPr marL="0" indent="0">
              <a:buNone/>
            </a:pPr>
            <a:r>
              <a:rPr lang="pt-BR" sz="2400" b="1" dirty="0"/>
              <a:t>Escala de valor Ordinal </a:t>
            </a:r>
            <a:r>
              <a:rPr lang="pt-BR" sz="2400" dirty="0"/>
              <a:t>........</a:t>
            </a:r>
          </a:p>
          <a:p>
            <a:pPr marL="0" indent="0">
              <a:buNone/>
            </a:pPr>
            <a:r>
              <a:rPr lang="pt-BR" sz="2400" dirty="0"/>
              <a:t>Não importa o número utilizado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938" y="2978602"/>
            <a:ext cx="3405585" cy="12699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71" y="4722496"/>
            <a:ext cx="5801595" cy="18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Escala cardinal/métrica intervalar</a:t>
            </a:r>
            <a:r>
              <a:rPr lang="pt-BR" dirty="0"/>
              <a:t>:  o intervalo reflete a diferença entre os objetos que estão sendo medidos. Ela é INVARIANTE A UMA TRANSFORMAÇÃO LINEAR E POSITIVA. Expressa diferença mas não proporção. Pode ser transformada da forma: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Escala  cardinal/métrica de razão</a:t>
            </a:r>
            <a:r>
              <a:rPr lang="pt-BR" dirty="0"/>
              <a:t>: além de explicitar diferenças, também implica em proporções. Ter 20 reais frente a ter 5 reais, é ter + 15 reais ou o quádruplo. Pode ser transformada da forma: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99" y="3416944"/>
            <a:ext cx="2681802" cy="5843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32" y="5198534"/>
            <a:ext cx="2044935" cy="6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67" y="181506"/>
            <a:ext cx="10515600" cy="851428"/>
          </a:xfrm>
        </p:spPr>
        <p:txBody>
          <a:bodyPr/>
          <a:lstStyle/>
          <a:p>
            <a:r>
              <a:rPr lang="pt-BR" dirty="0"/>
              <a:t>Escalas - 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667" y="1032933"/>
            <a:ext cx="11700933" cy="5604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b="1" dirty="0"/>
              <a:t>Escala nominal </a:t>
            </a:r>
            <a:r>
              <a:rPr lang="pt-BR" sz="1900" dirty="0"/>
              <a:t>- Variáveis expressas na escala nominal podem ser apenas "iguais" ou "diferentes" entre si. Não é feito qualquer ranking. Os números atribuídos servem apenas para identificar a pertença ou não pertença a uma categoria, ou de identificação. Exemplo: Matrículas de automóveis, códigos postais, estado civil, sexo, cor dos olhos, código de artigo, código de barras.</a:t>
            </a:r>
          </a:p>
          <a:p>
            <a:pPr marL="0" indent="0">
              <a:buNone/>
            </a:pPr>
            <a:r>
              <a:rPr lang="pt-BR" sz="1900" b="1" dirty="0"/>
              <a:t>Escala ordinal </a:t>
            </a:r>
            <a:r>
              <a:rPr lang="pt-BR" sz="1900" dirty="0"/>
              <a:t>- A variável utilizada para medir uma determinada característica identifica que é pertencente a uma classe e pressupõe que as diferentes classes estão ordenadas sob um determinado ranking. Cada observação faz a associação do indivíduo medido a uma determinada classe, sem no entanto quantificar a magnitude da diferença face aos outros indivíduos. Exemplo: Escalão social, escalão salarial, escalas usadas na medida de opiniões.</a:t>
            </a:r>
          </a:p>
          <a:p>
            <a:pPr marL="0" indent="0">
              <a:buNone/>
            </a:pPr>
            <a:r>
              <a:rPr lang="pt-BR" sz="1900" b="1" dirty="0"/>
              <a:t>Escala métrica </a:t>
            </a:r>
            <a:r>
              <a:rPr lang="pt-BR" sz="1900" dirty="0"/>
              <a:t>- Para além de ser possível ordenar os indivíduos, é também feita uma quantificação das diferenças entre eles. As escalas métricas dividem-se em dois subtipos:</a:t>
            </a:r>
          </a:p>
          <a:p>
            <a:pPr lvl="1"/>
            <a:r>
              <a:rPr lang="pt-BR" sz="1900" b="1" dirty="0"/>
              <a:t>Escala intervalar</a:t>
            </a:r>
            <a:r>
              <a:rPr lang="pt-BR" sz="1900" dirty="0"/>
              <a:t>: Um caso particular (e não muito frequente) das escalas métricas em que é possível quantificar as distâncias entre as medições mas onde não há um ponto nulo natural e uma unidade natural. Exemplo clássico são as escalas de temperatura Celsius e Fahrenheit, onde não se pode assumir um ponto 0 (ponto de nulidade) ou dizer que a temperatura X é o dobro da temperatura Y. Já a escala Kelvin não é considerada uma escala intervalar e sim uma escala de razão, por possuir zero absoluto[1].</a:t>
            </a:r>
          </a:p>
          <a:p>
            <a:pPr lvl="1"/>
            <a:r>
              <a:rPr lang="pt-BR" sz="1900" b="1" dirty="0"/>
              <a:t>Escala de razão ou </a:t>
            </a:r>
            <a:r>
              <a:rPr lang="pt-BR" sz="1900" b="1" dirty="0" err="1"/>
              <a:t>rácio</a:t>
            </a:r>
            <a:r>
              <a:rPr lang="pt-BR" sz="1900" b="1" dirty="0"/>
              <a:t> </a:t>
            </a:r>
            <a:r>
              <a:rPr lang="pt-BR" sz="1900" dirty="0"/>
              <a:t>- A escala onde não só é possível quantificar as diferenças entre as medições como também estão garantidas certas condições matemáticas vantajosas, como um ponto de nulidade. Isto permite o quociente de duas medições, independentemente da unidade de medida. É possível fazer diferenças e quocientes e logo a conversão (de km em milhas, por exemplo). Exemplos de escalas de razão são a idade, salário, preço, volume de vendas, distâncias.</a:t>
            </a:r>
          </a:p>
        </p:txBody>
      </p:sp>
    </p:spTree>
    <p:extLst>
      <p:ext uri="{BB962C8B-B14F-4D97-AF65-F5344CB8AC3E}">
        <p14:creationId xmlns:p14="http://schemas.microsoft.com/office/powerpoint/2010/main" val="251740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267" y="1402821"/>
            <a:ext cx="8034216" cy="147584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7866" y="3014133"/>
            <a:ext cx="11616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highlight>
                  <a:srgbClr val="00FF00"/>
                </a:highlight>
              </a:rPr>
              <a:t>Ato é uma função que liga um conjunto de estados a um conjunto de consequências</a:t>
            </a:r>
          </a:p>
          <a:p>
            <a:endParaRPr lang="pt-BR" sz="2600" dirty="0">
              <a:highlight>
                <a:srgbClr val="00FF00"/>
              </a:highlight>
            </a:endParaRPr>
          </a:p>
          <a:p>
            <a:r>
              <a:rPr lang="pt-BR" sz="2600" dirty="0">
                <a:highlight>
                  <a:srgbClr val="00FF00"/>
                </a:highlight>
              </a:rPr>
              <a:t>Os atos são alternativos: somente um pode ser escolhido.</a:t>
            </a:r>
          </a:p>
          <a:p>
            <a:endParaRPr lang="pt-BR" sz="2600" dirty="0">
              <a:highlight>
                <a:srgbClr val="00FF00"/>
              </a:highlight>
            </a:endParaRPr>
          </a:p>
          <a:p>
            <a:r>
              <a:rPr lang="pt-BR" sz="2600" dirty="0">
                <a:highlight>
                  <a:srgbClr val="00FF00"/>
                </a:highlight>
              </a:rPr>
              <a:t>O conjunto de opções deve ter todos e pelo menos dois atos possíveis e distintos entre si, exequíveis; passíveis de ser executados pela mesma pessoa, na mesma hora</a:t>
            </a:r>
          </a:p>
          <a:p>
            <a:endParaRPr lang="pt-BR" sz="2600" dirty="0">
              <a:highlight>
                <a:srgbClr val="00FF00"/>
              </a:highlight>
            </a:endParaRPr>
          </a:p>
          <a:p>
            <a:r>
              <a:rPr lang="pt-BR" sz="2600" dirty="0">
                <a:highlight>
                  <a:srgbClr val="00FF00"/>
                </a:highlight>
              </a:rPr>
              <a:t>Há uma complicação, pois um ato pode ser subdivido em vários componentes, que os tornam atos distintos do original. </a:t>
            </a:r>
          </a:p>
        </p:txBody>
      </p:sp>
    </p:spTree>
    <p:extLst>
      <p:ext uri="{BB962C8B-B14F-4D97-AF65-F5344CB8AC3E}">
        <p14:creationId xmlns:p14="http://schemas.microsoft.com/office/powerpoint/2010/main" val="247232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9267" cy="837142"/>
          </a:xfrm>
        </p:spPr>
        <p:txBody>
          <a:bodyPr/>
          <a:lstStyle/>
          <a:p>
            <a:pPr algn="ctr"/>
            <a:r>
              <a:rPr lang="pt-BR" b="1" dirty="0"/>
              <a:t>Formalizações rivais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7067" y="1825625"/>
            <a:ext cx="11700933" cy="489690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Pode ser que existam duas ou mais formalizações que são igualmente razoáveis e melhores que as demais.</a:t>
            </a:r>
          </a:p>
          <a:p>
            <a:pPr marL="0" indent="0">
              <a:buNone/>
            </a:pPr>
            <a:r>
              <a:rPr lang="pt-BR" sz="2400" dirty="0"/>
              <a:t>Exemplo: você é fotografo e quer bater uma fotografia de JR. Ela pode estar indo para NY, LA ou P (estado do mundo sem probabilidades estabelecidas). Você deve escolhe se vai a Paris (P) ou fica nos EUA (NY/LA). Supondo que seja equiprovável: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3950030"/>
            <a:ext cx="4139796" cy="10015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62" y="3950030"/>
            <a:ext cx="3733969" cy="10015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6" y="5152918"/>
            <a:ext cx="3505201" cy="12532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899" y="3990982"/>
            <a:ext cx="2671568" cy="8348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605" y="5152918"/>
            <a:ext cx="3609862" cy="1201291"/>
          </a:xfrm>
          <a:prstGeom prst="rect">
            <a:avLst/>
          </a:prstGeom>
        </p:spPr>
      </p:pic>
      <p:sp>
        <p:nvSpPr>
          <p:cNvPr id="9" name="Seta: para a Direita 8"/>
          <p:cNvSpPr/>
          <p:nvPr/>
        </p:nvSpPr>
        <p:spPr>
          <a:xfrm flipV="1">
            <a:off x="4376861" y="4454146"/>
            <a:ext cx="183017" cy="202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/>
          <p:cNvSpPr/>
          <p:nvPr/>
        </p:nvSpPr>
        <p:spPr>
          <a:xfrm flipV="1">
            <a:off x="8610806" y="4385550"/>
            <a:ext cx="142850" cy="288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/>
          <p:cNvSpPr/>
          <p:nvPr/>
        </p:nvSpPr>
        <p:spPr>
          <a:xfrm>
            <a:off x="4222973" y="5505020"/>
            <a:ext cx="3481693" cy="849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0" y="4951619"/>
            <a:ext cx="11938000" cy="13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9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298344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Se a probabilidade é desconhecida, pode-se admitir que cada estado seja equiprovável.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dois ou mais estados tem resultados idênticos sob todos os atos possíveis, então pode-se juntar tais estados em um único, somando-se as probabilidades de cada estado, se conhecida.</a:t>
            </a:r>
          </a:p>
        </p:txBody>
      </p:sp>
    </p:spTree>
    <p:extLst>
      <p:ext uri="{BB962C8B-B14F-4D97-AF65-F5344CB8AC3E}">
        <p14:creationId xmlns:p14="http://schemas.microsoft.com/office/powerpoint/2010/main" val="232105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99552"/>
            <a:ext cx="9144000" cy="784814"/>
          </a:xfrm>
        </p:spPr>
        <p:txBody>
          <a:bodyPr>
            <a:normAutofit fontScale="90000"/>
          </a:bodyPr>
          <a:lstStyle/>
          <a:p>
            <a:r>
              <a:rPr lang="pt-BR" dirty="0"/>
              <a:t>Andamento do curso</a:t>
            </a:r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77142" y="1584961"/>
            <a:ext cx="8830491" cy="5017512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Conceitos introdutórios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pt-BR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Matriz de decisão.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Decisões sob condições de incerteza.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Decisões sob condições de risco.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Utilidade.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Teoria dos Jogos.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Teoria da Escolha Social (decisão em grupos).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Aspectos psicológicos aplicados à decisão.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Aspectos organizacionais aplicados à decisão. </a:t>
            </a:r>
          </a:p>
          <a:p>
            <a:pPr algn="l"/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Aplicação: observação do processo de tomada de decisão em ambientes simulados. 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42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 Escolha Social e Teoria dos Jogos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6517"/>
            <a:ext cx="10308771" cy="3454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Teoria da Escolha Social </a:t>
            </a:r>
            <a:r>
              <a:rPr lang="pt-BR" dirty="0"/>
              <a:t>procura estabelecer os princípios de como as decisões deveriam ser feitas se houver mais de um DM. =&gt; DECISÕES EM GRUPO: como agregar as diferenças crenças e desejos de um grupo heterogêneo de pessoas para a tomada coletiva de decisão.</a:t>
            </a:r>
          </a:p>
          <a:p>
            <a:pPr marL="0" indent="0">
              <a:buNone/>
            </a:pPr>
            <a:r>
              <a:rPr lang="pt-BR" dirty="0"/>
              <a:t>OBS: nem todo ato executado por um grupo é uma escolha coletiva.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Teoria dos jogos: a escolha de um DM depende da escolha de outro DM, e vice-e-versa.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2" y="4598863"/>
            <a:ext cx="4636726" cy="18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jogos: dilema dos prisioneiros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24" y="1690688"/>
            <a:ext cx="6382375" cy="419780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3404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40" y="1690688"/>
            <a:ext cx="8716374" cy="26165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07" y="4307205"/>
            <a:ext cx="5502616" cy="23137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06780" y="1690688"/>
            <a:ext cx="5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06780" y="4307205"/>
            <a:ext cx="5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2 -</a:t>
            </a:r>
          </a:p>
        </p:txBody>
      </p:sp>
    </p:spTree>
    <p:extLst>
      <p:ext uri="{BB962C8B-B14F-4D97-AF65-F5344CB8AC3E}">
        <p14:creationId xmlns:p14="http://schemas.microsoft.com/office/powerpoint/2010/main" val="6044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601" y="365125"/>
            <a:ext cx="11548532" cy="1920875"/>
          </a:xfrm>
        </p:spPr>
        <p:txBody>
          <a:bodyPr>
            <a:normAutofit/>
          </a:bodyPr>
          <a:lstStyle/>
          <a:p>
            <a:r>
              <a:rPr lang="pt-BR" b="1" dirty="0"/>
              <a:t>Agora, do começo: </a:t>
            </a:r>
            <a:br>
              <a:rPr lang="pt-BR" b="1" dirty="0"/>
            </a:br>
            <a:br>
              <a:rPr lang="pt-BR" b="1" dirty="0"/>
            </a:br>
            <a:r>
              <a:rPr lang="el-GR" b="1" dirty="0"/>
              <a:t>π = 〈</a:t>
            </a:r>
            <a:r>
              <a:rPr lang="pt-BR" b="1" dirty="0"/>
              <a:t>A, S, O〉: problema formal para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267" y="2740024"/>
            <a:ext cx="10515600" cy="201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assume that all significant aspects of a decision problem can be represented in a triplet </a:t>
            </a:r>
            <a:r>
              <a:rPr lang="en-US" sz="3200" b="1" dirty="0">
                <a:highlight>
                  <a:srgbClr val="FFFF00"/>
                </a:highlight>
              </a:rPr>
              <a:t>π = 〈A, S, </a:t>
            </a:r>
            <a:r>
              <a:rPr lang="en-US" sz="3200" b="1" dirty="0" err="1">
                <a:highlight>
                  <a:srgbClr val="FFFF00"/>
                </a:highlight>
              </a:rPr>
              <a:t>O</a:t>
            </a:r>
            <a:r>
              <a:rPr lang="en-US" sz="3200" dirty="0" err="1">
                <a:highlight>
                  <a:srgbClr val="FFFF00"/>
                </a:highlight>
              </a:rPr>
              <a:t>〉,</a:t>
            </a:r>
            <a:r>
              <a:rPr lang="en-US" sz="3200" dirty="0" err="1"/>
              <a:t>where</a:t>
            </a:r>
            <a:r>
              <a:rPr lang="en-US" sz="3200" dirty="0"/>
              <a:t> A is a non-empty set of (relevant) alternative acts, S is a non-empty set of states of the world, and O is a set of outcomes.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001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907" y="372533"/>
            <a:ext cx="8586893" cy="1185333"/>
          </a:xfrm>
        </p:spPr>
        <p:txBody>
          <a:bodyPr>
            <a:normAutofit fontScale="90000"/>
          </a:bodyPr>
          <a:lstStyle/>
          <a:p>
            <a:r>
              <a:rPr lang="pt-BR" sz="4900" b="1" dirty="0"/>
              <a:t>Matriz de decisão</a:t>
            </a:r>
            <a:r>
              <a:rPr lang="pt-BR" dirty="0"/>
              <a:t>: </a:t>
            </a:r>
            <a:r>
              <a:rPr lang="pt-BR" sz="3600" dirty="0"/>
              <a:t>atos, estados e resultados (e probabilidades) relevantes à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5999" y="1825625"/>
            <a:ext cx="10075333" cy="484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É imprescindível a formalização , estabelecendo as opções relevantes, os prováveis estados do mundo pertinentes, as probabilidades (se disponíveis) e as consequências derivadas da construção. Daí: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=&gt; Matriz de decisão</a:t>
            </a:r>
          </a:p>
          <a:p>
            <a:pPr marL="0" indent="0" algn="ctr">
              <a:buNone/>
            </a:pPr>
            <a:r>
              <a:rPr lang="pt-BR" dirty="0"/>
              <a:t>=&gt;Árvore de decisão (mais apropriada para decisões sequenciais)</a:t>
            </a:r>
          </a:p>
          <a:p>
            <a:pPr marL="0" indent="0" algn="ctr">
              <a:buNone/>
            </a:pPr>
            <a:r>
              <a:rPr lang="pt-BR" dirty="0"/>
              <a:t>=&gt; Forma vetorial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05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13133" cy="854075"/>
          </a:xfrm>
        </p:spPr>
        <p:txBody>
          <a:bodyPr/>
          <a:lstStyle/>
          <a:p>
            <a:r>
              <a:rPr lang="pt-BR" b="1" dirty="0"/>
              <a:t>Representações das formulações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82" y="1486958"/>
            <a:ext cx="5250102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35" y="1440708"/>
            <a:ext cx="4159098" cy="43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Parte do mundo que não é resultado ou não é ato que pode ser implementado pelo DM.</a:t>
            </a:r>
          </a:p>
          <a:p>
            <a:pPr marL="0" indent="0">
              <a:buNone/>
            </a:pPr>
            <a:r>
              <a:rPr lang="pt-BR" sz="1800" dirty="0"/>
              <a:t>Apenas poucos estados são mais diretamente relevantes: somente aqueles que o DM precisa levar em consideração.</a:t>
            </a:r>
          </a:p>
          <a:p>
            <a:pPr marL="0" indent="0">
              <a:buNone/>
            </a:pPr>
            <a:r>
              <a:rPr lang="pt-BR" sz="1800" dirty="0"/>
              <a:t>O ESTADO NÃO PODE SER DEPENDENTE DO ATO.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O ESTADO PODE SER IGNORADO SE A DECISÃO FOR DE RISCO (probabilidade).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38" y="2993254"/>
            <a:ext cx="4477354" cy="1040266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3704670" y="3026432"/>
            <a:ext cx="4159170" cy="103186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374855" y="3131038"/>
            <a:ext cx="4195461" cy="10363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30" y="5142784"/>
            <a:ext cx="4159170" cy="9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68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1132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Processos e Sistemas Decisórios</vt:lpstr>
      <vt:lpstr>Andamento do curso</vt:lpstr>
      <vt:lpstr>Teoria da Escolha Social e Teoria dos Jogos</vt:lpstr>
      <vt:lpstr>Teoria dos jogos: dilema dos prisioneiros</vt:lpstr>
      <vt:lpstr>Exercícios</vt:lpstr>
      <vt:lpstr>Agora, do começo:   π = 〈A, S, O〉: problema formal para decisão</vt:lpstr>
      <vt:lpstr>Matriz de decisão: atos, estados e resultados (e probabilidades) relevantes à decisão</vt:lpstr>
      <vt:lpstr>Representações das formulações</vt:lpstr>
      <vt:lpstr>Estados</vt:lpstr>
      <vt:lpstr>Apresentação do PowerPoint</vt:lpstr>
      <vt:lpstr>Resultados </vt:lpstr>
      <vt:lpstr>Resultados</vt:lpstr>
      <vt:lpstr>Escalas - resumo</vt:lpstr>
      <vt:lpstr>Atos</vt:lpstr>
      <vt:lpstr>Formalizações rivais</vt:lpstr>
      <vt:lpstr>Regras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TEORIA DA DECISÃO</dc:title>
  <dc:creator>Uajara Pessoa Araujo</dc:creator>
  <cp:lastModifiedBy>Uajara Pessoa Araujo</cp:lastModifiedBy>
  <cp:revision>68</cp:revision>
  <dcterms:created xsi:type="dcterms:W3CDTF">2016-08-03T12:16:05Z</dcterms:created>
  <dcterms:modified xsi:type="dcterms:W3CDTF">2019-09-20T13:07:41Z</dcterms:modified>
</cp:coreProperties>
</file>