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75" r:id="rId2"/>
    <p:sldId id="257" r:id="rId3"/>
    <p:sldId id="272" r:id="rId4"/>
    <p:sldId id="288" r:id="rId5"/>
    <p:sldId id="289" r:id="rId6"/>
    <p:sldId id="278" r:id="rId7"/>
    <p:sldId id="292" r:id="rId8"/>
    <p:sldId id="302" r:id="rId9"/>
    <p:sldId id="293" r:id="rId10"/>
    <p:sldId id="290" r:id="rId11"/>
    <p:sldId id="294" r:id="rId12"/>
    <p:sldId id="291" r:id="rId13"/>
    <p:sldId id="304" r:id="rId14"/>
    <p:sldId id="303" r:id="rId15"/>
    <p:sldId id="295" r:id="rId16"/>
    <p:sldId id="298" r:id="rId17"/>
    <p:sldId id="297" r:id="rId18"/>
    <p:sldId id="305" r:id="rId19"/>
    <p:sldId id="307" r:id="rId20"/>
    <p:sldId id="309" r:id="rId21"/>
    <p:sldId id="308" r:id="rId22"/>
    <p:sldId id="296" r:id="rId23"/>
    <p:sldId id="310" r:id="rId24"/>
    <p:sldId id="311" r:id="rId25"/>
    <p:sldId id="312" r:id="rId26"/>
    <p:sldId id="313"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4" r:id="rId44"/>
    <p:sldId id="331" r:id="rId45"/>
    <p:sldId id="335" r:id="rId46"/>
    <p:sldId id="336" r:id="rId47"/>
    <p:sldId id="337" r:id="rId48"/>
    <p:sldId id="332" r:id="rId49"/>
    <p:sldId id="338" r:id="rId50"/>
    <p:sldId id="333" r:id="rId51"/>
  </p:sldIdLst>
  <p:sldSz cx="12192000" cy="6858000"/>
  <p:notesSz cx="6858000" cy="9144000"/>
  <p:defaultTex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F63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71" autoAdjust="0"/>
  </p:normalViewPr>
  <p:slideViewPr>
    <p:cSldViewPr snapToGrid="0">
      <p:cViewPr varScale="1">
        <p:scale>
          <a:sx n="78" d="100"/>
          <a:sy n="78" d="100"/>
        </p:scale>
        <p:origin x="90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FFB65F-A25B-499D-B8CA-6DCB417E36C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pt-BR"/>
        </a:p>
      </dgm:t>
    </dgm:pt>
    <dgm:pt modelId="{A4CF1941-8BED-4749-889D-21821516799D}">
      <dgm:prSet phldrT="[Texto]"/>
      <dgm:spPr/>
      <dgm:t>
        <a:bodyPr/>
        <a:lstStyle/>
        <a:p>
          <a:r>
            <a:rPr lang="en-US" dirty="0"/>
            <a:t>for 100°F is 1/3·15+1/3·0+1/3· −30 = −5</a:t>
          </a:r>
          <a:endParaRPr lang="pt-BR" dirty="0"/>
        </a:p>
      </dgm:t>
    </dgm:pt>
    <dgm:pt modelId="{6C6DE375-A40E-4FFB-928E-B43EA68C3CB2}" type="parTrans" cxnId="{8E2CC64E-C5AD-4124-A03A-47948D6B2B67}">
      <dgm:prSet/>
      <dgm:spPr/>
      <dgm:t>
        <a:bodyPr/>
        <a:lstStyle/>
        <a:p>
          <a:endParaRPr lang="pt-BR"/>
        </a:p>
      </dgm:t>
    </dgm:pt>
    <dgm:pt modelId="{C1E84855-AF51-4E5E-86A5-3134ABA0B07D}" type="sibTrans" cxnId="{8E2CC64E-C5AD-4124-A03A-47948D6B2B67}">
      <dgm:prSet/>
      <dgm:spPr/>
      <dgm:t>
        <a:bodyPr/>
        <a:lstStyle/>
        <a:p>
          <a:endParaRPr lang="pt-BR"/>
        </a:p>
      </dgm:t>
    </dgm:pt>
    <dgm:pt modelId="{55A6FF70-CEF8-4E5E-8C67-7199852163AA}">
      <dgm:prSet phldrT="[Texto]"/>
      <dgm:spPr/>
      <dgm:t>
        <a:bodyPr/>
        <a:lstStyle/>
        <a:p>
          <a:r>
            <a:rPr lang="en-US" dirty="0"/>
            <a:t>For 50°F, is 1/3·0 + 1/3·15 + 1/3·0 = 5</a:t>
          </a:r>
          <a:endParaRPr lang="pt-BR" dirty="0"/>
        </a:p>
      </dgm:t>
    </dgm:pt>
    <dgm:pt modelId="{9DCCA793-9620-4769-87E5-356396F6630D}" type="parTrans" cxnId="{C062E733-27B9-4F4D-9AFE-EE0E1FF8FEAF}">
      <dgm:prSet/>
      <dgm:spPr/>
      <dgm:t>
        <a:bodyPr/>
        <a:lstStyle/>
        <a:p>
          <a:endParaRPr lang="pt-BR"/>
        </a:p>
      </dgm:t>
    </dgm:pt>
    <dgm:pt modelId="{F433072A-5317-4E1F-9AFA-BE9C3E630ABF}" type="sibTrans" cxnId="{C062E733-27B9-4F4D-9AFE-EE0E1FF8FEAF}">
      <dgm:prSet/>
      <dgm:spPr/>
      <dgm:t>
        <a:bodyPr/>
        <a:lstStyle/>
        <a:p>
          <a:endParaRPr lang="pt-BR"/>
        </a:p>
      </dgm:t>
    </dgm:pt>
    <dgm:pt modelId="{7D92FE1A-B84D-44B4-9D96-41852EFD7875}">
      <dgm:prSet phldrT="[Texto]"/>
      <dgm:spPr/>
      <dgm:t>
        <a:bodyPr/>
        <a:lstStyle/>
        <a:p>
          <a:r>
            <a:rPr lang="pt-BR" dirty="0"/>
            <a:t>For 0</a:t>
          </a:r>
          <a:r>
            <a:rPr lang="en-US" dirty="0"/>
            <a:t>°</a:t>
          </a:r>
          <a:r>
            <a:rPr lang="pt-BR" dirty="0"/>
            <a:t> F,  </a:t>
          </a:r>
          <a:r>
            <a:rPr lang="pt-BR" dirty="0" err="1"/>
            <a:t>is</a:t>
          </a:r>
          <a:r>
            <a:rPr lang="pt-BR" dirty="0"/>
            <a:t> 1/3·−15+1/3·0+1/3·15 = 0</a:t>
          </a:r>
        </a:p>
      </dgm:t>
    </dgm:pt>
    <dgm:pt modelId="{C78D32A0-3086-4B5B-92E7-F7E13E4E59C9}" type="parTrans" cxnId="{BBCEE46C-AB11-4782-A02F-A007AE360B90}">
      <dgm:prSet/>
      <dgm:spPr/>
      <dgm:t>
        <a:bodyPr/>
        <a:lstStyle/>
        <a:p>
          <a:endParaRPr lang="pt-BR"/>
        </a:p>
      </dgm:t>
    </dgm:pt>
    <dgm:pt modelId="{FC50CD5E-79E9-4681-A263-6C69D1373B5D}" type="sibTrans" cxnId="{BBCEE46C-AB11-4782-A02F-A007AE360B90}">
      <dgm:prSet/>
      <dgm:spPr/>
      <dgm:t>
        <a:bodyPr/>
        <a:lstStyle/>
        <a:p>
          <a:endParaRPr lang="pt-BR"/>
        </a:p>
      </dgm:t>
    </dgm:pt>
    <dgm:pt modelId="{FC2B9619-5108-4D1E-8F68-DF5E89E8B5B2}" type="pres">
      <dgm:prSet presAssocID="{4CFFB65F-A25B-499D-B8CA-6DCB417E36CC}" presName="Name0" presStyleCnt="0">
        <dgm:presLayoutVars>
          <dgm:chMax val="7"/>
          <dgm:chPref val="7"/>
          <dgm:dir/>
        </dgm:presLayoutVars>
      </dgm:prSet>
      <dgm:spPr/>
    </dgm:pt>
    <dgm:pt modelId="{6EB99842-44E7-4477-9CA6-154F646899ED}" type="pres">
      <dgm:prSet presAssocID="{4CFFB65F-A25B-499D-B8CA-6DCB417E36CC}" presName="Name1" presStyleCnt="0"/>
      <dgm:spPr/>
    </dgm:pt>
    <dgm:pt modelId="{7AD335F4-C4F5-4465-B002-F6DBACFD0576}" type="pres">
      <dgm:prSet presAssocID="{4CFFB65F-A25B-499D-B8CA-6DCB417E36CC}" presName="cycle" presStyleCnt="0"/>
      <dgm:spPr/>
    </dgm:pt>
    <dgm:pt modelId="{42ED685A-810F-4EB1-A8B9-CCD5322CF43A}" type="pres">
      <dgm:prSet presAssocID="{4CFFB65F-A25B-499D-B8CA-6DCB417E36CC}" presName="srcNode" presStyleLbl="node1" presStyleIdx="0" presStyleCnt="3"/>
      <dgm:spPr/>
    </dgm:pt>
    <dgm:pt modelId="{ADEC5C13-5607-4AC7-A288-4ED5B29EFCB8}" type="pres">
      <dgm:prSet presAssocID="{4CFFB65F-A25B-499D-B8CA-6DCB417E36CC}" presName="conn" presStyleLbl="parChTrans1D2" presStyleIdx="0" presStyleCnt="1"/>
      <dgm:spPr/>
    </dgm:pt>
    <dgm:pt modelId="{B42C67DE-F367-48A3-931F-74B2F755C2C8}" type="pres">
      <dgm:prSet presAssocID="{4CFFB65F-A25B-499D-B8CA-6DCB417E36CC}" presName="extraNode" presStyleLbl="node1" presStyleIdx="0" presStyleCnt="3"/>
      <dgm:spPr/>
    </dgm:pt>
    <dgm:pt modelId="{A50FB3C7-4E65-4ED6-8895-2C014426B04B}" type="pres">
      <dgm:prSet presAssocID="{4CFFB65F-A25B-499D-B8CA-6DCB417E36CC}" presName="dstNode" presStyleLbl="node1" presStyleIdx="0" presStyleCnt="3"/>
      <dgm:spPr/>
    </dgm:pt>
    <dgm:pt modelId="{9A3CCD6B-A0FF-4EBA-AE16-7E5848A1AAC0}" type="pres">
      <dgm:prSet presAssocID="{A4CF1941-8BED-4749-889D-21821516799D}" presName="text_1" presStyleLbl="node1" presStyleIdx="0" presStyleCnt="3">
        <dgm:presLayoutVars>
          <dgm:bulletEnabled val="1"/>
        </dgm:presLayoutVars>
      </dgm:prSet>
      <dgm:spPr/>
    </dgm:pt>
    <dgm:pt modelId="{6903E5AB-B48D-407F-BBD0-5AE0E8FE5F4E}" type="pres">
      <dgm:prSet presAssocID="{A4CF1941-8BED-4749-889D-21821516799D}" presName="accent_1" presStyleCnt="0"/>
      <dgm:spPr/>
    </dgm:pt>
    <dgm:pt modelId="{056DC51D-FAD5-4735-AE9A-7F21A1CA8BC3}" type="pres">
      <dgm:prSet presAssocID="{A4CF1941-8BED-4749-889D-21821516799D}" presName="accentRepeatNode" presStyleLbl="solidFgAcc1" presStyleIdx="0" presStyleCnt="3"/>
      <dgm:spPr/>
    </dgm:pt>
    <dgm:pt modelId="{689C338C-0AC0-46ED-A03F-63A7D4DF5365}" type="pres">
      <dgm:prSet presAssocID="{55A6FF70-CEF8-4E5E-8C67-7199852163AA}" presName="text_2" presStyleLbl="node1" presStyleIdx="1" presStyleCnt="3">
        <dgm:presLayoutVars>
          <dgm:bulletEnabled val="1"/>
        </dgm:presLayoutVars>
      </dgm:prSet>
      <dgm:spPr/>
    </dgm:pt>
    <dgm:pt modelId="{14E56A09-A0B7-4DB3-A888-65A44DDDAB4D}" type="pres">
      <dgm:prSet presAssocID="{55A6FF70-CEF8-4E5E-8C67-7199852163AA}" presName="accent_2" presStyleCnt="0"/>
      <dgm:spPr/>
    </dgm:pt>
    <dgm:pt modelId="{DB1999EC-10A5-4EB5-8366-F8E6177028EA}" type="pres">
      <dgm:prSet presAssocID="{55A6FF70-CEF8-4E5E-8C67-7199852163AA}" presName="accentRepeatNode" presStyleLbl="solidFgAcc1" presStyleIdx="1" presStyleCnt="3"/>
      <dgm:spPr/>
    </dgm:pt>
    <dgm:pt modelId="{E59EE76D-752D-4DA8-A62A-B7873B6AF3F3}" type="pres">
      <dgm:prSet presAssocID="{7D92FE1A-B84D-44B4-9D96-41852EFD7875}" presName="text_3" presStyleLbl="node1" presStyleIdx="2" presStyleCnt="3">
        <dgm:presLayoutVars>
          <dgm:bulletEnabled val="1"/>
        </dgm:presLayoutVars>
      </dgm:prSet>
      <dgm:spPr/>
    </dgm:pt>
    <dgm:pt modelId="{D2F809AC-38E4-4981-A50B-7E019104077C}" type="pres">
      <dgm:prSet presAssocID="{7D92FE1A-B84D-44B4-9D96-41852EFD7875}" presName="accent_3" presStyleCnt="0"/>
      <dgm:spPr/>
    </dgm:pt>
    <dgm:pt modelId="{E28E4566-55BC-414A-80AD-D3FF201192B3}" type="pres">
      <dgm:prSet presAssocID="{7D92FE1A-B84D-44B4-9D96-41852EFD7875}" presName="accentRepeatNode" presStyleLbl="solidFgAcc1" presStyleIdx="2" presStyleCnt="3"/>
      <dgm:spPr/>
    </dgm:pt>
  </dgm:ptLst>
  <dgm:cxnLst>
    <dgm:cxn modelId="{AF62C012-AE9E-4A6F-84E3-517A6ABDF6CF}" type="presOf" srcId="{55A6FF70-CEF8-4E5E-8C67-7199852163AA}" destId="{689C338C-0AC0-46ED-A03F-63A7D4DF5365}" srcOrd="0" destOrd="0" presId="urn:microsoft.com/office/officeart/2008/layout/VerticalCurvedList"/>
    <dgm:cxn modelId="{82FEAA14-8088-4248-9D8D-4209D4E1CA7E}" type="presOf" srcId="{7D92FE1A-B84D-44B4-9D96-41852EFD7875}" destId="{E59EE76D-752D-4DA8-A62A-B7873B6AF3F3}" srcOrd="0" destOrd="0" presId="urn:microsoft.com/office/officeart/2008/layout/VerticalCurvedList"/>
    <dgm:cxn modelId="{BC953D2A-6228-4D19-A77A-5FE067ECBCD8}" type="presOf" srcId="{4CFFB65F-A25B-499D-B8CA-6DCB417E36CC}" destId="{FC2B9619-5108-4D1E-8F68-DF5E89E8B5B2}" srcOrd="0" destOrd="0" presId="urn:microsoft.com/office/officeart/2008/layout/VerticalCurvedList"/>
    <dgm:cxn modelId="{C062E733-27B9-4F4D-9AFE-EE0E1FF8FEAF}" srcId="{4CFFB65F-A25B-499D-B8CA-6DCB417E36CC}" destId="{55A6FF70-CEF8-4E5E-8C67-7199852163AA}" srcOrd="1" destOrd="0" parTransId="{9DCCA793-9620-4769-87E5-356396F6630D}" sibTransId="{F433072A-5317-4E1F-9AFA-BE9C3E630ABF}"/>
    <dgm:cxn modelId="{5CA16134-9F30-4D7A-A394-2A81C6D20810}" type="presOf" srcId="{C1E84855-AF51-4E5E-86A5-3134ABA0B07D}" destId="{ADEC5C13-5607-4AC7-A288-4ED5B29EFCB8}" srcOrd="0" destOrd="0" presId="urn:microsoft.com/office/officeart/2008/layout/VerticalCurvedList"/>
    <dgm:cxn modelId="{BBCEE46C-AB11-4782-A02F-A007AE360B90}" srcId="{4CFFB65F-A25B-499D-B8CA-6DCB417E36CC}" destId="{7D92FE1A-B84D-44B4-9D96-41852EFD7875}" srcOrd="2" destOrd="0" parTransId="{C78D32A0-3086-4B5B-92E7-F7E13E4E59C9}" sibTransId="{FC50CD5E-79E9-4681-A263-6C69D1373B5D}"/>
    <dgm:cxn modelId="{5FAE856E-856A-4F7E-8749-630221E9B9EB}" type="presOf" srcId="{A4CF1941-8BED-4749-889D-21821516799D}" destId="{9A3CCD6B-A0FF-4EBA-AE16-7E5848A1AAC0}" srcOrd="0" destOrd="0" presId="urn:microsoft.com/office/officeart/2008/layout/VerticalCurvedList"/>
    <dgm:cxn modelId="{8E2CC64E-C5AD-4124-A03A-47948D6B2B67}" srcId="{4CFFB65F-A25B-499D-B8CA-6DCB417E36CC}" destId="{A4CF1941-8BED-4749-889D-21821516799D}" srcOrd="0" destOrd="0" parTransId="{6C6DE375-A40E-4FFB-928E-B43EA68C3CB2}" sibTransId="{C1E84855-AF51-4E5E-86A5-3134ABA0B07D}"/>
    <dgm:cxn modelId="{E68FA1A8-5416-477E-AD9C-B8A96B5E6B92}" type="presParOf" srcId="{FC2B9619-5108-4D1E-8F68-DF5E89E8B5B2}" destId="{6EB99842-44E7-4477-9CA6-154F646899ED}" srcOrd="0" destOrd="0" presId="urn:microsoft.com/office/officeart/2008/layout/VerticalCurvedList"/>
    <dgm:cxn modelId="{BC97D985-2005-4EEA-A9FD-25324FFB6E01}" type="presParOf" srcId="{6EB99842-44E7-4477-9CA6-154F646899ED}" destId="{7AD335F4-C4F5-4465-B002-F6DBACFD0576}" srcOrd="0" destOrd="0" presId="urn:microsoft.com/office/officeart/2008/layout/VerticalCurvedList"/>
    <dgm:cxn modelId="{F8143CFD-0DE5-4BA0-A1D8-1CEFE8B451AD}" type="presParOf" srcId="{7AD335F4-C4F5-4465-B002-F6DBACFD0576}" destId="{42ED685A-810F-4EB1-A8B9-CCD5322CF43A}" srcOrd="0" destOrd="0" presId="urn:microsoft.com/office/officeart/2008/layout/VerticalCurvedList"/>
    <dgm:cxn modelId="{E8C3A6DE-299A-496B-9D86-974D1A963517}" type="presParOf" srcId="{7AD335F4-C4F5-4465-B002-F6DBACFD0576}" destId="{ADEC5C13-5607-4AC7-A288-4ED5B29EFCB8}" srcOrd="1" destOrd="0" presId="urn:microsoft.com/office/officeart/2008/layout/VerticalCurvedList"/>
    <dgm:cxn modelId="{CBBE9CC5-B095-4AD2-BA59-BBAFD06CF9C4}" type="presParOf" srcId="{7AD335F4-C4F5-4465-B002-F6DBACFD0576}" destId="{B42C67DE-F367-48A3-931F-74B2F755C2C8}" srcOrd="2" destOrd="0" presId="urn:microsoft.com/office/officeart/2008/layout/VerticalCurvedList"/>
    <dgm:cxn modelId="{71D56A7E-6852-4368-AD74-493BCA1A9F08}" type="presParOf" srcId="{7AD335F4-C4F5-4465-B002-F6DBACFD0576}" destId="{A50FB3C7-4E65-4ED6-8895-2C014426B04B}" srcOrd="3" destOrd="0" presId="urn:microsoft.com/office/officeart/2008/layout/VerticalCurvedList"/>
    <dgm:cxn modelId="{E1E85F9B-C7F2-498A-B2DC-66E1DC09BC8D}" type="presParOf" srcId="{6EB99842-44E7-4477-9CA6-154F646899ED}" destId="{9A3CCD6B-A0FF-4EBA-AE16-7E5848A1AAC0}" srcOrd="1" destOrd="0" presId="urn:microsoft.com/office/officeart/2008/layout/VerticalCurvedList"/>
    <dgm:cxn modelId="{90203CC8-084A-490E-BCD3-08074D652D05}" type="presParOf" srcId="{6EB99842-44E7-4477-9CA6-154F646899ED}" destId="{6903E5AB-B48D-407F-BBD0-5AE0E8FE5F4E}" srcOrd="2" destOrd="0" presId="urn:microsoft.com/office/officeart/2008/layout/VerticalCurvedList"/>
    <dgm:cxn modelId="{9E5EE70E-4270-41BE-B16B-9923B94ED15F}" type="presParOf" srcId="{6903E5AB-B48D-407F-BBD0-5AE0E8FE5F4E}" destId="{056DC51D-FAD5-4735-AE9A-7F21A1CA8BC3}" srcOrd="0" destOrd="0" presId="urn:microsoft.com/office/officeart/2008/layout/VerticalCurvedList"/>
    <dgm:cxn modelId="{F43D370C-5A1F-4986-8839-6D244BCBD814}" type="presParOf" srcId="{6EB99842-44E7-4477-9CA6-154F646899ED}" destId="{689C338C-0AC0-46ED-A03F-63A7D4DF5365}" srcOrd="3" destOrd="0" presId="urn:microsoft.com/office/officeart/2008/layout/VerticalCurvedList"/>
    <dgm:cxn modelId="{54E11004-7335-40A3-942B-B085D410E866}" type="presParOf" srcId="{6EB99842-44E7-4477-9CA6-154F646899ED}" destId="{14E56A09-A0B7-4DB3-A888-65A44DDDAB4D}" srcOrd="4" destOrd="0" presId="urn:microsoft.com/office/officeart/2008/layout/VerticalCurvedList"/>
    <dgm:cxn modelId="{A2096D19-FFDF-4095-9A9D-73D459ECE1A1}" type="presParOf" srcId="{14E56A09-A0B7-4DB3-A888-65A44DDDAB4D}" destId="{DB1999EC-10A5-4EB5-8366-F8E6177028EA}" srcOrd="0" destOrd="0" presId="urn:microsoft.com/office/officeart/2008/layout/VerticalCurvedList"/>
    <dgm:cxn modelId="{5559DAFB-F621-474B-BE95-13C9804BF52C}" type="presParOf" srcId="{6EB99842-44E7-4477-9CA6-154F646899ED}" destId="{E59EE76D-752D-4DA8-A62A-B7873B6AF3F3}" srcOrd="5" destOrd="0" presId="urn:microsoft.com/office/officeart/2008/layout/VerticalCurvedList"/>
    <dgm:cxn modelId="{E69D403C-4129-4B9A-8426-E38AD98A6D61}" type="presParOf" srcId="{6EB99842-44E7-4477-9CA6-154F646899ED}" destId="{D2F809AC-38E4-4981-A50B-7E019104077C}" srcOrd="6" destOrd="0" presId="urn:microsoft.com/office/officeart/2008/layout/VerticalCurvedList"/>
    <dgm:cxn modelId="{DDE11520-0BF8-4230-A10E-F167FD805E34}" type="presParOf" srcId="{D2F809AC-38E4-4981-A50B-7E019104077C}" destId="{E28E4566-55BC-414A-80AD-D3FF201192B3}"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C5C13-5607-4AC7-A288-4ED5B29EFCB8}">
      <dsp:nvSpPr>
        <dsp:cNvPr id="0" name=""/>
        <dsp:cNvSpPr/>
      </dsp:nvSpPr>
      <dsp:spPr>
        <a:xfrm>
          <a:off x="-2358571" y="-364512"/>
          <a:ext cx="2816889" cy="2816889"/>
        </a:xfrm>
        <a:prstGeom prst="blockArc">
          <a:avLst>
            <a:gd name="adj1" fmla="val 18900000"/>
            <a:gd name="adj2" fmla="val 2700000"/>
            <a:gd name="adj3" fmla="val 76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3CCD6B-A0FF-4EBA-AE16-7E5848A1AAC0}">
      <dsp:nvSpPr>
        <dsp:cNvPr id="0" name=""/>
        <dsp:cNvSpPr/>
      </dsp:nvSpPr>
      <dsp:spPr>
        <a:xfrm>
          <a:off x="294632" y="208786"/>
          <a:ext cx="4354990" cy="4175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448"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for 100°F is 1/3·15+1/3·0+1/3· −30 = −5</a:t>
          </a:r>
          <a:endParaRPr lang="pt-BR" sz="1900" kern="1200" dirty="0"/>
        </a:p>
      </dsp:txBody>
      <dsp:txXfrm>
        <a:off x="294632" y="208786"/>
        <a:ext cx="4354990" cy="417572"/>
      </dsp:txXfrm>
    </dsp:sp>
    <dsp:sp modelId="{056DC51D-FAD5-4735-AE9A-7F21A1CA8BC3}">
      <dsp:nvSpPr>
        <dsp:cNvPr id="0" name=""/>
        <dsp:cNvSpPr/>
      </dsp:nvSpPr>
      <dsp:spPr>
        <a:xfrm>
          <a:off x="33649" y="156589"/>
          <a:ext cx="521966" cy="52196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9C338C-0AC0-46ED-A03F-63A7D4DF5365}">
      <dsp:nvSpPr>
        <dsp:cNvPr id="0" name=""/>
        <dsp:cNvSpPr/>
      </dsp:nvSpPr>
      <dsp:spPr>
        <a:xfrm>
          <a:off x="446420" y="835145"/>
          <a:ext cx="4203203" cy="4175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448"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For 50°F, is 1/3·0 + 1/3·15 + 1/3·0 = 5</a:t>
          </a:r>
          <a:endParaRPr lang="pt-BR" sz="1900" kern="1200" dirty="0"/>
        </a:p>
      </dsp:txBody>
      <dsp:txXfrm>
        <a:off x="446420" y="835145"/>
        <a:ext cx="4203203" cy="417572"/>
      </dsp:txXfrm>
    </dsp:sp>
    <dsp:sp modelId="{DB1999EC-10A5-4EB5-8366-F8E6177028EA}">
      <dsp:nvSpPr>
        <dsp:cNvPr id="0" name=""/>
        <dsp:cNvSpPr/>
      </dsp:nvSpPr>
      <dsp:spPr>
        <a:xfrm>
          <a:off x="185437" y="782949"/>
          <a:ext cx="521966" cy="52196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9EE76D-752D-4DA8-A62A-B7873B6AF3F3}">
      <dsp:nvSpPr>
        <dsp:cNvPr id="0" name=""/>
        <dsp:cNvSpPr/>
      </dsp:nvSpPr>
      <dsp:spPr>
        <a:xfrm>
          <a:off x="294632" y="1461504"/>
          <a:ext cx="4354990" cy="4175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448" tIns="48260" rIns="48260" bIns="48260" numCol="1" spcCol="1270" anchor="ctr" anchorCtr="0">
          <a:noAutofit/>
        </a:bodyPr>
        <a:lstStyle/>
        <a:p>
          <a:pPr marL="0" lvl="0" indent="0" algn="l" defTabSz="844550">
            <a:lnSpc>
              <a:spcPct val="90000"/>
            </a:lnSpc>
            <a:spcBef>
              <a:spcPct val="0"/>
            </a:spcBef>
            <a:spcAft>
              <a:spcPct val="35000"/>
            </a:spcAft>
            <a:buNone/>
          </a:pPr>
          <a:r>
            <a:rPr lang="pt-BR" sz="1900" kern="1200" dirty="0"/>
            <a:t>For 0</a:t>
          </a:r>
          <a:r>
            <a:rPr lang="en-US" sz="1900" kern="1200" dirty="0"/>
            <a:t>°</a:t>
          </a:r>
          <a:r>
            <a:rPr lang="pt-BR" sz="1900" kern="1200" dirty="0"/>
            <a:t> F,  </a:t>
          </a:r>
          <a:r>
            <a:rPr lang="pt-BR" sz="1900" kern="1200" dirty="0" err="1"/>
            <a:t>is</a:t>
          </a:r>
          <a:r>
            <a:rPr lang="pt-BR" sz="1900" kern="1200" dirty="0"/>
            <a:t> 1/3·−15+1/3·0+1/3·15 = 0</a:t>
          </a:r>
        </a:p>
      </dsp:txBody>
      <dsp:txXfrm>
        <a:off x="294632" y="1461504"/>
        <a:ext cx="4354990" cy="417572"/>
      </dsp:txXfrm>
    </dsp:sp>
    <dsp:sp modelId="{E28E4566-55BC-414A-80AD-D3FF201192B3}">
      <dsp:nvSpPr>
        <dsp:cNvPr id="0" name=""/>
        <dsp:cNvSpPr/>
      </dsp:nvSpPr>
      <dsp:spPr>
        <a:xfrm>
          <a:off x="33649" y="1409308"/>
          <a:ext cx="521966" cy="52196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0CBB2CE-2AB7-4464-8187-445BE7DDD90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pt-BR"/>
          </a:p>
        </p:txBody>
      </p:sp>
      <p:sp>
        <p:nvSpPr>
          <p:cNvPr id="3" name="Espaço Reservado para Data 2">
            <a:extLst>
              <a:ext uri="{FF2B5EF4-FFF2-40B4-BE49-F238E27FC236}">
                <a16:creationId xmlns:a16="http://schemas.microsoft.com/office/drawing/2014/main" id="{EBE14415-6A1C-4FE6-8AF3-096EA4E870E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F567119A-7444-4398-A3B0-D77AA8BF4A03}" type="datetimeFigureOut">
              <a:rPr lang="pt-BR"/>
              <a:pPr>
                <a:defRPr/>
              </a:pPr>
              <a:t>29/04/2022</a:t>
            </a:fld>
            <a:endParaRPr lang="pt-BR"/>
          </a:p>
        </p:txBody>
      </p:sp>
      <p:sp>
        <p:nvSpPr>
          <p:cNvPr id="4" name="Espaço Reservado para Imagem de Slide 3">
            <a:extLst>
              <a:ext uri="{FF2B5EF4-FFF2-40B4-BE49-F238E27FC236}">
                <a16:creationId xmlns:a16="http://schemas.microsoft.com/office/drawing/2014/main" id="{5F7819AE-9619-464F-88FC-D198AE331E20}"/>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Espaço Reservado para Anotações 4">
            <a:extLst>
              <a:ext uri="{FF2B5EF4-FFF2-40B4-BE49-F238E27FC236}">
                <a16:creationId xmlns:a16="http://schemas.microsoft.com/office/drawing/2014/main" id="{2320AB24-DA32-4FE2-9EEB-7408D80A517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noProof="0"/>
              <a:t>Clique para editar 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a:extLst>
              <a:ext uri="{FF2B5EF4-FFF2-40B4-BE49-F238E27FC236}">
                <a16:creationId xmlns:a16="http://schemas.microsoft.com/office/drawing/2014/main" id="{5C59C7D8-FF96-4C74-A9D6-F4A47B4FB96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pt-BR"/>
          </a:p>
        </p:txBody>
      </p:sp>
      <p:sp>
        <p:nvSpPr>
          <p:cNvPr id="7" name="Espaço Reservado para Número de Slide 6">
            <a:extLst>
              <a:ext uri="{FF2B5EF4-FFF2-40B4-BE49-F238E27FC236}">
                <a16:creationId xmlns:a16="http://schemas.microsoft.com/office/drawing/2014/main" id="{0E65AE30-2668-4521-8B2E-D16938DA6FB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968D279-E3F1-4D62-B235-43E97D1C5CEE}" type="slidenum">
              <a:rPr lang="pt-BR" altLang="pt-BR"/>
              <a:pPr/>
              <a:t>‹nº›</a:t>
            </a:fld>
            <a:endParaRPr lang="pt-BR" alt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ço Reservado para Imagem de Slide 1">
            <a:extLst>
              <a:ext uri="{FF2B5EF4-FFF2-40B4-BE49-F238E27FC236}">
                <a16:creationId xmlns:a16="http://schemas.microsoft.com/office/drawing/2014/main" id="{D1948865-0549-499E-AF2A-EEA31100D4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Espaço Reservado para Anotações 2">
            <a:extLst>
              <a:ext uri="{FF2B5EF4-FFF2-40B4-BE49-F238E27FC236}">
                <a16:creationId xmlns:a16="http://schemas.microsoft.com/office/drawing/2014/main" id="{B71092E1-8FAA-47F0-BFFA-2B6B34A74B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altLang="pt-BR"/>
          </a:p>
        </p:txBody>
      </p:sp>
      <p:sp>
        <p:nvSpPr>
          <p:cNvPr id="13316" name="Espaço Reservado para Número de Slide 3">
            <a:extLst>
              <a:ext uri="{FF2B5EF4-FFF2-40B4-BE49-F238E27FC236}">
                <a16:creationId xmlns:a16="http://schemas.microsoft.com/office/drawing/2014/main" id="{06AF3BBC-7069-42D5-B068-DC0E3E1974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F7DE52-39DD-4A6A-BFC2-EEF026B64EB9}" type="slidenum">
              <a:rPr lang="pt-BR" altLang="pt-BR"/>
              <a:pPr/>
              <a:t>10</a:t>
            </a:fld>
            <a:endParaRPr lang="pt-BR"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ço Reservado para Imagem de Slide 1">
            <a:extLst>
              <a:ext uri="{FF2B5EF4-FFF2-40B4-BE49-F238E27FC236}">
                <a16:creationId xmlns:a16="http://schemas.microsoft.com/office/drawing/2014/main" id="{49CD87EE-C5AF-49DA-8136-BC2F3BE888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Espaço Reservado para Anotações 2">
            <a:extLst>
              <a:ext uri="{FF2B5EF4-FFF2-40B4-BE49-F238E27FC236}">
                <a16:creationId xmlns:a16="http://schemas.microsoft.com/office/drawing/2014/main" id="{D4DA117B-0D7D-43A5-B9C0-E47E9FD378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altLang="pt-BR"/>
          </a:p>
        </p:txBody>
      </p:sp>
      <p:sp>
        <p:nvSpPr>
          <p:cNvPr id="15364" name="Espaço Reservado para Número de Slide 3">
            <a:extLst>
              <a:ext uri="{FF2B5EF4-FFF2-40B4-BE49-F238E27FC236}">
                <a16:creationId xmlns:a16="http://schemas.microsoft.com/office/drawing/2014/main" id="{9D3ECB65-91CB-4C8B-9386-562997589F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2494D4-B25A-4A43-B124-5B1375A9BAF4}" type="slidenum">
              <a:rPr lang="pt-BR" altLang="pt-BR"/>
              <a:pPr/>
              <a:t>11</a:t>
            </a:fld>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58F2FD5-C23B-4A80-8953-EFEA59019B72}"/>
              </a:ext>
            </a:extLst>
          </p:cNvPr>
          <p:cNvSpPr>
            <a:spLocks noGrp="1"/>
          </p:cNvSpPr>
          <p:nvPr>
            <p:ph type="dt" sz="half" idx="10"/>
          </p:nvPr>
        </p:nvSpPr>
        <p:spPr/>
        <p:txBody>
          <a:bodyPr/>
          <a:lstStyle>
            <a:lvl1pPr>
              <a:defRPr/>
            </a:lvl1pPr>
          </a:lstStyle>
          <a:p>
            <a:pPr>
              <a:defRPr/>
            </a:pPr>
            <a:fld id="{8A6D5D68-0921-487F-AE08-3230B5406D80}" type="datetimeFigureOut">
              <a:rPr lang="pt-BR"/>
              <a:pPr>
                <a:defRPr/>
              </a:pPr>
              <a:t>29/04/2022</a:t>
            </a:fld>
            <a:endParaRPr lang="pt-BR"/>
          </a:p>
        </p:txBody>
      </p:sp>
      <p:sp>
        <p:nvSpPr>
          <p:cNvPr id="5" name="Espaço Reservado para Rodapé 4">
            <a:extLst>
              <a:ext uri="{FF2B5EF4-FFF2-40B4-BE49-F238E27FC236}">
                <a16:creationId xmlns:a16="http://schemas.microsoft.com/office/drawing/2014/main" id="{F86042D8-80B4-47CA-99D5-7750AB249CDB}"/>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E3ED186D-E797-4641-93ED-9354899C24CB}"/>
              </a:ext>
            </a:extLst>
          </p:cNvPr>
          <p:cNvSpPr>
            <a:spLocks noGrp="1"/>
          </p:cNvSpPr>
          <p:nvPr>
            <p:ph type="sldNum" sz="quarter" idx="12"/>
          </p:nvPr>
        </p:nvSpPr>
        <p:spPr/>
        <p:txBody>
          <a:bodyPr/>
          <a:lstStyle>
            <a:lvl1pPr>
              <a:defRPr/>
            </a:lvl1pPr>
          </a:lstStyle>
          <a:p>
            <a:fld id="{78CE2A50-DDF1-4519-97BE-E011DB508F59}" type="slidenum">
              <a:rPr lang="pt-BR" altLang="pt-BR"/>
              <a:pPr/>
              <a:t>‹nº›</a:t>
            </a:fld>
            <a:endParaRPr lang="pt-BR" altLang="pt-BR"/>
          </a:p>
        </p:txBody>
      </p:sp>
    </p:spTree>
    <p:extLst>
      <p:ext uri="{BB962C8B-B14F-4D97-AF65-F5344CB8AC3E}">
        <p14:creationId xmlns:p14="http://schemas.microsoft.com/office/powerpoint/2010/main" val="269597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60E7515-930D-4723-96EE-669DC125A703}"/>
              </a:ext>
            </a:extLst>
          </p:cNvPr>
          <p:cNvSpPr>
            <a:spLocks noGrp="1"/>
          </p:cNvSpPr>
          <p:nvPr>
            <p:ph type="dt" sz="half" idx="10"/>
          </p:nvPr>
        </p:nvSpPr>
        <p:spPr/>
        <p:txBody>
          <a:bodyPr/>
          <a:lstStyle>
            <a:lvl1pPr>
              <a:defRPr/>
            </a:lvl1pPr>
          </a:lstStyle>
          <a:p>
            <a:pPr>
              <a:defRPr/>
            </a:pPr>
            <a:fld id="{2D62F018-DEF2-4D2F-8FDD-1B34EBD684F5}" type="datetimeFigureOut">
              <a:rPr lang="pt-BR"/>
              <a:pPr>
                <a:defRPr/>
              </a:pPr>
              <a:t>29/04/2022</a:t>
            </a:fld>
            <a:endParaRPr lang="pt-BR"/>
          </a:p>
        </p:txBody>
      </p:sp>
      <p:sp>
        <p:nvSpPr>
          <p:cNvPr id="5" name="Espaço Reservado para Rodapé 4">
            <a:extLst>
              <a:ext uri="{FF2B5EF4-FFF2-40B4-BE49-F238E27FC236}">
                <a16:creationId xmlns:a16="http://schemas.microsoft.com/office/drawing/2014/main" id="{DBE0C14D-3939-4E27-9496-012B286E8282}"/>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A8931DEB-14B5-4C1E-A876-7815C0A9C5E1}"/>
              </a:ext>
            </a:extLst>
          </p:cNvPr>
          <p:cNvSpPr>
            <a:spLocks noGrp="1"/>
          </p:cNvSpPr>
          <p:nvPr>
            <p:ph type="sldNum" sz="quarter" idx="12"/>
          </p:nvPr>
        </p:nvSpPr>
        <p:spPr/>
        <p:txBody>
          <a:bodyPr/>
          <a:lstStyle>
            <a:lvl1pPr>
              <a:defRPr/>
            </a:lvl1pPr>
          </a:lstStyle>
          <a:p>
            <a:fld id="{E0B061CA-D5C5-4228-88C0-9A7C63BE8015}" type="slidenum">
              <a:rPr lang="pt-BR" altLang="pt-BR"/>
              <a:pPr/>
              <a:t>‹nº›</a:t>
            </a:fld>
            <a:endParaRPr lang="pt-BR" altLang="pt-BR"/>
          </a:p>
        </p:txBody>
      </p:sp>
    </p:spTree>
    <p:extLst>
      <p:ext uri="{BB962C8B-B14F-4D97-AF65-F5344CB8AC3E}">
        <p14:creationId xmlns:p14="http://schemas.microsoft.com/office/powerpoint/2010/main" val="174971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69C0AE7-FDC0-4614-9059-52B4FEB0937B}"/>
              </a:ext>
            </a:extLst>
          </p:cNvPr>
          <p:cNvSpPr>
            <a:spLocks noGrp="1"/>
          </p:cNvSpPr>
          <p:nvPr>
            <p:ph type="dt" sz="half" idx="10"/>
          </p:nvPr>
        </p:nvSpPr>
        <p:spPr/>
        <p:txBody>
          <a:bodyPr/>
          <a:lstStyle>
            <a:lvl1pPr>
              <a:defRPr/>
            </a:lvl1pPr>
          </a:lstStyle>
          <a:p>
            <a:pPr>
              <a:defRPr/>
            </a:pPr>
            <a:fld id="{871BAD17-6441-4A72-9241-648CCE50798F}" type="datetimeFigureOut">
              <a:rPr lang="pt-BR"/>
              <a:pPr>
                <a:defRPr/>
              </a:pPr>
              <a:t>29/04/2022</a:t>
            </a:fld>
            <a:endParaRPr lang="pt-BR"/>
          </a:p>
        </p:txBody>
      </p:sp>
      <p:sp>
        <p:nvSpPr>
          <p:cNvPr id="5" name="Espaço Reservado para Rodapé 4">
            <a:extLst>
              <a:ext uri="{FF2B5EF4-FFF2-40B4-BE49-F238E27FC236}">
                <a16:creationId xmlns:a16="http://schemas.microsoft.com/office/drawing/2014/main" id="{F3F4D342-5368-440F-B92A-EF21BB389901}"/>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6C69A081-B9F6-415E-B00C-940F73784E0A}"/>
              </a:ext>
            </a:extLst>
          </p:cNvPr>
          <p:cNvSpPr>
            <a:spLocks noGrp="1"/>
          </p:cNvSpPr>
          <p:nvPr>
            <p:ph type="sldNum" sz="quarter" idx="12"/>
          </p:nvPr>
        </p:nvSpPr>
        <p:spPr/>
        <p:txBody>
          <a:bodyPr/>
          <a:lstStyle>
            <a:lvl1pPr>
              <a:defRPr/>
            </a:lvl1pPr>
          </a:lstStyle>
          <a:p>
            <a:fld id="{49ACF689-B086-4077-93BD-DC63DA65B2AD}" type="slidenum">
              <a:rPr lang="pt-BR" altLang="pt-BR"/>
              <a:pPr/>
              <a:t>‹nº›</a:t>
            </a:fld>
            <a:endParaRPr lang="pt-BR" altLang="pt-BR"/>
          </a:p>
        </p:txBody>
      </p:sp>
    </p:spTree>
    <p:extLst>
      <p:ext uri="{BB962C8B-B14F-4D97-AF65-F5344CB8AC3E}">
        <p14:creationId xmlns:p14="http://schemas.microsoft.com/office/powerpoint/2010/main" val="379769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BEA3AD2-F3C1-4B5B-B19A-6556EF0E17DC}"/>
              </a:ext>
            </a:extLst>
          </p:cNvPr>
          <p:cNvSpPr>
            <a:spLocks noGrp="1"/>
          </p:cNvSpPr>
          <p:nvPr>
            <p:ph type="dt" sz="half" idx="10"/>
          </p:nvPr>
        </p:nvSpPr>
        <p:spPr/>
        <p:txBody>
          <a:bodyPr/>
          <a:lstStyle>
            <a:lvl1pPr>
              <a:defRPr/>
            </a:lvl1pPr>
          </a:lstStyle>
          <a:p>
            <a:pPr>
              <a:defRPr/>
            </a:pPr>
            <a:fld id="{F2E8395D-8BCF-4B47-A02E-2BD6D0076B9E}" type="datetimeFigureOut">
              <a:rPr lang="pt-BR"/>
              <a:pPr>
                <a:defRPr/>
              </a:pPr>
              <a:t>29/04/2022</a:t>
            </a:fld>
            <a:endParaRPr lang="pt-BR"/>
          </a:p>
        </p:txBody>
      </p:sp>
      <p:sp>
        <p:nvSpPr>
          <p:cNvPr id="5" name="Espaço Reservado para Rodapé 4">
            <a:extLst>
              <a:ext uri="{FF2B5EF4-FFF2-40B4-BE49-F238E27FC236}">
                <a16:creationId xmlns:a16="http://schemas.microsoft.com/office/drawing/2014/main" id="{093ACDEA-8D98-47D3-9B03-FDBB6CFB5385}"/>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9989EC9B-64AD-475F-AC67-4B6904E95F81}"/>
              </a:ext>
            </a:extLst>
          </p:cNvPr>
          <p:cNvSpPr>
            <a:spLocks noGrp="1"/>
          </p:cNvSpPr>
          <p:nvPr>
            <p:ph type="sldNum" sz="quarter" idx="12"/>
          </p:nvPr>
        </p:nvSpPr>
        <p:spPr/>
        <p:txBody>
          <a:bodyPr/>
          <a:lstStyle>
            <a:lvl1pPr>
              <a:defRPr/>
            </a:lvl1pPr>
          </a:lstStyle>
          <a:p>
            <a:fld id="{AD54E838-3FE7-45C9-A01E-74D73C1FC139}" type="slidenum">
              <a:rPr lang="pt-BR" altLang="pt-BR"/>
              <a:pPr/>
              <a:t>‹nº›</a:t>
            </a:fld>
            <a:endParaRPr lang="pt-BR" altLang="pt-BR"/>
          </a:p>
        </p:txBody>
      </p:sp>
    </p:spTree>
    <p:extLst>
      <p:ext uri="{BB962C8B-B14F-4D97-AF65-F5344CB8AC3E}">
        <p14:creationId xmlns:p14="http://schemas.microsoft.com/office/powerpoint/2010/main" val="381681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105AF203-31EF-489F-B59D-83EED87FDF40}"/>
              </a:ext>
            </a:extLst>
          </p:cNvPr>
          <p:cNvSpPr>
            <a:spLocks noGrp="1"/>
          </p:cNvSpPr>
          <p:nvPr>
            <p:ph type="dt" sz="half" idx="10"/>
          </p:nvPr>
        </p:nvSpPr>
        <p:spPr/>
        <p:txBody>
          <a:bodyPr/>
          <a:lstStyle>
            <a:lvl1pPr>
              <a:defRPr/>
            </a:lvl1pPr>
          </a:lstStyle>
          <a:p>
            <a:pPr>
              <a:defRPr/>
            </a:pPr>
            <a:fld id="{6113C9A2-C6CD-48E8-9C29-269C06083D8D}" type="datetimeFigureOut">
              <a:rPr lang="pt-BR"/>
              <a:pPr>
                <a:defRPr/>
              </a:pPr>
              <a:t>29/04/2022</a:t>
            </a:fld>
            <a:endParaRPr lang="pt-BR"/>
          </a:p>
        </p:txBody>
      </p:sp>
      <p:sp>
        <p:nvSpPr>
          <p:cNvPr id="5" name="Espaço Reservado para Rodapé 4">
            <a:extLst>
              <a:ext uri="{FF2B5EF4-FFF2-40B4-BE49-F238E27FC236}">
                <a16:creationId xmlns:a16="http://schemas.microsoft.com/office/drawing/2014/main" id="{70C61E16-A552-4848-9B72-14FEE92A642D}"/>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BE4094F6-BC0E-4BE2-89BA-28DD0606DB7B}"/>
              </a:ext>
            </a:extLst>
          </p:cNvPr>
          <p:cNvSpPr>
            <a:spLocks noGrp="1"/>
          </p:cNvSpPr>
          <p:nvPr>
            <p:ph type="sldNum" sz="quarter" idx="12"/>
          </p:nvPr>
        </p:nvSpPr>
        <p:spPr/>
        <p:txBody>
          <a:bodyPr/>
          <a:lstStyle>
            <a:lvl1pPr>
              <a:defRPr/>
            </a:lvl1pPr>
          </a:lstStyle>
          <a:p>
            <a:fld id="{6490B672-83A8-40BF-91F7-D22DA4727210}" type="slidenum">
              <a:rPr lang="pt-BR" altLang="pt-BR"/>
              <a:pPr/>
              <a:t>‹nº›</a:t>
            </a:fld>
            <a:endParaRPr lang="pt-BR" altLang="pt-BR"/>
          </a:p>
        </p:txBody>
      </p:sp>
    </p:spTree>
    <p:extLst>
      <p:ext uri="{BB962C8B-B14F-4D97-AF65-F5344CB8AC3E}">
        <p14:creationId xmlns:p14="http://schemas.microsoft.com/office/powerpoint/2010/main" val="194677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a:extLst>
              <a:ext uri="{FF2B5EF4-FFF2-40B4-BE49-F238E27FC236}">
                <a16:creationId xmlns:a16="http://schemas.microsoft.com/office/drawing/2014/main" id="{B6617A49-D1B0-4DFD-A3C9-8F54AABE7547}"/>
              </a:ext>
            </a:extLst>
          </p:cNvPr>
          <p:cNvSpPr>
            <a:spLocks noGrp="1"/>
          </p:cNvSpPr>
          <p:nvPr>
            <p:ph type="dt" sz="half" idx="10"/>
          </p:nvPr>
        </p:nvSpPr>
        <p:spPr/>
        <p:txBody>
          <a:bodyPr/>
          <a:lstStyle>
            <a:lvl1pPr>
              <a:defRPr/>
            </a:lvl1pPr>
          </a:lstStyle>
          <a:p>
            <a:pPr>
              <a:defRPr/>
            </a:pPr>
            <a:fld id="{BD30F905-F529-42D1-BCF6-BD652F5A425F}" type="datetimeFigureOut">
              <a:rPr lang="pt-BR"/>
              <a:pPr>
                <a:defRPr/>
              </a:pPr>
              <a:t>29/04/2022</a:t>
            </a:fld>
            <a:endParaRPr lang="pt-BR"/>
          </a:p>
        </p:txBody>
      </p:sp>
      <p:sp>
        <p:nvSpPr>
          <p:cNvPr id="6" name="Espaço Reservado para Rodapé 4">
            <a:extLst>
              <a:ext uri="{FF2B5EF4-FFF2-40B4-BE49-F238E27FC236}">
                <a16:creationId xmlns:a16="http://schemas.microsoft.com/office/drawing/2014/main" id="{0C80042B-A4A2-47FC-9DD7-1EDAA6CD74B5}"/>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5">
            <a:extLst>
              <a:ext uri="{FF2B5EF4-FFF2-40B4-BE49-F238E27FC236}">
                <a16:creationId xmlns:a16="http://schemas.microsoft.com/office/drawing/2014/main" id="{4A526386-E2DB-4C40-AD41-C7F2ED6B6666}"/>
              </a:ext>
            </a:extLst>
          </p:cNvPr>
          <p:cNvSpPr>
            <a:spLocks noGrp="1"/>
          </p:cNvSpPr>
          <p:nvPr>
            <p:ph type="sldNum" sz="quarter" idx="12"/>
          </p:nvPr>
        </p:nvSpPr>
        <p:spPr/>
        <p:txBody>
          <a:bodyPr/>
          <a:lstStyle>
            <a:lvl1pPr>
              <a:defRPr/>
            </a:lvl1pPr>
          </a:lstStyle>
          <a:p>
            <a:fld id="{6A9A5449-F455-4EC1-B674-438FDC2A26CA}" type="slidenum">
              <a:rPr lang="pt-BR" altLang="pt-BR"/>
              <a:pPr/>
              <a:t>‹nº›</a:t>
            </a:fld>
            <a:endParaRPr lang="pt-BR" altLang="pt-BR"/>
          </a:p>
        </p:txBody>
      </p:sp>
    </p:spTree>
    <p:extLst>
      <p:ext uri="{BB962C8B-B14F-4D97-AF65-F5344CB8AC3E}">
        <p14:creationId xmlns:p14="http://schemas.microsoft.com/office/powerpoint/2010/main" val="406719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a:extLst>
              <a:ext uri="{FF2B5EF4-FFF2-40B4-BE49-F238E27FC236}">
                <a16:creationId xmlns:a16="http://schemas.microsoft.com/office/drawing/2014/main" id="{541E0C35-5E19-458E-AB31-9377AE48AAFE}"/>
              </a:ext>
            </a:extLst>
          </p:cNvPr>
          <p:cNvSpPr>
            <a:spLocks noGrp="1"/>
          </p:cNvSpPr>
          <p:nvPr>
            <p:ph type="dt" sz="half" idx="10"/>
          </p:nvPr>
        </p:nvSpPr>
        <p:spPr/>
        <p:txBody>
          <a:bodyPr/>
          <a:lstStyle>
            <a:lvl1pPr>
              <a:defRPr/>
            </a:lvl1pPr>
          </a:lstStyle>
          <a:p>
            <a:pPr>
              <a:defRPr/>
            </a:pPr>
            <a:fld id="{5F40B5BE-9A0E-4331-BFD0-61247D29D2AB}" type="datetimeFigureOut">
              <a:rPr lang="pt-BR"/>
              <a:pPr>
                <a:defRPr/>
              </a:pPr>
              <a:t>29/04/2022</a:t>
            </a:fld>
            <a:endParaRPr lang="pt-BR"/>
          </a:p>
        </p:txBody>
      </p:sp>
      <p:sp>
        <p:nvSpPr>
          <p:cNvPr id="8" name="Espaço Reservado para Rodapé 4">
            <a:extLst>
              <a:ext uri="{FF2B5EF4-FFF2-40B4-BE49-F238E27FC236}">
                <a16:creationId xmlns:a16="http://schemas.microsoft.com/office/drawing/2014/main" id="{9303A0E5-CF31-4BA1-B8A8-27074442F9C2}"/>
              </a:ext>
            </a:extLst>
          </p:cNvPr>
          <p:cNvSpPr>
            <a:spLocks noGrp="1"/>
          </p:cNvSpPr>
          <p:nvPr>
            <p:ph type="ftr" sz="quarter" idx="11"/>
          </p:nvPr>
        </p:nvSpPr>
        <p:spPr/>
        <p:txBody>
          <a:bodyPr/>
          <a:lstStyle>
            <a:lvl1pPr>
              <a:defRPr/>
            </a:lvl1pPr>
          </a:lstStyle>
          <a:p>
            <a:pPr>
              <a:defRPr/>
            </a:pPr>
            <a:endParaRPr lang="pt-BR"/>
          </a:p>
        </p:txBody>
      </p:sp>
      <p:sp>
        <p:nvSpPr>
          <p:cNvPr id="9" name="Espaço Reservado para Número de Slide 5">
            <a:extLst>
              <a:ext uri="{FF2B5EF4-FFF2-40B4-BE49-F238E27FC236}">
                <a16:creationId xmlns:a16="http://schemas.microsoft.com/office/drawing/2014/main" id="{97262744-B97E-42F9-B3CB-AF60547DB19E}"/>
              </a:ext>
            </a:extLst>
          </p:cNvPr>
          <p:cNvSpPr>
            <a:spLocks noGrp="1"/>
          </p:cNvSpPr>
          <p:nvPr>
            <p:ph type="sldNum" sz="quarter" idx="12"/>
          </p:nvPr>
        </p:nvSpPr>
        <p:spPr/>
        <p:txBody>
          <a:bodyPr/>
          <a:lstStyle>
            <a:lvl1pPr>
              <a:defRPr/>
            </a:lvl1pPr>
          </a:lstStyle>
          <a:p>
            <a:fld id="{26ED6093-23F1-42E3-BF9B-E3AB78421229}" type="slidenum">
              <a:rPr lang="pt-BR" altLang="pt-BR"/>
              <a:pPr/>
              <a:t>‹nº›</a:t>
            </a:fld>
            <a:endParaRPr lang="pt-BR" altLang="pt-BR"/>
          </a:p>
        </p:txBody>
      </p:sp>
    </p:spTree>
    <p:extLst>
      <p:ext uri="{BB962C8B-B14F-4D97-AF65-F5344CB8AC3E}">
        <p14:creationId xmlns:p14="http://schemas.microsoft.com/office/powerpoint/2010/main" val="59422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3">
            <a:extLst>
              <a:ext uri="{FF2B5EF4-FFF2-40B4-BE49-F238E27FC236}">
                <a16:creationId xmlns:a16="http://schemas.microsoft.com/office/drawing/2014/main" id="{462D1AF3-BE54-4FF9-9FEA-6AB01CB69FA8}"/>
              </a:ext>
            </a:extLst>
          </p:cNvPr>
          <p:cNvSpPr>
            <a:spLocks noGrp="1"/>
          </p:cNvSpPr>
          <p:nvPr>
            <p:ph type="dt" sz="half" idx="10"/>
          </p:nvPr>
        </p:nvSpPr>
        <p:spPr/>
        <p:txBody>
          <a:bodyPr/>
          <a:lstStyle>
            <a:lvl1pPr>
              <a:defRPr/>
            </a:lvl1pPr>
          </a:lstStyle>
          <a:p>
            <a:pPr>
              <a:defRPr/>
            </a:pPr>
            <a:fld id="{0C59364C-749B-46A4-AA8A-6E90D502DC82}" type="datetimeFigureOut">
              <a:rPr lang="pt-BR"/>
              <a:pPr>
                <a:defRPr/>
              </a:pPr>
              <a:t>29/04/2022</a:t>
            </a:fld>
            <a:endParaRPr lang="pt-BR"/>
          </a:p>
        </p:txBody>
      </p:sp>
      <p:sp>
        <p:nvSpPr>
          <p:cNvPr id="4" name="Espaço Reservado para Rodapé 4">
            <a:extLst>
              <a:ext uri="{FF2B5EF4-FFF2-40B4-BE49-F238E27FC236}">
                <a16:creationId xmlns:a16="http://schemas.microsoft.com/office/drawing/2014/main" id="{48E3417A-CB36-4B30-BEEA-DBB94CD59821}"/>
              </a:ext>
            </a:extLst>
          </p:cNvPr>
          <p:cNvSpPr>
            <a:spLocks noGrp="1"/>
          </p:cNvSpPr>
          <p:nvPr>
            <p:ph type="ftr" sz="quarter" idx="11"/>
          </p:nvPr>
        </p:nvSpPr>
        <p:spPr/>
        <p:txBody>
          <a:bodyPr/>
          <a:lstStyle>
            <a:lvl1pPr>
              <a:defRPr/>
            </a:lvl1pPr>
          </a:lstStyle>
          <a:p>
            <a:pPr>
              <a:defRPr/>
            </a:pPr>
            <a:endParaRPr lang="pt-BR"/>
          </a:p>
        </p:txBody>
      </p:sp>
      <p:sp>
        <p:nvSpPr>
          <p:cNvPr id="5" name="Espaço Reservado para Número de Slide 5">
            <a:extLst>
              <a:ext uri="{FF2B5EF4-FFF2-40B4-BE49-F238E27FC236}">
                <a16:creationId xmlns:a16="http://schemas.microsoft.com/office/drawing/2014/main" id="{92172E27-8ABB-448D-A15C-B310E86C451D}"/>
              </a:ext>
            </a:extLst>
          </p:cNvPr>
          <p:cNvSpPr>
            <a:spLocks noGrp="1"/>
          </p:cNvSpPr>
          <p:nvPr>
            <p:ph type="sldNum" sz="quarter" idx="12"/>
          </p:nvPr>
        </p:nvSpPr>
        <p:spPr/>
        <p:txBody>
          <a:bodyPr/>
          <a:lstStyle>
            <a:lvl1pPr>
              <a:defRPr/>
            </a:lvl1pPr>
          </a:lstStyle>
          <a:p>
            <a:fld id="{E2C34F9F-624C-49D9-99FA-A07D88B14750}" type="slidenum">
              <a:rPr lang="pt-BR" altLang="pt-BR"/>
              <a:pPr/>
              <a:t>‹nº›</a:t>
            </a:fld>
            <a:endParaRPr lang="pt-BR" altLang="pt-BR"/>
          </a:p>
        </p:txBody>
      </p:sp>
    </p:spTree>
    <p:extLst>
      <p:ext uri="{BB962C8B-B14F-4D97-AF65-F5344CB8AC3E}">
        <p14:creationId xmlns:p14="http://schemas.microsoft.com/office/powerpoint/2010/main" val="44853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a:extLst>
              <a:ext uri="{FF2B5EF4-FFF2-40B4-BE49-F238E27FC236}">
                <a16:creationId xmlns:a16="http://schemas.microsoft.com/office/drawing/2014/main" id="{4E7FF26C-0A4D-44F9-ACA4-7FFA6739760A}"/>
              </a:ext>
            </a:extLst>
          </p:cNvPr>
          <p:cNvSpPr>
            <a:spLocks noGrp="1"/>
          </p:cNvSpPr>
          <p:nvPr>
            <p:ph type="dt" sz="half" idx="10"/>
          </p:nvPr>
        </p:nvSpPr>
        <p:spPr/>
        <p:txBody>
          <a:bodyPr/>
          <a:lstStyle>
            <a:lvl1pPr>
              <a:defRPr/>
            </a:lvl1pPr>
          </a:lstStyle>
          <a:p>
            <a:pPr>
              <a:defRPr/>
            </a:pPr>
            <a:fld id="{07225091-BE91-4665-896A-AE7D5DE007D3}" type="datetimeFigureOut">
              <a:rPr lang="pt-BR"/>
              <a:pPr>
                <a:defRPr/>
              </a:pPr>
              <a:t>29/04/2022</a:t>
            </a:fld>
            <a:endParaRPr lang="pt-BR"/>
          </a:p>
        </p:txBody>
      </p:sp>
      <p:sp>
        <p:nvSpPr>
          <p:cNvPr id="3" name="Espaço Reservado para Rodapé 4">
            <a:extLst>
              <a:ext uri="{FF2B5EF4-FFF2-40B4-BE49-F238E27FC236}">
                <a16:creationId xmlns:a16="http://schemas.microsoft.com/office/drawing/2014/main" id="{3B5A2859-7E0C-4D2A-B447-3E4E9BF3305E}"/>
              </a:ext>
            </a:extLst>
          </p:cNvPr>
          <p:cNvSpPr>
            <a:spLocks noGrp="1"/>
          </p:cNvSpPr>
          <p:nvPr>
            <p:ph type="ftr" sz="quarter" idx="11"/>
          </p:nvPr>
        </p:nvSpPr>
        <p:spPr/>
        <p:txBody>
          <a:bodyPr/>
          <a:lstStyle>
            <a:lvl1pPr>
              <a:defRPr/>
            </a:lvl1pPr>
          </a:lstStyle>
          <a:p>
            <a:pPr>
              <a:defRPr/>
            </a:pPr>
            <a:endParaRPr lang="pt-BR"/>
          </a:p>
        </p:txBody>
      </p:sp>
      <p:sp>
        <p:nvSpPr>
          <p:cNvPr id="4" name="Espaço Reservado para Número de Slide 5">
            <a:extLst>
              <a:ext uri="{FF2B5EF4-FFF2-40B4-BE49-F238E27FC236}">
                <a16:creationId xmlns:a16="http://schemas.microsoft.com/office/drawing/2014/main" id="{E97C5ADF-2C47-4ECB-83D4-14DF5FC155A1}"/>
              </a:ext>
            </a:extLst>
          </p:cNvPr>
          <p:cNvSpPr>
            <a:spLocks noGrp="1"/>
          </p:cNvSpPr>
          <p:nvPr>
            <p:ph type="sldNum" sz="quarter" idx="12"/>
          </p:nvPr>
        </p:nvSpPr>
        <p:spPr/>
        <p:txBody>
          <a:bodyPr/>
          <a:lstStyle>
            <a:lvl1pPr>
              <a:defRPr/>
            </a:lvl1pPr>
          </a:lstStyle>
          <a:p>
            <a:fld id="{648C568C-735E-4C7A-B6E8-F0D28BD14643}" type="slidenum">
              <a:rPr lang="pt-BR" altLang="pt-BR"/>
              <a:pPr/>
              <a:t>‹nº›</a:t>
            </a:fld>
            <a:endParaRPr lang="pt-BR" altLang="pt-BR"/>
          </a:p>
        </p:txBody>
      </p:sp>
    </p:spTree>
    <p:extLst>
      <p:ext uri="{BB962C8B-B14F-4D97-AF65-F5344CB8AC3E}">
        <p14:creationId xmlns:p14="http://schemas.microsoft.com/office/powerpoint/2010/main" val="80615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3">
            <a:extLst>
              <a:ext uri="{FF2B5EF4-FFF2-40B4-BE49-F238E27FC236}">
                <a16:creationId xmlns:a16="http://schemas.microsoft.com/office/drawing/2014/main" id="{1CCD5CBA-7EEA-4185-8977-170C36622B2F}"/>
              </a:ext>
            </a:extLst>
          </p:cNvPr>
          <p:cNvSpPr>
            <a:spLocks noGrp="1"/>
          </p:cNvSpPr>
          <p:nvPr>
            <p:ph type="dt" sz="half" idx="10"/>
          </p:nvPr>
        </p:nvSpPr>
        <p:spPr/>
        <p:txBody>
          <a:bodyPr/>
          <a:lstStyle>
            <a:lvl1pPr>
              <a:defRPr/>
            </a:lvl1pPr>
          </a:lstStyle>
          <a:p>
            <a:pPr>
              <a:defRPr/>
            </a:pPr>
            <a:fld id="{3998D220-E866-4CC4-A3CE-E7BC3FA97F8B}" type="datetimeFigureOut">
              <a:rPr lang="pt-BR"/>
              <a:pPr>
                <a:defRPr/>
              </a:pPr>
              <a:t>29/04/2022</a:t>
            </a:fld>
            <a:endParaRPr lang="pt-BR"/>
          </a:p>
        </p:txBody>
      </p:sp>
      <p:sp>
        <p:nvSpPr>
          <p:cNvPr id="6" name="Espaço Reservado para Rodapé 4">
            <a:extLst>
              <a:ext uri="{FF2B5EF4-FFF2-40B4-BE49-F238E27FC236}">
                <a16:creationId xmlns:a16="http://schemas.microsoft.com/office/drawing/2014/main" id="{B4DA17EF-EBA8-485D-95F1-6A0ED9138A09}"/>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5">
            <a:extLst>
              <a:ext uri="{FF2B5EF4-FFF2-40B4-BE49-F238E27FC236}">
                <a16:creationId xmlns:a16="http://schemas.microsoft.com/office/drawing/2014/main" id="{ABEF5A16-F435-4AA0-B516-B350DD35CEFD}"/>
              </a:ext>
            </a:extLst>
          </p:cNvPr>
          <p:cNvSpPr>
            <a:spLocks noGrp="1"/>
          </p:cNvSpPr>
          <p:nvPr>
            <p:ph type="sldNum" sz="quarter" idx="12"/>
          </p:nvPr>
        </p:nvSpPr>
        <p:spPr/>
        <p:txBody>
          <a:bodyPr/>
          <a:lstStyle>
            <a:lvl1pPr>
              <a:defRPr/>
            </a:lvl1pPr>
          </a:lstStyle>
          <a:p>
            <a:fld id="{9A420365-FBFC-40F7-8AB1-BEA608E4F9E9}" type="slidenum">
              <a:rPr lang="pt-BR" altLang="pt-BR"/>
              <a:pPr/>
              <a:t>‹nº›</a:t>
            </a:fld>
            <a:endParaRPr lang="pt-BR" altLang="pt-BR"/>
          </a:p>
        </p:txBody>
      </p:sp>
    </p:spTree>
    <p:extLst>
      <p:ext uri="{BB962C8B-B14F-4D97-AF65-F5344CB8AC3E}">
        <p14:creationId xmlns:p14="http://schemas.microsoft.com/office/powerpoint/2010/main" val="405262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3">
            <a:extLst>
              <a:ext uri="{FF2B5EF4-FFF2-40B4-BE49-F238E27FC236}">
                <a16:creationId xmlns:a16="http://schemas.microsoft.com/office/drawing/2014/main" id="{ACA3CB9F-49E0-448C-97DD-74C39FA9FD12}"/>
              </a:ext>
            </a:extLst>
          </p:cNvPr>
          <p:cNvSpPr>
            <a:spLocks noGrp="1"/>
          </p:cNvSpPr>
          <p:nvPr>
            <p:ph type="dt" sz="half" idx="10"/>
          </p:nvPr>
        </p:nvSpPr>
        <p:spPr/>
        <p:txBody>
          <a:bodyPr/>
          <a:lstStyle>
            <a:lvl1pPr>
              <a:defRPr/>
            </a:lvl1pPr>
          </a:lstStyle>
          <a:p>
            <a:pPr>
              <a:defRPr/>
            </a:pPr>
            <a:fld id="{D83CFA56-D8AD-4D9A-8E94-2157B32DA104}" type="datetimeFigureOut">
              <a:rPr lang="pt-BR"/>
              <a:pPr>
                <a:defRPr/>
              </a:pPr>
              <a:t>29/04/2022</a:t>
            </a:fld>
            <a:endParaRPr lang="pt-BR"/>
          </a:p>
        </p:txBody>
      </p:sp>
      <p:sp>
        <p:nvSpPr>
          <p:cNvPr id="6" name="Espaço Reservado para Rodapé 4">
            <a:extLst>
              <a:ext uri="{FF2B5EF4-FFF2-40B4-BE49-F238E27FC236}">
                <a16:creationId xmlns:a16="http://schemas.microsoft.com/office/drawing/2014/main" id="{60653886-1A1E-48B3-9B8F-5886F8D0290B}"/>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5">
            <a:extLst>
              <a:ext uri="{FF2B5EF4-FFF2-40B4-BE49-F238E27FC236}">
                <a16:creationId xmlns:a16="http://schemas.microsoft.com/office/drawing/2014/main" id="{F3AE95FA-EC2C-4E1B-8426-233C27E24C26}"/>
              </a:ext>
            </a:extLst>
          </p:cNvPr>
          <p:cNvSpPr>
            <a:spLocks noGrp="1"/>
          </p:cNvSpPr>
          <p:nvPr>
            <p:ph type="sldNum" sz="quarter" idx="12"/>
          </p:nvPr>
        </p:nvSpPr>
        <p:spPr/>
        <p:txBody>
          <a:bodyPr/>
          <a:lstStyle>
            <a:lvl1pPr>
              <a:defRPr/>
            </a:lvl1pPr>
          </a:lstStyle>
          <a:p>
            <a:fld id="{162C5A26-C44F-4084-B997-BD2DBAF30511}" type="slidenum">
              <a:rPr lang="pt-BR" altLang="pt-BR"/>
              <a:pPr/>
              <a:t>‹nº›</a:t>
            </a:fld>
            <a:endParaRPr lang="pt-BR" altLang="pt-BR"/>
          </a:p>
        </p:txBody>
      </p:sp>
    </p:spTree>
    <p:extLst>
      <p:ext uri="{BB962C8B-B14F-4D97-AF65-F5344CB8AC3E}">
        <p14:creationId xmlns:p14="http://schemas.microsoft.com/office/powerpoint/2010/main" val="808593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a:extLst>
              <a:ext uri="{FF2B5EF4-FFF2-40B4-BE49-F238E27FC236}">
                <a16:creationId xmlns:a16="http://schemas.microsoft.com/office/drawing/2014/main" id="{168B0566-0B79-4FE8-B6BB-B17ACB4916C8}"/>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título mestre</a:t>
            </a:r>
          </a:p>
        </p:txBody>
      </p:sp>
      <p:sp>
        <p:nvSpPr>
          <p:cNvPr id="1027" name="Espaço Reservado para Texto 2">
            <a:extLst>
              <a:ext uri="{FF2B5EF4-FFF2-40B4-BE49-F238E27FC236}">
                <a16:creationId xmlns:a16="http://schemas.microsoft.com/office/drawing/2014/main" id="{93FBCBE1-B098-4435-9DFB-6EE8AB88A88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Editar estilos de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4" name="Espaço Reservado para Data 3">
            <a:extLst>
              <a:ext uri="{FF2B5EF4-FFF2-40B4-BE49-F238E27FC236}">
                <a16:creationId xmlns:a16="http://schemas.microsoft.com/office/drawing/2014/main" id="{03B2CE11-5F6D-4123-908E-3C7C31A75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AEAE7B25-0CFF-49E6-8214-23CBD9CDBC49}" type="datetimeFigureOut">
              <a:rPr lang="pt-BR"/>
              <a:pPr>
                <a:defRPr/>
              </a:pPr>
              <a:t>29/04/2022</a:t>
            </a:fld>
            <a:endParaRPr lang="pt-BR"/>
          </a:p>
        </p:txBody>
      </p:sp>
      <p:sp>
        <p:nvSpPr>
          <p:cNvPr id="5" name="Espaço Reservado para Rodapé 4">
            <a:extLst>
              <a:ext uri="{FF2B5EF4-FFF2-40B4-BE49-F238E27FC236}">
                <a16:creationId xmlns:a16="http://schemas.microsoft.com/office/drawing/2014/main" id="{E81E1082-27EA-4D15-95FE-9B9DD7925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pt-BR"/>
          </a:p>
        </p:txBody>
      </p:sp>
      <p:sp>
        <p:nvSpPr>
          <p:cNvPr id="6" name="Espaço Reservado para Número de Slide 5">
            <a:extLst>
              <a:ext uri="{FF2B5EF4-FFF2-40B4-BE49-F238E27FC236}">
                <a16:creationId xmlns:a16="http://schemas.microsoft.com/office/drawing/2014/main" id="{16FD21BD-F33B-428F-8DB6-B1F293D2F592}"/>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3A2C8EC8-235D-4CDF-B42F-A701B947B0EB}"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oleObject" Target="../embeddings/oleObject1.bin"/><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5.emf"/><Relationship Id="rId9" Type="http://schemas.microsoft.com/office/2007/relationships/diagramDrawing" Target="../diagrams/drawing1.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8.emf"/><Relationship Id="rId5" Type="http://schemas.openxmlformats.org/officeDocument/2006/relationships/oleObject" Target="../embeddings/oleObject3.bin"/><Relationship Id="rId4" Type="http://schemas.openxmlformats.org/officeDocument/2006/relationships/image" Target="../media/image27.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1">
            <a:extLst>
              <a:ext uri="{FF2B5EF4-FFF2-40B4-BE49-F238E27FC236}">
                <a16:creationId xmlns:a16="http://schemas.microsoft.com/office/drawing/2014/main" id="{A609B96F-6A22-488C-BED4-09FB3970CE40}"/>
              </a:ext>
            </a:extLst>
          </p:cNvPr>
          <p:cNvSpPr>
            <a:spLocks noGrp="1"/>
          </p:cNvSpPr>
          <p:nvPr>
            <p:ph type="title"/>
          </p:nvPr>
        </p:nvSpPr>
        <p:spPr>
          <a:xfrm>
            <a:off x="838200" y="525463"/>
            <a:ext cx="10515600" cy="1325562"/>
          </a:xfrm>
        </p:spPr>
        <p:txBody>
          <a:bodyPr/>
          <a:lstStyle/>
          <a:p>
            <a:pPr algn="ctr" eaLnBrk="1" hangingPunct="1"/>
            <a:r>
              <a:rPr lang="pt-BR" altLang="pt-BR" b="1"/>
              <a:t>Processos e Sistemas Decisórios</a:t>
            </a:r>
          </a:p>
        </p:txBody>
      </p:sp>
      <p:sp>
        <p:nvSpPr>
          <p:cNvPr id="3075" name="Espaço Reservado para Conteúdo 2">
            <a:extLst>
              <a:ext uri="{FF2B5EF4-FFF2-40B4-BE49-F238E27FC236}">
                <a16:creationId xmlns:a16="http://schemas.microsoft.com/office/drawing/2014/main" id="{5C4590C4-478A-4DA6-8111-6F119E0AC604}"/>
              </a:ext>
            </a:extLst>
          </p:cNvPr>
          <p:cNvSpPr>
            <a:spLocks noGrp="1"/>
          </p:cNvSpPr>
          <p:nvPr>
            <p:ph idx="1"/>
          </p:nvPr>
        </p:nvSpPr>
        <p:spPr>
          <a:xfrm>
            <a:off x="2117725" y="2689225"/>
            <a:ext cx="8097838" cy="3535363"/>
          </a:xfrm>
        </p:spPr>
        <p:txBody>
          <a:bodyPr/>
          <a:lstStyle/>
          <a:p>
            <a:pPr marL="0" indent="0" eaLnBrk="1" hangingPunct="1">
              <a:buFont typeface="Arial" panose="020B0604020202020204" pitchFamily="34" charset="0"/>
              <a:buNone/>
            </a:pPr>
            <a:r>
              <a:rPr lang="pt-BR" altLang="pt-BR"/>
              <a:t>Parte 3</a:t>
            </a:r>
          </a:p>
          <a:p>
            <a:pPr marL="0" indent="0" eaLnBrk="1" hangingPunct="1">
              <a:buFont typeface="Arial" panose="020B0604020202020204" pitchFamily="34" charset="0"/>
              <a:buNone/>
            </a:pPr>
            <a:r>
              <a:rPr lang="pt-BR" altLang="pt-BR"/>
              <a:t>Decisões sob Ignorância</a:t>
            </a:r>
          </a:p>
          <a:p>
            <a:pPr marL="0" indent="0" eaLnBrk="1" hangingPunct="1">
              <a:buFont typeface="Arial" panose="020B0604020202020204" pitchFamily="34" charset="0"/>
              <a:buNone/>
            </a:pPr>
            <a:r>
              <a:rPr lang="pt-BR" altLang="pt-BR"/>
              <a:t>Cap. 3, p. 40 – 61</a:t>
            </a:r>
          </a:p>
          <a:p>
            <a:pPr marL="0" indent="0" eaLnBrk="1" hangingPunct="1">
              <a:buFont typeface="Arial" panose="020B0604020202020204" pitchFamily="34" charset="0"/>
              <a:buNone/>
            </a:pPr>
            <a:r>
              <a:rPr lang="pt-BR" altLang="pt-BR"/>
              <a:t>Livro: An Introduction to Decision Theory</a:t>
            </a:r>
          </a:p>
          <a:p>
            <a:pPr marL="0" indent="0" eaLnBrk="1" hangingPunct="1">
              <a:buFont typeface="Arial" panose="020B0604020202020204" pitchFamily="34" charset="0"/>
              <a:buNone/>
            </a:pPr>
            <a:endParaRPr lang="pt-BR" altLang="pt-BR"/>
          </a:p>
          <a:p>
            <a:pPr marL="0" indent="0" eaLnBrk="1" hangingPunct="1">
              <a:buFont typeface="Arial" panose="020B0604020202020204" pitchFamily="34" charset="0"/>
              <a:buNone/>
            </a:pPr>
            <a:r>
              <a:rPr lang="pt-BR" altLang="pt-BR"/>
              <a:t>Professor: Uajará Pessoa Araújo</a:t>
            </a:r>
          </a:p>
          <a:p>
            <a:pPr marL="0" indent="0" eaLnBrk="1" hangingPunct="1">
              <a:buFont typeface="Arial" panose="020B0604020202020204" pitchFamily="34" charset="0"/>
              <a:buNone/>
            </a:pPr>
            <a:endParaRPr lang="pt-BR" altLang="pt-BR"/>
          </a:p>
        </p:txBody>
      </p:sp>
      <p:sp>
        <p:nvSpPr>
          <p:cNvPr id="3076" name="Retângulo 1">
            <a:extLst>
              <a:ext uri="{FF2B5EF4-FFF2-40B4-BE49-F238E27FC236}">
                <a16:creationId xmlns:a16="http://schemas.microsoft.com/office/drawing/2014/main" id="{1F8BC891-DD88-4BD5-8BF1-71FD4E40E0AC}"/>
              </a:ext>
            </a:extLst>
          </p:cNvPr>
          <p:cNvSpPr>
            <a:spLocks noChangeArrowheads="1"/>
          </p:cNvSpPr>
          <p:nvPr/>
        </p:nvSpPr>
        <p:spPr bwMode="auto">
          <a:xfrm>
            <a:off x="9255125" y="5559425"/>
            <a:ext cx="2787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BR" altLang="pt-BR" sz="1800">
                <a:latin typeface="Arial" panose="020B0604020202020204" pitchFamily="34" charset="0"/>
              </a:rPr>
              <a:t>Anna Paula Martins Leite</a:t>
            </a:r>
            <a:endParaRPr lang="pt-BR" altLang="pt-BR" sz="1800" b="1">
              <a:solidFill>
                <a:srgbClr val="000000"/>
              </a:solidFill>
            </a:endParaRPr>
          </a:p>
          <a:p>
            <a:pPr eaLnBrk="1" hangingPunct="1">
              <a:lnSpc>
                <a:spcPct val="100000"/>
              </a:lnSpc>
              <a:spcBef>
                <a:spcPct val="0"/>
              </a:spcBef>
              <a:buFont typeface="Arial" panose="020B0604020202020204" pitchFamily="34" charset="0"/>
              <a:buNone/>
            </a:pPr>
            <a:r>
              <a:rPr lang="pt-BR" altLang="pt-BR" sz="1800">
                <a:latin typeface="Arial" panose="020B0604020202020204" pitchFamily="34" charset="0"/>
              </a:rPr>
              <a:t>Bernard Cardoso Oliveira</a:t>
            </a:r>
          </a:p>
          <a:p>
            <a:pPr eaLnBrk="1" hangingPunct="1">
              <a:lnSpc>
                <a:spcPct val="100000"/>
              </a:lnSpc>
              <a:spcBef>
                <a:spcPct val="0"/>
              </a:spcBef>
              <a:buFont typeface="Arial" panose="020B0604020202020204" pitchFamily="34" charset="0"/>
              <a:buNone/>
            </a:pPr>
            <a:r>
              <a:rPr lang="pt-BR" altLang="pt-BR" sz="1800">
                <a:latin typeface="Arial" panose="020B0604020202020204" pitchFamily="34" charset="0"/>
              </a:rPr>
              <a:t>Eduardo Magalhâes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6">
            <a:extLst>
              <a:ext uri="{FF2B5EF4-FFF2-40B4-BE49-F238E27FC236}">
                <a16:creationId xmlns:a16="http://schemas.microsoft.com/office/drawing/2014/main" id="{8DA99402-25BC-41D0-8ACD-CD1B5AA874D2}"/>
              </a:ext>
            </a:extLst>
          </p:cNvPr>
          <p:cNvSpPr>
            <a:spLocks noChangeArrowheads="1"/>
          </p:cNvSpPr>
          <p:nvPr/>
        </p:nvSpPr>
        <p:spPr bwMode="auto">
          <a:xfrm>
            <a:off x="304800" y="1308100"/>
            <a:ext cx="11714163" cy="708025"/>
          </a:xfrm>
          <a:prstGeom prst="rect">
            <a:avLst/>
          </a:prstGeom>
          <a:noFill/>
          <a:ln w="9525">
            <a:noFill/>
            <a:miter lim="800000"/>
            <a:headEnd/>
            <a:tailEnd/>
          </a:ln>
          <a:effectLst/>
        </p:spPr>
        <p:txBody>
          <a:bodyPr bIns="0" anchor="ctr">
            <a:spAutoFit/>
          </a:bodyPr>
          <a:lstStyle/>
          <a:p>
            <a:pPr eaLnBrk="1" hangingPunct="1">
              <a:defRPr/>
            </a:pPr>
            <a:r>
              <a:rPr lang="pt-PT" sz="2800" b="1" dirty="0">
                <a:latin typeface="+mn-lt"/>
                <a:cs typeface="Arial" charset="0"/>
              </a:rPr>
              <a:t>Exemplo 2 - </a:t>
            </a:r>
            <a:r>
              <a:rPr lang="pt-PT" sz="2800" dirty="0">
                <a:latin typeface="+mn-lt"/>
                <a:cs typeface="Arial" charset="0"/>
              </a:rPr>
              <a:t> </a:t>
            </a:r>
            <a:r>
              <a:rPr lang="pt-PT" sz="2800" b="1" dirty="0">
                <a:latin typeface="+mn-lt"/>
                <a:cs typeface="Arial" charset="0"/>
              </a:rPr>
              <a:t>Tomada de Decisão Sob Ignorância (Princípio da Dominância)</a:t>
            </a:r>
          </a:p>
          <a:p>
            <a:pPr eaLnBrk="1" hangingPunct="1">
              <a:defRPr/>
            </a:pPr>
            <a:endParaRPr lang="pt-PT" sz="1500" dirty="0">
              <a:latin typeface="+mn-lt"/>
              <a:cs typeface="Arial" charset="0"/>
            </a:endParaRPr>
          </a:p>
        </p:txBody>
      </p:sp>
      <p:sp>
        <p:nvSpPr>
          <p:cNvPr id="12291" name="Título 1">
            <a:extLst>
              <a:ext uri="{FF2B5EF4-FFF2-40B4-BE49-F238E27FC236}">
                <a16:creationId xmlns:a16="http://schemas.microsoft.com/office/drawing/2014/main" id="{AC8618EF-BF48-4F2B-9818-CE53D26E4BD4}"/>
              </a:ext>
            </a:extLst>
          </p:cNvPr>
          <p:cNvSpPr>
            <a:spLocks/>
          </p:cNvSpPr>
          <p:nvPr/>
        </p:nvSpPr>
        <p:spPr bwMode="auto">
          <a:xfrm>
            <a:off x="838200" y="322263"/>
            <a:ext cx="105156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pt-BR" altLang="pt-BR" sz="4400">
                <a:latin typeface="Calibri Light" panose="020F0302020204030204" pitchFamily="34" charset="0"/>
              </a:rPr>
              <a:t>Decisões sob Ignorância</a:t>
            </a:r>
          </a:p>
        </p:txBody>
      </p:sp>
      <p:sp>
        <p:nvSpPr>
          <p:cNvPr id="2" name="Retângulo 1">
            <a:extLst>
              <a:ext uri="{FF2B5EF4-FFF2-40B4-BE49-F238E27FC236}">
                <a16:creationId xmlns:a16="http://schemas.microsoft.com/office/drawing/2014/main" id="{8DA2035F-4025-462C-A6A9-24E073FDCC3A}"/>
              </a:ext>
            </a:extLst>
          </p:cNvPr>
          <p:cNvSpPr/>
          <p:nvPr/>
        </p:nvSpPr>
        <p:spPr>
          <a:xfrm>
            <a:off x="174625" y="3836988"/>
            <a:ext cx="3846513" cy="2678112"/>
          </a:xfrm>
          <a:prstGeom prst="rect">
            <a:avLst/>
          </a:prstGeom>
          <a:solidFill>
            <a:schemeClr val="accent6">
              <a:lumMod val="20000"/>
              <a:lumOff val="80000"/>
            </a:schemeClr>
          </a:solidFill>
          <a:ln w="12700">
            <a:solidFill>
              <a:schemeClr val="tx1"/>
            </a:solidFill>
            <a:prstDash val="dash"/>
          </a:ln>
        </p:spPr>
        <p:txBody>
          <a:bodyPr>
            <a:spAutoFit/>
          </a:bodyPr>
          <a:lstStyle/>
          <a:p>
            <a:pPr algn="ctr" eaLnBrk="1" hangingPunct="1">
              <a:defRPr/>
            </a:pPr>
            <a:r>
              <a:rPr lang="pt-PT" sz="2400" b="1" u="sng" dirty="0">
                <a:latin typeface="Calibri" pitchFamily="34" charset="0"/>
                <a:cs typeface="Arial" charset="0"/>
              </a:rPr>
              <a:t>Informação Relevante:</a:t>
            </a:r>
          </a:p>
          <a:p>
            <a:pPr algn="just" eaLnBrk="1" hangingPunct="1">
              <a:defRPr/>
            </a:pPr>
            <a:endParaRPr lang="pt-PT" sz="2400" dirty="0">
              <a:latin typeface="Calibri" pitchFamily="34" charset="0"/>
              <a:cs typeface="Arial" charset="0"/>
            </a:endParaRPr>
          </a:p>
          <a:p>
            <a:pPr algn="just" eaLnBrk="1" hangingPunct="1">
              <a:defRPr/>
            </a:pPr>
            <a:r>
              <a:rPr lang="pt-PT" sz="2400" dirty="0">
                <a:latin typeface="Calibri" pitchFamily="34" charset="0"/>
                <a:cs typeface="Arial" charset="0"/>
              </a:rPr>
              <a:t>Pouco antes de reservar o seu bilhete, </a:t>
            </a:r>
            <a:r>
              <a:rPr lang="pt-PT" sz="2400" b="1" dirty="0">
                <a:latin typeface="Calibri" pitchFamily="34" charset="0"/>
                <a:cs typeface="Arial" charset="0"/>
              </a:rPr>
              <a:t>você  ler no </a:t>
            </a:r>
            <a:r>
              <a:rPr lang="pt-PT" sz="2400" b="1" i="1" dirty="0">
                <a:latin typeface="Calibri" pitchFamily="34" charset="0"/>
                <a:cs typeface="Arial" charset="0"/>
              </a:rPr>
              <a:t>“The Times” </a:t>
            </a:r>
            <a:r>
              <a:rPr lang="pt-PT" sz="2400" b="1" dirty="0">
                <a:latin typeface="Calibri" pitchFamily="34" charset="0"/>
                <a:cs typeface="Arial" charset="0"/>
              </a:rPr>
              <a:t>que a </a:t>
            </a:r>
            <a:r>
              <a:rPr lang="pt-PT" sz="2400" b="1" i="1" dirty="0">
                <a:latin typeface="Calibri" pitchFamily="34" charset="0"/>
                <a:cs typeface="Arial" charset="0"/>
              </a:rPr>
              <a:t>Air Mojave </a:t>
            </a:r>
            <a:r>
              <a:rPr lang="pt-PT" sz="2400" dirty="0">
                <a:latin typeface="Calibri" pitchFamily="34" charset="0"/>
                <a:cs typeface="Arial" charset="0"/>
              </a:rPr>
              <a:t>esta à beira da </a:t>
            </a:r>
            <a:r>
              <a:rPr lang="pt-PT" sz="2400" b="1" dirty="0">
                <a:latin typeface="Calibri" pitchFamily="34" charset="0"/>
                <a:cs typeface="Arial" charset="0"/>
              </a:rPr>
              <a:t>falência. </a:t>
            </a:r>
          </a:p>
          <a:p>
            <a:pPr algn="just" eaLnBrk="1" hangingPunct="1">
              <a:buFontTx/>
              <a:buChar char="•"/>
              <a:defRPr/>
            </a:pPr>
            <a:endParaRPr lang="pt-PT" sz="2400" dirty="0">
              <a:latin typeface="Calibri" pitchFamily="34" charset="0"/>
              <a:cs typeface="Arial" charset="0"/>
            </a:endParaRPr>
          </a:p>
        </p:txBody>
      </p:sp>
      <p:sp>
        <p:nvSpPr>
          <p:cNvPr id="12293" name="Retângulo 2">
            <a:extLst>
              <a:ext uri="{FF2B5EF4-FFF2-40B4-BE49-F238E27FC236}">
                <a16:creationId xmlns:a16="http://schemas.microsoft.com/office/drawing/2014/main" id="{B29AB55E-BB38-40CE-899D-B9F0D9617547}"/>
              </a:ext>
            </a:extLst>
          </p:cNvPr>
          <p:cNvSpPr>
            <a:spLocks noChangeArrowheads="1"/>
          </p:cNvSpPr>
          <p:nvPr/>
        </p:nvSpPr>
        <p:spPr bwMode="auto">
          <a:xfrm>
            <a:off x="174625" y="2103438"/>
            <a:ext cx="11844338" cy="1385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00000"/>
              </a:lnSpc>
              <a:spcBef>
                <a:spcPct val="0"/>
              </a:spcBef>
            </a:pPr>
            <a:r>
              <a:rPr lang="pt-PT" altLang="pt-BR" i="1"/>
              <a:t>Imagine que você deseja viajar de Londres a Las Vegas. </a:t>
            </a:r>
          </a:p>
          <a:p>
            <a:pPr algn="just" eaLnBrk="1" hangingPunct="1">
              <a:lnSpc>
                <a:spcPct val="100000"/>
              </a:lnSpc>
              <a:spcBef>
                <a:spcPct val="0"/>
              </a:spcBef>
            </a:pPr>
            <a:r>
              <a:rPr lang="pt-PT" altLang="pt-BR" i="1"/>
              <a:t>Esta rota é oferecida por duas companhias aéreas: </a:t>
            </a:r>
            <a:r>
              <a:rPr lang="pt-PT" altLang="pt-BR" b="1" i="1"/>
              <a:t>Black Jack  e Air Mojave.</a:t>
            </a:r>
          </a:p>
          <a:p>
            <a:pPr algn="just" eaLnBrk="1" hangingPunct="1">
              <a:lnSpc>
                <a:spcPct val="100000"/>
              </a:lnSpc>
              <a:spcBef>
                <a:spcPct val="0"/>
              </a:spcBef>
            </a:pPr>
            <a:r>
              <a:rPr lang="pt-PT" altLang="pt-BR" i="1"/>
              <a:t>Ambos oferecem tarifas equivalentes e níveis de serviço.</a:t>
            </a:r>
            <a:endParaRPr lang="pt-PT" altLang="pt-BR" b="1" i="1"/>
          </a:p>
        </p:txBody>
      </p:sp>
      <p:sp>
        <p:nvSpPr>
          <p:cNvPr id="12294" name="Retângulo 3">
            <a:extLst>
              <a:ext uri="{FF2B5EF4-FFF2-40B4-BE49-F238E27FC236}">
                <a16:creationId xmlns:a16="http://schemas.microsoft.com/office/drawing/2014/main" id="{D2E1CCFC-1DEE-4FB1-9D1E-3DDFE82D0562}"/>
              </a:ext>
            </a:extLst>
          </p:cNvPr>
          <p:cNvSpPr>
            <a:spLocks noChangeArrowheads="1"/>
          </p:cNvSpPr>
          <p:nvPr/>
        </p:nvSpPr>
        <p:spPr bwMode="auto">
          <a:xfrm>
            <a:off x="4803775" y="3808413"/>
            <a:ext cx="7215188" cy="2676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00000"/>
              </a:lnSpc>
              <a:spcBef>
                <a:spcPct val="0"/>
              </a:spcBef>
            </a:pPr>
            <a:r>
              <a:rPr lang="pt-PT" altLang="pt-BR" sz="2400"/>
              <a:t>Portanto não importa se  as informações sobre </a:t>
            </a:r>
            <a:r>
              <a:rPr lang="pt-PT" altLang="pt-BR" sz="2400" i="1"/>
              <a:t>Air Mojave </a:t>
            </a:r>
            <a:r>
              <a:rPr lang="pt-PT" altLang="pt-BR" sz="2400"/>
              <a:t>está correta ou não, </a:t>
            </a:r>
            <a:r>
              <a:rPr lang="pt-PT" altLang="pt-BR" sz="2400" b="1"/>
              <a:t>não tenho nada perder registrando minha passagem</a:t>
            </a:r>
            <a:r>
              <a:rPr lang="pt-PT" altLang="pt-BR" sz="2400"/>
              <a:t> com as companhias aéreas de </a:t>
            </a:r>
            <a:r>
              <a:rPr lang="pt-PT" altLang="pt-BR" sz="2400" b="1" i="1"/>
              <a:t>Black Jack. </a:t>
            </a:r>
          </a:p>
          <a:p>
            <a:pPr algn="just" eaLnBrk="1" hangingPunct="1">
              <a:lnSpc>
                <a:spcPct val="100000"/>
              </a:lnSpc>
              <a:spcBef>
                <a:spcPct val="0"/>
              </a:spcBef>
            </a:pPr>
            <a:endParaRPr lang="pt-PT" altLang="pt-BR" sz="2400" b="1" i="1"/>
          </a:p>
          <a:p>
            <a:pPr algn="just" eaLnBrk="1" hangingPunct="1">
              <a:lnSpc>
                <a:spcPct val="100000"/>
              </a:lnSpc>
              <a:spcBef>
                <a:spcPct val="0"/>
              </a:spcBef>
            </a:pPr>
            <a:r>
              <a:rPr lang="pt-PT" altLang="pt-BR" sz="2400"/>
              <a:t>A tarifa e serviço é o mesmo, mas eu não vou enfrentar o mesmo </a:t>
            </a:r>
            <a:r>
              <a:rPr lang="pt-PT" altLang="pt-BR" sz="2400" b="1"/>
              <a:t>risco de perd</a:t>
            </a:r>
            <a:r>
              <a:rPr lang="pt-PT" altLang="pt-BR" sz="2400"/>
              <a:t>er o meu dinheiro.</a:t>
            </a:r>
            <a:endParaRPr lang="pt-BR" altLang="pt-BR" sz="2400">
              <a:latin typeface="Arial" panose="020B0604020202020204" pitchFamily="34" charset="0"/>
            </a:endParaRPr>
          </a:p>
        </p:txBody>
      </p:sp>
      <p:sp>
        <p:nvSpPr>
          <p:cNvPr id="5" name="Seta para a direita 4">
            <a:extLst>
              <a:ext uri="{FF2B5EF4-FFF2-40B4-BE49-F238E27FC236}">
                <a16:creationId xmlns:a16="http://schemas.microsoft.com/office/drawing/2014/main" id="{B0841CC1-0C67-4BF6-B492-55864D89C76D}"/>
              </a:ext>
            </a:extLst>
          </p:cNvPr>
          <p:cNvSpPr/>
          <p:nvPr/>
        </p:nvSpPr>
        <p:spPr>
          <a:xfrm>
            <a:off x="4122738" y="4813300"/>
            <a:ext cx="579437" cy="517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a:extLst>
              <a:ext uri="{FF2B5EF4-FFF2-40B4-BE49-F238E27FC236}">
                <a16:creationId xmlns:a16="http://schemas.microsoft.com/office/drawing/2014/main" id="{7A467EE4-74AF-4CFE-AC6B-53035A357F7F}"/>
              </a:ext>
            </a:extLst>
          </p:cNvPr>
          <p:cNvSpPr>
            <a:spLocks/>
          </p:cNvSpPr>
          <p:nvPr/>
        </p:nvSpPr>
        <p:spPr bwMode="auto">
          <a:xfrm>
            <a:off x="838200" y="603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pt-BR" altLang="pt-BR" sz="4400">
                <a:latin typeface="Calibri Light" panose="020F0302020204030204" pitchFamily="34" charset="0"/>
              </a:rPr>
              <a:t>Decisões sob Ignorância</a:t>
            </a:r>
          </a:p>
        </p:txBody>
      </p:sp>
      <p:sp>
        <p:nvSpPr>
          <p:cNvPr id="14339" name="Rectangle 4">
            <a:extLst>
              <a:ext uri="{FF2B5EF4-FFF2-40B4-BE49-F238E27FC236}">
                <a16:creationId xmlns:a16="http://schemas.microsoft.com/office/drawing/2014/main" id="{9F334273-FE8D-4DFB-8919-31983EF2D237}"/>
              </a:ext>
            </a:extLst>
          </p:cNvPr>
          <p:cNvSpPr>
            <a:spLocks noChangeArrowheads="1"/>
          </p:cNvSpPr>
          <p:nvPr/>
        </p:nvSpPr>
        <p:spPr bwMode="auto">
          <a:xfrm>
            <a:off x="263525" y="1717675"/>
            <a:ext cx="116046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00000"/>
              </a:lnSpc>
              <a:spcBef>
                <a:spcPct val="0"/>
              </a:spcBef>
              <a:buFontTx/>
              <a:buNone/>
            </a:pPr>
            <a:r>
              <a:rPr lang="pt-PT" altLang="pt-BR">
                <a:latin typeface="Arial" panose="020B0604020202020204" pitchFamily="34" charset="0"/>
              </a:rPr>
              <a:t>Nesse exemplo, é o </a:t>
            </a:r>
            <a:r>
              <a:rPr lang="pt-PT" altLang="pt-BR" b="1">
                <a:latin typeface="Arial" panose="020B0604020202020204" pitchFamily="34" charset="0"/>
              </a:rPr>
              <a:t>mais racional reservar com “</a:t>
            </a:r>
            <a:r>
              <a:rPr lang="pt-PT" altLang="pt-BR" b="1" i="1">
                <a:latin typeface="Arial" panose="020B0604020202020204" pitchFamily="34" charset="0"/>
              </a:rPr>
              <a:t>Black Jack”</a:t>
            </a:r>
            <a:r>
              <a:rPr lang="pt-PT" altLang="pt-BR">
                <a:latin typeface="Arial" panose="020B0604020202020204" pitchFamily="34" charset="0"/>
              </a:rPr>
              <a:t>, em vez de Mojave</a:t>
            </a:r>
            <a:r>
              <a:rPr lang="pt-BR" altLang="pt-BR">
                <a:latin typeface="Arial" panose="020B0604020202020204" pitchFamily="34" charset="0"/>
              </a:rPr>
              <a:t>.</a:t>
            </a:r>
          </a:p>
        </p:txBody>
      </p:sp>
      <p:pic>
        <p:nvPicPr>
          <p:cNvPr id="14340" name="Picture 5">
            <a:extLst>
              <a:ext uri="{FF2B5EF4-FFF2-40B4-BE49-F238E27FC236}">
                <a16:creationId xmlns:a16="http://schemas.microsoft.com/office/drawing/2014/main" id="{C49A24A2-EF0A-4149-9B26-642C821A5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3051175"/>
            <a:ext cx="4987925" cy="317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341" name="Rectangle 6">
            <a:extLst>
              <a:ext uri="{FF2B5EF4-FFF2-40B4-BE49-F238E27FC236}">
                <a16:creationId xmlns:a16="http://schemas.microsoft.com/office/drawing/2014/main" id="{DAE918A5-6936-4DAB-8C24-7E18462EB1B6}"/>
              </a:ext>
            </a:extLst>
          </p:cNvPr>
          <p:cNvSpPr>
            <a:spLocks noChangeArrowheads="1"/>
          </p:cNvSpPr>
          <p:nvPr/>
        </p:nvSpPr>
        <p:spPr bwMode="auto">
          <a:xfrm>
            <a:off x="3392488" y="2482850"/>
            <a:ext cx="52800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00000"/>
              </a:lnSpc>
              <a:spcBef>
                <a:spcPct val="0"/>
              </a:spcBef>
              <a:buFontTx/>
              <a:buNone/>
            </a:pPr>
            <a:r>
              <a:rPr lang="pt-PT" altLang="pt-BR" sz="2000" b="1" u="sng">
                <a:latin typeface="Arial" panose="020B0604020202020204" pitchFamily="34" charset="0"/>
              </a:rPr>
              <a:t>A  matriz de decisão é dado na Tabela 3.3</a:t>
            </a:r>
            <a:r>
              <a:rPr lang="pt-BR" altLang="pt-BR" sz="2000" u="sng">
                <a:latin typeface="Arial" panose="020B0604020202020204" pitchFamily="34" charset="0"/>
              </a:rPr>
              <a:t> </a:t>
            </a:r>
          </a:p>
        </p:txBody>
      </p:sp>
      <p:sp>
        <p:nvSpPr>
          <p:cNvPr id="25607" name="Rectangle 7">
            <a:extLst>
              <a:ext uri="{FF2B5EF4-FFF2-40B4-BE49-F238E27FC236}">
                <a16:creationId xmlns:a16="http://schemas.microsoft.com/office/drawing/2014/main" id="{63AA448A-12D8-4D52-B34A-72E4D036A1A6}"/>
              </a:ext>
            </a:extLst>
          </p:cNvPr>
          <p:cNvSpPr>
            <a:spLocks noChangeArrowheads="1"/>
          </p:cNvSpPr>
          <p:nvPr/>
        </p:nvSpPr>
        <p:spPr bwMode="auto">
          <a:xfrm>
            <a:off x="6026150" y="5114925"/>
            <a:ext cx="5988050" cy="969963"/>
          </a:xfrm>
          <a:prstGeom prst="rect">
            <a:avLst/>
          </a:prstGeom>
          <a:solidFill>
            <a:schemeClr val="accent6">
              <a:lumMod val="20000"/>
              <a:lumOff val="80000"/>
            </a:schemeClr>
          </a:solidFill>
          <a:ln w="9525">
            <a:solidFill>
              <a:schemeClr val="tx1"/>
            </a:solidFill>
            <a:miter lim="800000"/>
            <a:headEnd/>
            <a:tailEnd/>
          </a:ln>
          <a:effectLst/>
        </p:spPr>
        <p:txBody>
          <a:bodyPr bIns="0" anchor="ctr">
            <a:spAutoFit/>
          </a:bodyPr>
          <a:lstStyle/>
          <a:p>
            <a:pPr algn="just" eaLnBrk="1" hangingPunct="1">
              <a:buFontTx/>
              <a:buChar char="•"/>
              <a:defRPr/>
            </a:pPr>
            <a:r>
              <a:rPr lang="pt-PT" sz="2000">
                <a:latin typeface="Arial" charset="0"/>
                <a:cs typeface="Arial" charset="0"/>
              </a:rPr>
              <a:t>Ter um bilhete válido é melhor do que não ter um.</a:t>
            </a:r>
          </a:p>
          <a:p>
            <a:pPr algn="just" eaLnBrk="1" hangingPunct="1">
              <a:buFontTx/>
              <a:buChar char="•"/>
              <a:defRPr/>
            </a:pPr>
            <a:r>
              <a:rPr lang="pt-PT" sz="2000">
                <a:latin typeface="Arial" charset="0"/>
                <a:cs typeface="Arial" charset="0"/>
              </a:rPr>
              <a:t> Esta relação ordinal pode ser representado por dois números arbitrários, digamos 1 e 0.</a:t>
            </a:r>
            <a:r>
              <a:rPr lang="pt-BR" sz="2000">
                <a:latin typeface="Arial" charset="0"/>
                <a:cs typeface="Arial" charset="0"/>
              </a:rPr>
              <a:t> </a:t>
            </a:r>
          </a:p>
        </p:txBody>
      </p:sp>
      <p:sp>
        <p:nvSpPr>
          <p:cNvPr id="2" name="Seta para a direita 1">
            <a:extLst>
              <a:ext uri="{FF2B5EF4-FFF2-40B4-BE49-F238E27FC236}">
                <a16:creationId xmlns:a16="http://schemas.microsoft.com/office/drawing/2014/main" id="{9029D19F-97BC-419B-A7DF-FF237A198261}"/>
              </a:ext>
            </a:extLst>
          </p:cNvPr>
          <p:cNvSpPr/>
          <p:nvPr/>
        </p:nvSpPr>
        <p:spPr>
          <a:xfrm>
            <a:off x="5524500" y="3571875"/>
            <a:ext cx="342900" cy="231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3" name="Seta em curva para a direita 2">
            <a:extLst>
              <a:ext uri="{FF2B5EF4-FFF2-40B4-BE49-F238E27FC236}">
                <a16:creationId xmlns:a16="http://schemas.microsoft.com/office/drawing/2014/main" id="{3EDBE541-544F-4274-ADEE-A36DE3CEC1F7}"/>
              </a:ext>
            </a:extLst>
          </p:cNvPr>
          <p:cNvSpPr/>
          <p:nvPr/>
        </p:nvSpPr>
        <p:spPr>
          <a:xfrm>
            <a:off x="42863" y="4179888"/>
            <a:ext cx="407987" cy="10033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solidFill>
                <a:schemeClr val="tx1"/>
              </a:solidFill>
            </a:endParaRPr>
          </a:p>
        </p:txBody>
      </p:sp>
      <p:sp>
        <p:nvSpPr>
          <p:cNvPr id="14345" name="Retângulo 3">
            <a:extLst>
              <a:ext uri="{FF2B5EF4-FFF2-40B4-BE49-F238E27FC236}">
                <a16:creationId xmlns:a16="http://schemas.microsoft.com/office/drawing/2014/main" id="{FC0169EA-A5F5-47E2-9963-8CC11DA56D6A}"/>
              </a:ext>
            </a:extLst>
          </p:cNvPr>
          <p:cNvSpPr>
            <a:spLocks noChangeArrowheads="1"/>
          </p:cNvSpPr>
          <p:nvPr/>
        </p:nvSpPr>
        <p:spPr bwMode="auto">
          <a:xfrm>
            <a:off x="812800" y="6265863"/>
            <a:ext cx="8969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PT" altLang="pt-BR" b="1">
                <a:latin typeface="Arial" panose="020B0604020202020204" pitchFamily="34" charset="0"/>
              </a:rPr>
              <a:t>Obs: </a:t>
            </a:r>
            <a:r>
              <a:rPr lang="pt-PT" altLang="pt-BR">
                <a:latin typeface="Arial" panose="020B0604020202020204" pitchFamily="34" charset="0"/>
              </a:rPr>
              <a:t>Nota-se que a1 predomina sobre a2.</a:t>
            </a:r>
            <a:endParaRPr lang="pt-BR" altLang="pt-BR">
              <a:latin typeface="Arial" panose="020B0604020202020204" pitchFamily="34" charset="0"/>
            </a:endParaRPr>
          </a:p>
        </p:txBody>
      </p:sp>
      <p:sp>
        <p:nvSpPr>
          <p:cNvPr id="5" name="Retângulo 4">
            <a:extLst>
              <a:ext uri="{FF2B5EF4-FFF2-40B4-BE49-F238E27FC236}">
                <a16:creationId xmlns:a16="http://schemas.microsoft.com/office/drawing/2014/main" id="{F57FBC76-4D00-4034-9D07-709FACA06E0F}"/>
              </a:ext>
            </a:extLst>
          </p:cNvPr>
          <p:cNvSpPr/>
          <p:nvPr/>
        </p:nvSpPr>
        <p:spPr>
          <a:xfrm>
            <a:off x="3451225" y="5849938"/>
            <a:ext cx="1744663" cy="22066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pt-BR" b="1" dirty="0"/>
              <a:t>Menos provável</a:t>
            </a:r>
          </a:p>
        </p:txBody>
      </p:sp>
      <p:sp>
        <p:nvSpPr>
          <p:cNvPr id="6" name="Seta para a direita 5">
            <a:extLst>
              <a:ext uri="{FF2B5EF4-FFF2-40B4-BE49-F238E27FC236}">
                <a16:creationId xmlns:a16="http://schemas.microsoft.com/office/drawing/2014/main" id="{6DA708B0-7270-41E8-9A85-4072460DA3B7}"/>
              </a:ext>
            </a:extLst>
          </p:cNvPr>
          <p:cNvSpPr/>
          <p:nvPr/>
        </p:nvSpPr>
        <p:spPr>
          <a:xfrm>
            <a:off x="3003550" y="5562600"/>
            <a:ext cx="295275" cy="185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6" name="Seta para a direita 15">
            <a:extLst>
              <a:ext uri="{FF2B5EF4-FFF2-40B4-BE49-F238E27FC236}">
                <a16:creationId xmlns:a16="http://schemas.microsoft.com/office/drawing/2014/main" id="{3464F0B8-950D-4A38-8D56-73BF82CFA658}"/>
              </a:ext>
            </a:extLst>
          </p:cNvPr>
          <p:cNvSpPr/>
          <p:nvPr/>
        </p:nvSpPr>
        <p:spPr>
          <a:xfrm>
            <a:off x="3011488" y="5861050"/>
            <a:ext cx="295275" cy="185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7" name="Rectangle 6">
            <a:extLst>
              <a:ext uri="{FF2B5EF4-FFF2-40B4-BE49-F238E27FC236}">
                <a16:creationId xmlns:a16="http://schemas.microsoft.com/office/drawing/2014/main" id="{90F92829-8178-487A-8345-FEC627448CC5}"/>
              </a:ext>
            </a:extLst>
          </p:cNvPr>
          <p:cNvSpPr>
            <a:spLocks noChangeArrowheads="1"/>
          </p:cNvSpPr>
          <p:nvPr/>
        </p:nvSpPr>
        <p:spPr bwMode="auto">
          <a:xfrm>
            <a:off x="246063" y="1090613"/>
            <a:ext cx="11714162" cy="708025"/>
          </a:xfrm>
          <a:prstGeom prst="rect">
            <a:avLst/>
          </a:prstGeom>
          <a:noFill/>
          <a:ln w="9525">
            <a:noFill/>
            <a:miter lim="800000"/>
            <a:headEnd/>
            <a:tailEnd/>
          </a:ln>
          <a:effectLst/>
        </p:spPr>
        <p:txBody>
          <a:bodyPr bIns="0" anchor="ctr">
            <a:spAutoFit/>
          </a:bodyPr>
          <a:lstStyle/>
          <a:p>
            <a:pPr eaLnBrk="1" hangingPunct="1">
              <a:defRPr/>
            </a:pPr>
            <a:r>
              <a:rPr lang="pt-PT" sz="2800" b="1" dirty="0">
                <a:latin typeface="+mn-lt"/>
                <a:cs typeface="Arial" charset="0"/>
              </a:rPr>
              <a:t>Exemplo 2 - </a:t>
            </a:r>
            <a:r>
              <a:rPr lang="pt-PT" sz="2800" dirty="0">
                <a:latin typeface="+mn-lt"/>
                <a:cs typeface="Arial" charset="0"/>
              </a:rPr>
              <a:t> </a:t>
            </a:r>
            <a:r>
              <a:rPr lang="pt-PT" sz="2800" b="1" dirty="0">
                <a:latin typeface="+mn-lt"/>
                <a:cs typeface="Arial" charset="0"/>
              </a:rPr>
              <a:t>Tomada de Decisão Sob Ignorância (Princípio da Dominância)</a:t>
            </a:r>
          </a:p>
          <a:p>
            <a:pPr eaLnBrk="1" hangingPunct="1">
              <a:defRPr/>
            </a:pPr>
            <a:endParaRPr lang="pt-PT" sz="1500" dirty="0">
              <a:latin typeface="+mn-lt"/>
              <a:cs typeface="Arial" charset="0"/>
            </a:endParaRPr>
          </a:p>
        </p:txBody>
      </p:sp>
      <p:sp>
        <p:nvSpPr>
          <p:cNvPr id="14" name="Retângulo 13">
            <a:extLst>
              <a:ext uri="{FF2B5EF4-FFF2-40B4-BE49-F238E27FC236}">
                <a16:creationId xmlns:a16="http://schemas.microsoft.com/office/drawing/2014/main" id="{BC46B5AF-FDB6-42A1-A544-880CF1B053F4}"/>
              </a:ext>
            </a:extLst>
          </p:cNvPr>
          <p:cNvSpPr/>
          <p:nvPr/>
        </p:nvSpPr>
        <p:spPr>
          <a:xfrm>
            <a:off x="3441700" y="5521325"/>
            <a:ext cx="1744663" cy="222250"/>
          </a:xfrm>
          <a:prstGeom prst="rect">
            <a:avLst/>
          </a:prstGeom>
          <a:solidFill>
            <a:srgbClr val="2AF634"/>
          </a:solidFill>
          <a:ln>
            <a:solidFill>
              <a:srgbClr val="2AF63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pt-BR" b="1" dirty="0"/>
              <a:t>Predominante</a:t>
            </a:r>
          </a:p>
        </p:txBody>
      </p:sp>
      <p:pic>
        <p:nvPicPr>
          <p:cNvPr id="14351" name="Picture 22">
            <a:extLst>
              <a:ext uri="{FF2B5EF4-FFF2-40B4-BE49-F238E27FC236}">
                <a16:creationId xmlns:a16="http://schemas.microsoft.com/office/drawing/2014/main" id="{6899E57D-1234-46F7-9163-D6B49607F1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5338" y="3032125"/>
            <a:ext cx="6302375"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eta para a direita 1">
            <a:extLst>
              <a:ext uri="{FF2B5EF4-FFF2-40B4-BE49-F238E27FC236}">
                <a16:creationId xmlns:a16="http://schemas.microsoft.com/office/drawing/2014/main" id="{D5F16956-FDAB-4FE8-961A-4571F4AA4D87}"/>
              </a:ext>
            </a:extLst>
          </p:cNvPr>
          <p:cNvSpPr/>
          <p:nvPr/>
        </p:nvSpPr>
        <p:spPr>
          <a:xfrm>
            <a:off x="5567363" y="5557838"/>
            <a:ext cx="342900" cy="231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ítulo 1">
            <a:extLst>
              <a:ext uri="{FF2B5EF4-FFF2-40B4-BE49-F238E27FC236}">
                <a16:creationId xmlns:a16="http://schemas.microsoft.com/office/drawing/2014/main" id="{F8FE149F-04A3-412C-8E5D-10295CBF7131}"/>
              </a:ext>
            </a:extLst>
          </p:cNvPr>
          <p:cNvSpPr>
            <a:spLocks/>
          </p:cNvSpPr>
          <p:nvPr/>
        </p:nvSpPr>
        <p:spPr bwMode="auto">
          <a:xfrm>
            <a:off x="838200" y="220663"/>
            <a:ext cx="105156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pt-BR" altLang="pt-BR" sz="4400">
                <a:latin typeface="Calibri Light" panose="020F0302020204030204" pitchFamily="34" charset="0"/>
              </a:rPr>
              <a:t>Decisões sob Ignorância</a:t>
            </a:r>
          </a:p>
        </p:txBody>
      </p:sp>
      <p:sp>
        <p:nvSpPr>
          <p:cNvPr id="16387" name="Rectangle 2">
            <a:extLst>
              <a:ext uri="{FF2B5EF4-FFF2-40B4-BE49-F238E27FC236}">
                <a16:creationId xmlns:a16="http://schemas.microsoft.com/office/drawing/2014/main" id="{F16354D1-4F12-419F-9B53-23E416C35CDE}"/>
              </a:ext>
            </a:extLst>
          </p:cNvPr>
          <p:cNvSpPr>
            <a:spLocks noChangeArrowheads="1"/>
          </p:cNvSpPr>
          <p:nvPr/>
        </p:nvSpPr>
        <p:spPr bwMode="auto">
          <a:xfrm>
            <a:off x="217488" y="1352550"/>
            <a:ext cx="11407775"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9848"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pt-PT" altLang="pt-BR" sz="2400" b="1" u="sng">
                <a:solidFill>
                  <a:srgbClr val="000000"/>
                </a:solidFill>
                <a:latin typeface="Arial" panose="020B0604020202020204" pitchFamily="34" charset="0"/>
                <a:cs typeface="Times New Roman" panose="02020603050405020304" pitchFamily="18" charset="0"/>
              </a:rPr>
              <a:t>Princípio da Dominância pode ser apresentado em duas formas:</a:t>
            </a:r>
          </a:p>
          <a:p>
            <a:pPr algn="just" eaLnBrk="1" hangingPunct="1">
              <a:lnSpc>
                <a:spcPct val="100000"/>
              </a:lnSpc>
              <a:spcBef>
                <a:spcPct val="0"/>
              </a:spcBef>
              <a:buFontTx/>
              <a:buChar char="•"/>
            </a:pPr>
            <a:endParaRPr lang="pt-PT" altLang="pt-BR" sz="2400" u="sng">
              <a:solidFill>
                <a:srgbClr val="000000"/>
              </a:solidFill>
              <a:latin typeface="Arial" panose="020B0604020202020204" pitchFamily="34" charset="0"/>
              <a:cs typeface="Times New Roman" panose="02020603050405020304" pitchFamily="18" charset="0"/>
            </a:endParaRPr>
          </a:p>
          <a:p>
            <a:pPr algn="just" eaLnBrk="1" hangingPunct="1">
              <a:lnSpc>
                <a:spcPct val="100000"/>
              </a:lnSpc>
              <a:spcBef>
                <a:spcPct val="0"/>
              </a:spcBef>
              <a:buFontTx/>
              <a:buChar char="•"/>
            </a:pPr>
            <a:endParaRPr lang="pt-PT" altLang="pt-BR" sz="2400" u="sng">
              <a:solidFill>
                <a:srgbClr val="000000"/>
              </a:solidFill>
              <a:latin typeface="Arial" panose="020B0604020202020204" pitchFamily="34" charset="0"/>
              <a:cs typeface="Times New Roman" panose="02020603050405020304" pitchFamily="18" charset="0"/>
            </a:endParaRPr>
          </a:p>
          <a:p>
            <a:pPr algn="just" eaLnBrk="1" hangingPunct="1">
              <a:lnSpc>
                <a:spcPct val="100000"/>
              </a:lnSpc>
              <a:spcBef>
                <a:spcPct val="0"/>
              </a:spcBef>
              <a:buFontTx/>
              <a:buChar char="•"/>
            </a:pPr>
            <a:endParaRPr lang="pt-PT" altLang="pt-BR" sz="2400" u="sng">
              <a:solidFill>
                <a:srgbClr val="000000"/>
              </a:solidFill>
              <a:latin typeface="Arial" panose="020B0604020202020204" pitchFamily="34" charset="0"/>
              <a:cs typeface="Times New Roman" panose="02020603050405020304" pitchFamily="18" charset="0"/>
            </a:endParaRPr>
          </a:p>
          <a:p>
            <a:pPr algn="just" eaLnBrk="1" hangingPunct="1">
              <a:lnSpc>
                <a:spcPct val="100000"/>
              </a:lnSpc>
              <a:spcBef>
                <a:spcPct val="0"/>
              </a:spcBef>
              <a:buFontTx/>
              <a:buChar char="•"/>
            </a:pPr>
            <a:endParaRPr lang="pt-PT" altLang="pt-BR" sz="1500" u="sng">
              <a:solidFill>
                <a:srgbClr val="000000"/>
              </a:solidFill>
              <a:latin typeface="Arial" panose="020B0604020202020204" pitchFamily="34" charset="0"/>
              <a:cs typeface="Times New Roman" panose="02020603050405020304" pitchFamily="18" charset="0"/>
            </a:endParaRPr>
          </a:p>
          <a:p>
            <a:pPr algn="just" eaLnBrk="1" hangingPunct="1">
              <a:lnSpc>
                <a:spcPct val="100000"/>
              </a:lnSpc>
              <a:spcBef>
                <a:spcPct val="0"/>
              </a:spcBef>
              <a:buFontTx/>
              <a:buChar char="•"/>
            </a:pPr>
            <a:r>
              <a:rPr lang="pt-PT" altLang="pt-BR" sz="2400" b="1">
                <a:solidFill>
                  <a:srgbClr val="000000"/>
                </a:solidFill>
                <a:latin typeface="Arial" panose="020B0604020202020204" pitchFamily="34" charset="0"/>
                <a:cs typeface="Times New Roman" panose="02020603050405020304" pitchFamily="18" charset="0"/>
              </a:rPr>
              <a:t> Dominancia fraca: </a:t>
            </a:r>
            <a:r>
              <a:rPr lang="pt-PT" altLang="pt-BR" sz="2400">
                <a:solidFill>
                  <a:srgbClr val="000000"/>
                </a:solidFill>
                <a:latin typeface="Arial" panose="020B0604020202020204" pitchFamily="34" charset="0"/>
                <a:cs typeface="Times New Roman" panose="02020603050405020304" pitchFamily="18" charset="0"/>
              </a:rPr>
              <a:t>articula a idéia plausível que uma alternativa é tão menos racional quanto a outra se todos os seus resultados, de acordo com cada possível estado do mundo, forem pelo menos tão boa quanto a da outra alternativa. </a:t>
            </a:r>
          </a:p>
          <a:p>
            <a:pPr algn="just" eaLnBrk="1" hangingPunct="1">
              <a:lnSpc>
                <a:spcPct val="100000"/>
              </a:lnSpc>
              <a:spcBef>
                <a:spcPct val="0"/>
              </a:spcBef>
              <a:buFontTx/>
              <a:buChar char="•"/>
            </a:pPr>
            <a:endParaRPr lang="pt-PT" altLang="pt-BR" sz="1500">
              <a:solidFill>
                <a:srgbClr val="000000"/>
              </a:solidFill>
              <a:latin typeface="Arial" panose="020B0604020202020204" pitchFamily="34" charset="0"/>
              <a:cs typeface="Times New Roman" panose="02020603050405020304" pitchFamily="18" charset="0"/>
            </a:endParaRPr>
          </a:p>
          <a:p>
            <a:pPr algn="just" eaLnBrk="1" hangingPunct="1">
              <a:lnSpc>
                <a:spcPct val="100000"/>
              </a:lnSpc>
              <a:spcBef>
                <a:spcPct val="0"/>
              </a:spcBef>
              <a:buFontTx/>
              <a:buChar char="•"/>
            </a:pPr>
            <a:r>
              <a:rPr lang="pt-PT" altLang="pt-BR" sz="2400" b="1">
                <a:solidFill>
                  <a:srgbClr val="000000"/>
                </a:solidFill>
                <a:latin typeface="Arial" panose="020B0604020202020204" pitchFamily="34" charset="0"/>
                <a:cs typeface="Times New Roman" panose="02020603050405020304" pitchFamily="18" charset="0"/>
              </a:rPr>
              <a:t> Dominancia Forte: </a:t>
            </a:r>
            <a:r>
              <a:rPr lang="pt-PT" altLang="pt-BR" sz="2400">
                <a:solidFill>
                  <a:srgbClr val="000000"/>
                </a:solidFill>
                <a:latin typeface="Arial" panose="020B0604020202020204" pitchFamily="34" charset="0"/>
                <a:cs typeface="Times New Roman" panose="02020603050405020304" pitchFamily="18" charset="0"/>
              </a:rPr>
              <a:t>estipula que para que uma alternativa seja mais racional do que outra, duas condições devem ser cumpridas</a:t>
            </a:r>
            <a:r>
              <a:rPr lang="pt-PT" altLang="pt-BR">
                <a:solidFill>
                  <a:srgbClr val="000000"/>
                </a:solidFill>
                <a:latin typeface="Arial" panose="020B0604020202020204" pitchFamily="34" charset="0"/>
                <a:cs typeface="Times New Roman" panose="02020603050405020304" pitchFamily="18" charset="0"/>
              </a:rPr>
              <a:t>. </a:t>
            </a:r>
          </a:p>
          <a:p>
            <a:pPr algn="just" eaLnBrk="1" hangingPunct="1">
              <a:lnSpc>
                <a:spcPct val="100000"/>
              </a:lnSpc>
              <a:spcBef>
                <a:spcPct val="0"/>
              </a:spcBef>
              <a:buFontTx/>
              <a:buChar char="•"/>
            </a:pPr>
            <a:endParaRPr lang="pt-PT" altLang="pt-BR">
              <a:solidFill>
                <a:srgbClr val="000000"/>
              </a:solidFill>
              <a:latin typeface="Arial" panose="020B0604020202020204" pitchFamily="34" charset="0"/>
              <a:cs typeface="Times New Roman" panose="02020603050405020304" pitchFamily="18" charset="0"/>
            </a:endParaRPr>
          </a:p>
        </p:txBody>
      </p:sp>
      <p:sp>
        <p:nvSpPr>
          <p:cNvPr id="4" name="Retângulo 3">
            <a:extLst>
              <a:ext uri="{FF2B5EF4-FFF2-40B4-BE49-F238E27FC236}">
                <a16:creationId xmlns:a16="http://schemas.microsoft.com/office/drawing/2014/main" id="{4B74DB1F-7661-4AF7-9C2E-5567DD30355E}"/>
              </a:ext>
            </a:extLst>
          </p:cNvPr>
          <p:cNvSpPr/>
          <p:nvPr/>
        </p:nvSpPr>
        <p:spPr>
          <a:xfrm>
            <a:off x="971550" y="5749925"/>
            <a:ext cx="10856913" cy="1031875"/>
          </a:xfrm>
          <a:prstGeom prst="rect">
            <a:avLst/>
          </a:prstGeom>
          <a:solidFill>
            <a:schemeClr val="accent6">
              <a:lumMod val="20000"/>
              <a:lumOff val="80000"/>
            </a:schemeClr>
          </a:solidFill>
          <a:ln>
            <a:solidFill>
              <a:schemeClr val="tx1"/>
            </a:solidFill>
          </a:ln>
        </p:spPr>
        <p:txBody>
          <a:bodyPr>
            <a:spAutoFit/>
          </a:bodyPr>
          <a:lstStyle/>
          <a:p>
            <a:pPr algn="just" eaLnBrk="1" hangingPunct="1">
              <a:defRPr/>
            </a:pPr>
            <a:r>
              <a:rPr lang="pt-PT" altLang="pt-BR">
                <a:solidFill>
                  <a:srgbClr val="000000"/>
                </a:solidFill>
                <a:latin typeface="Arial" charset="0"/>
                <a:cs typeface="Times New Roman" pitchFamily="18" charset="0"/>
              </a:rPr>
              <a:t>I -  os seus resultados sob todos os estados deve ser pelo menos tão bons como os da outra alternativa. </a:t>
            </a:r>
          </a:p>
          <a:p>
            <a:pPr algn="just" eaLnBrk="1" hangingPunct="1">
              <a:defRPr/>
            </a:pPr>
            <a:endParaRPr lang="pt-PT" altLang="pt-BR" sz="700">
              <a:solidFill>
                <a:srgbClr val="000000"/>
              </a:solidFill>
              <a:latin typeface="Arial" charset="0"/>
              <a:cs typeface="Times New Roman" pitchFamily="18" charset="0"/>
            </a:endParaRPr>
          </a:p>
          <a:p>
            <a:pPr algn="just" eaLnBrk="1" hangingPunct="1">
              <a:defRPr/>
            </a:pPr>
            <a:r>
              <a:rPr lang="pt-PT" altLang="pt-BR">
                <a:solidFill>
                  <a:srgbClr val="000000"/>
                </a:solidFill>
                <a:latin typeface="Arial" charset="0"/>
                <a:cs typeface="Times New Roman" pitchFamily="18" charset="0"/>
              </a:rPr>
              <a:t>II - deve haver também pelo menos um estado em que o resultado é estritamente melhor que a outra alternativa. </a:t>
            </a:r>
            <a:endParaRPr lang="pt-PT" altLang="pt-BR">
              <a:latin typeface="Arial" charset="0"/>
              <a:cs typeface="Arial" charset="0"/>
            </a:endParaRPr>
          </a:p>
        </p:txBody>
      </p:sp>
      <p:pic>
        <p:nvPicPr>
          <p:cNvPr id="16389" name="Picture 3">
            <a:extLst>
              <a:ext uri="{FF2B5EF4-FFF2-40B4-BE49-F238E27FC236}">
                <a16:creationId xmlns:a16="http://schemas.microsoft.com/office/drawing/2014/main" id="{534A66C7-98F7-458B-B8F1-E56796BB7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1955800"/>
            <a:ext cx="6953250" cy="1027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a:extLst>
              <a:ext uri="{FF2B5EF4-FFF2-40B4-BE49-F238E27FC236}">
                <a16:creationId xmlns:a16="http://schemas.microsoft.com/office/drawing/2014/main" id="{3C1E254F-33A4-4ABB-AD30-E811FBD1CCBE}"/>
              </a:ext>
            </a:extLst>
          </p:cNvPr>
          <p:cNvSpPr>
            <a:spLocks/>
          </p:cNvSpPr>
          <p:nvPr/>
        </p:nvSpPr>
        <p:spPr bwMode="auto">
          <a:xfrm>
            <a:off x="838200" y="176213"/>
            <a:ext cx="105156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pt-BR" altLang="pt-BR" sz="4400">
                <a:latin typeface="Calibri Light" panose="020F0302020204030204" pitchFamily="34" charset="0"/>
              </a:rPr>
              <a:t>Decisões sob Ignorância</a:t>
            </a:r>
          </a:p>
        </p:txBody>
      </p:sp>
      <p:sp>
        <p:nvSpPr>
          <p:cNvPr id="17411" name="Rectangle 1">
            <a:extLst>
              <a:ext uri="{FF2B5EF4-FFF2-40B4-BE49-F238E27FC236}">
                <a16:creationId xmlns:a16="http://schemas.microsoft.com/office/drawing/2014/main" id="{83EB877F-D6D6-42B9-9C61-8FE8FBF09114}"/>
              </a:ext>
            </a:extLst>
          </p:cNvPr>
          <p:cNvSpPr>
            <a:spLocks noChangeArrowheads="1"/>
          </p:cNvSpPr>
          <p:nvPr/>
        </p:nvSpPr>
        <p:spPr bwMode="auto">
          <a:xfrm>
            <a:off x="377825" y="1882775"/>
            <a:ext cx="11379200" cy="435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00000"/>
              </a:lnSpc>
              <a:spcBef>
                <a:spcPct val="0"/>
              </a:spcBef>
            </a:pPr>
            <a:endParaRPr lang="pt-PT" altLang="pt-BR">
              <a:solidFill>
                <a:srgbClr val="000000"/>
              </a:solidFill>
              <a:latin typeface="Arial" panose="020B0604020202020204" pitchFamily="34" charset="0"/>
              <a:cs typeface="Times New Roman" panose="02020603050405020304" pitchFamily="18" charset="0"/>
            </a:endParaRPr>
          </a:p>
          <a:p>
            <a:pPr algn="just" eaLnBrk="1" hangingPunct="1">
              <a:lnSpc>
                <a:spcPct val="100000"/>
              </a:lnSpc>
              <a:spcBef>
                <a:spcPct val="0"/>
              </a:spcBef>
            </a:pPr>
            <a:endParaRPr lang="pt-PT" altLang="pt-BR">
              <a:solidFill>
                <a:srgbClr val="000000"/>
              </a:solidFill>
              <a:latin typeface="Arial" panose="020B0604020202020204" pitchFamily="34" charset="0"/>
              <a:cs typeface="Times New Roman" panose="02020603050405020304" pitchFamily="18" charset="0"/>
            </a:endParaRPr>
          </a:p>
          <a:p>
            <a:pPr algn="just" eaLnBrk="1" hangingPunct="1">
              <a:lnSpc>
                <a:spcPct val="100000"/>
              </a:lnSpc>
              <a:spcBef>
                <a:spcPct val="0"/>
              </a:spcBef>
            </a:pPr>
            <a:r>
              <a:rPr lang="pt-PT" altLang="pt-BR">
                <a:solidFill>
                  <a:srgbClr val="000000"/>
                </a:solidFill>
                <a:latin typeface="Arial" panose="020B0604020202020204" pitchFamily="34" charset="0"/>
                <a:cs typeface="Times New Roman" panose="02020603050405020304" pitchFamily="18" charset="0"/>
              </a:rPr>
              <a:t>Diante dos exemplos anteriores pode-se afirmar que o princípio da dominância é considerado uma maneira mais precisa na tomada de decisão sob ignorância. </a:t>
            </a:r>
          </a:p>
          <a:p>
            <a:pPr algn="just" eaLnBrk="1" hangingPunct="1">
              <a:lnSpc>
                <a:spcPct val="100000"/>
              </a:lnSpc>
              <a:spcBef>
                <a:spcPct val="0"/>
              </a:spcBef>
            </a:pPr>
            <a:endParaRPr lang="pt-PT" altLang="pt-BR">
              <a:solidFill>
                <a:srgbClr val="000000"/>
              </a:solidFill>
              <a:latin typeface="Arial" panose="020B0604020202020204" pitchFamily="34" charset="0"/>
              <a:cs typeface="Times New Roman" panose="02020603050405020304" pitchFamily="18" charset="0"/>
            </a:endParaRPr>
          </a:p>
          <a:p>
            <a:pPr algn="just" eaLnBrk="1" hangingPunct="1">
              <a:lnSpc>
                <a:spcPct val="100000"/>
              </a:lnSpc>
              <a:spcBef>
                <a:spcPct val="0"/>
              </a:spcBef>
            </a:pPr>
            <a:r>
              <a:rPr lang="pt-PT" altLang="pt-BR">
                <a:solidFill>
                  <a:srgbClr val="000000"/>
                </a:solidFill>
                <a:latin typeface="Arial" panose="020B0604020202020204" pitchFamily="34" charset="0"/>
                <a:cs typeface="Times New Roman" panose="02020603050405020304" pitchFamily="18" charset="0"/>
              </a:rPr>
              <a:t>Formaliza a ideia de que </a:t>
            </a:r>
            <a:r>
              <a:rPr lang="pt-PT" altLang="pt-BR" b="1">
                <a:solidFill>
                  <a:srgbClr val="000000"/>
                </a:solidFill>
                <a:latin typeface="Arial" panose="020B0604020202020204" pitchFamily="34" charset="0"/>
                <a:cs typeface="Times New Roman" panose="02020603050405020304" pitchFamily="18" charset="0"/>
              </a:rPr>
              <a:t>uma alternativa é melhor do que outra</a:t>
            </a:r>
            <a:r>
              <a:rPr lang="pt-PT" altLang="pt-BR">
                <a:solidFill>
                  <a:srgbClr val="000000"/>
                </a:solidFill>
                <a:latin typeface="Arial" panose="020B0604020202020204" pitchFamily="34" charset="0"/>
                <a:cs typeface="Times New Roman" panose="02020603050405020304" pitchFamily="18" charset="0"/>
              </a:rPr>
              <a:t>. </a:t>
            </a:r>
          </a:p>
          <a:p>
            <a:pPr algn="just" eaLnBrk="1" hangingPunct="1">
              <a:lnSpc>
                <a:spcPct val="100000"/>
              </a:lnSpc>
              <a:spcBef>
                <a:spcPct val="0"/>
              </a:spcBef>
            </a:pPr>
            <a:endParaRPr lang="pt-PT" altLang="pt-BR">
              <a:solidFill>
                <a:srgbClr val="000000"/>
              </a:solidFill>
              <a:latin typeface="Arial" panose="020B0604020202020204" pitchFamily="34" charset="0"/>
              <a:cs typeface="Times New Roman" panose="02020603050405020304" pitchFamily="18" charset="0"/>
            </a:endParaRPr>
          </a:p>
          <a:p>
            <a:pPr algn="just" eaLnBrk="1" hangingPunct="1">
              <a:lnSpc>
                <a:spcPct val="100000"/>
              </a:lnSpc>
              <a:spcBef>
                <a:spcPct val="0"/>
              </a:spcBef>
            </a:pPr>
            <a:r>
              <a:rPr lang="pt-PT" altLang="pt-BR">
                <a:solidFill>
                  <a:srgbClr val="000000"/>
                </a:solidFill>
                <a:latin typeface="Arial" panose="020B0604020202020204" pitchFamily="34" charset="0"/>
                <a:cs typeface="Times New Roman" panose="02020603050405020304" pitchFamily="18" charset="0"/>
              </a:rPr>
              <a:t>No entanto, alguns itens a seguir devem ser verificados.</a:t>
            </a:r>
          </a:p>
          <a:p>
            <a:pPr algn="just" eaLnBrk="1" hangingPunct="1">
              <a:lnSpc>
                <a:spcPct val="100000"/>
              </a:lnSpc>
              <a:spcBef>
                <a:spcPct val="0"/>
              </a:spcBef>
            </a:pPr>
            <a:endParaRPr lang="pt-PT" altLang="pt-BR">
              <a:solidFill>
                <a:srgbClr val="000000"/>
              </a:solidFill>
              <a:latin typeface="Arial" panose="020B0604020202020204" pitchFamily="34" charset="0"/>
            </a:endParaRPr>
          </a:p>
        </p:txBody>
      </p:sp>
      <p:sp>
        <p:nvSpPr>
          <p:cNvPr id="17412" name="Retângulo 2">
            <a:extLst>
              <a:ext uri="{FF2B5EF4-FFF2-40B4-BE49-F238E27FC236}">
                <a16:creationId xmlns:a16="http://schemas.microsoft.com/office/drawing/2014/main" id="{76D886C0-C3CE-41D5-A902-44AB9A001BB1}"/>
              </a:ext>
            </a:extLst>
          </p:cNvPr>
          <p:cNvSpPr>
            <a:spLocks noChangeArrowheads="1"/>
          </p:cNvSpPr>
          <p:nvPr/>
        </p:nvSpPr>
        <p:spPr bwMode="auto">
          <a:xfrm>
            <a:off x="2433638" y="1763713"/>
            <a:ext cx="76930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PT" altLang="pt-BR" b="1" u="sng">
                <a:solidFill>
                  <a:srgbClr val="000000"/>
                </a:solidFill>
                <a:latin typeface="Arial" panose="020B0604020202020204" pitchFamily="34" charset="0"/>
                <a:cs typeface="Times New Roman" panose="02020603050405020304" pitchFamily="18" charset="0"/>
              </a:rPr>
              <a:t>Considerações do Princípio da Dominância </a:t>
            </a:r>
            <a:endParaRPr lang="pt-BR" altLang="pt-BR">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a:extLst>
              <a:ext uri="{FF2B5EF4-FFF2-40B4-BE49-F238E27FC236}">
                <a16:creationId xmlns:a16="http://schemas.microsoft.com/office/drawing/2014/main" id="{2114753D-9946-4F8C-BCB5-436AA88527FC}"/>
              </a:ext>
            </a:extLst>
          </p:cNvPr>
          <p:cNvSpPr>
            <a:spLocks/>
          </p:cNvSpPr>
          <p:nvPr/>
        </p:nvSpPr>
        <p:spPr bwMode="auto">
          <a:xfrm>
            <a:off x="838200" y="176213"/>
            <a:ext cx="105156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pt-BR" altLang="pt-BR" sz="4400">
                <a:latin typeface="Calibri Light" panose="020F0302020204030204" pitchFamily="34" charset="0"/>
              </a:rPr>
              <a:t>Decisões sob Ignorância</a:t>
            </a:r>
          </a:p>
        </p:txBody>
      </p:sp>
      <p:sp>
        <p:nvSpPr>
          <p:cNvPr id="18435" name="Rectangle 1">
            <a:extLst>
              <a:ext uri="{FF2B5EF4-FFF2-40B4-BE49-F238E27FC236}">
                <a16:creationId xmlns:a16="http://schemas.microsoft.com/office/drawing/2014/main" id="{5171496F-88BC-4C5F-ADAA-58546831FE6A}"/>
              </a:ext>
            </a:extLst>
          </p:cNvPr>
          <p:cNvSpPr>
            <a:spLocks noChangeArrowheads="1"/>
          </p:cNvSpPr>
          <p:nvPr/>
        </p:nvSpPr>
        <p:spPr bwMode="auto">
          <a:xfrm>
            <a:off x="174625" y="2178050"/>
            <a:ext cx="11958638"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00000"/>
              </a:lnSpc>
              <a:spcBef>
                <a:spcPct val="0"/>
              </a:spcBef>
            </a:pPr>
            <a:r>
              <a:rPr lang="pt-PT" altLang="pt-BR" b="1">
                <a:latin typeface="Arial" panose="020B0604020202020204" pitchFamily="34" charset="0"/>
              </a:rPr>
              <a:t>O princípio da posição dominante </a:t>
            </a:r>
            <a:r>
              <a:rPr lang="pt-PT" altLang="pt-BR" b="1" u="sng">
                <a:latin typeface="Arial" panose="020B0604020202020204" pitchFamily="34" charset="0"/>
              </a:rPr>
              <a:t>não</a:t>
            </a:r>
            <a:r>
              <a:rPr lang="pt-PT" altLang="pt-BR" b="1">
                <a:latin typeface="Arial" panose="020B0604020202020204" pitchFamily="34" charset="0"/>
              </a:rPr>
              <a:t> </a:t>
            </a:r>
            <a:r>
              <a:rPr lang="pt-PT" altLang="pt-BR">
                <a:latin typeface="Arial" panose="020B0604020202020204" pitchFamily="34" charset="0"/>
              </a:rPr>
              <a:t>pode dizer toda a verdade sobre tomada de decisão sob ignorância. </a:t>
            </a:r>
          </a:p>
          <a:p>
            <a:pPr algn="just" eaLnBrk="1" hangingPunct="1">
              <a:lnSpc>
                <a:spcPct val="100000"/>
              </a:lnSpc>
              <a:spcBef>
                <a:spcPct val="0"/>
              </a:spcBef>
            </a:pPr>
            <a:endParaRPr lang="pt-PT" altLang="pt-BR" sz="1500">
              <a:latin typeface="Arial" panose="020B0604020202020204" pitchFamily="34" charset="0"/>
            </a:endParaRPr>
          </a:p>
          <a:p>
            <a:pPr algn="just" eaLnBrk="1" hangingPunct="1">
              <a:lnSpc>
                <a:spcPct val="100000"/>
              </a:lnSpc>
              <a:spcBef>
                <a:spcPct val="0"/>
              </a:spcBef>
            </a:pPr>
            <a:r>
              <a:rPr lang="pt-PT" altLang="pt-BR">
                <a:latin typeface="Arial" panose="020B0604020202020204" pitchFamily="34" charset="0"/>
              </a:rPr>
              <a:t>Príncipio da Dominância fornece apenas uma resposta parcial. </a:t>
            </a:r>
          </a:p>
          <a:p>
            <a:pPr algn="just" eaLnBrk="1" hangingPunct="1">
              <a:lnSpc>
                <a:spcPct val="100000"/>
              </a:lnSpc>
              <a:spcBef>
                <a:spcPct val="0"/>
              </a:spcBef>
            </a:pPr>
            <a:endParaRPr lang="pt-PT" altLang="pt-BR" sz="1500">
              <a:latin typeface="Arial" panose="020B0604020202020204" pitchFamily="34" charset="0"/>
            </a:endParaRPr>
          </a:p>
          <a:p>
            <a:pPr algn="just" eaLnBrk="1" hangingPunct="1">
              <a:lnSpc>
                <a:spcPct val="100000"/>
              </a:lnSpc>
              <a:spcBef>
                <a:spcPct val="0"/>
              </a:spcBef>
            </a:pPr>
            <a:r>
              <a:rPr lang="pt-PT" altLang="pt-BR">
                <a:latin typeface="Arial" panose="020B0604020202020204" pitchFamily="34" charset="0"/>
              </a:rPr>
              <a:t>Este é o motivo de algumas vezes não conseguir  destacar um conjunto de atos ideais.</a:t>
            </a:r>
          </a:p>
        </p:txBody>
      </p:sp>
      <p:sp>
        <p:nvSpPr>
          <p:cNvPr id="3" name="Rectangle 1">
            <a:extLst>
              <a:ext uri="{FF2B5EF4-FFF2-40B4-BE49-F238E27FC236}">
                <a16:creationId xmlns:a16="http://schemas.microsoft.com/office/drawing/2014/main" id="{55938C32-1A57-4677-91F0-372DF615DADD}"/>
              </a:ext>
            </a:extLst>
          </p:cNvPr>
          <p:cNvSpPr>
            <a:spLocks noChangeArrowheads="1"/>
          </p:cNvSpPr>
          <p:nvPr/>
        </p:nvSpPr>
        <p:spPr bwMode="auto">
          <a:xfrm>
            <a:off x="174625" y="5087938"/>
            <a:ext cx="8926513" cy="1616075"/>
          </a:xfrm>
          <a:prstGeom prst="rect">
            <a:avLst/>
          </a:prstGeom>
          <a:solidFill>
            <a:schemeClr val="accent6">
              <a:lumMod val="20000"/>
              <a:lumOff val="80000"/>
            </a:schemeClr>
          </a:solidFill>
          <a:ln w="9525">
            <a:solidFill>
              <a:schemeClr val="tx1"/>
            </a:solidFill>
            <a:miter lim="800000"/>
            <a:headEnd/>
            <a:tailEnd/>
          </a:ln>
          <a:effectLst/>
        </p:spPr>
        <p:txBody>
          <a:bodyPr bIns="0" anchor="ctr">
            <a:spAutoFit/>
          </a:bodyPr>
          <a:lstStyle/>
          <a:p>
            <a:pPr algn="just" eaLnBrk="1" hangingPunct="1">
              <a:defRPr/>
            </a:pPr>
            <a:r>
              <a:rPr lang="pt-PT" altLang="pt-BR" b="1" dirty="0">
                <a:ea typeface="Times New Roman" pitchFamily="18" charset="0"/>
              </a:rPr>
              <a:t>No Exemplo 1</a:t>
            </a:r>
            <a:r>
              <a:rPr lang="pt-PT" altLang="pt-BR" dirty="0">
                <a:ea typeface="Times New Roman" pitchFamily="18" charset="0"/>
              </a:rPr>
              <a:t>, na decisão de Jane no restaurante em Santa Bárbara, ato a1 não é dominado por a2 e nem a2 é dominado por a1. </a:t>
            </a:r>
          </a:p>
          <a:p>
            <a:pPr algn="just" eaLnBrk="1" hangingPunct="1">
              <a:defRPr/>
            </a:pPr>
            <a:endParaRPr lang="pt-PT" altLang="pt-BR" sz="1200" dirty="0">
              <a:ea typeface="Times New Roman" pitchFamily="18" charset="0"/>
            </a:endParaRPr>
          </a:p>
          <a:p>
            <a:pPr algn="just" eaLnBrk="1" hangingPunct="1">
              <a:defRPr/>
            </a:pPr>
            <a:r>
              <a:rPr lang="pt-PT" altLang="pt-BR" dirty="0">
                <a:ea typeface="Times New Roman" pitchFamily="18" charset="0"/>
              </a:rPr>
              <a:t>Tudo o que se pode </a:t>
            </a:r>
            <a:r>
              <a:rPr lang="pt-PT" altLang="pt-BR" b="1" dirty="0">
                <a:ea typeface="Times New Roman" pitchFamily="18" charset="0"/>
              </a:rPr>
              <a:t>concluir é que não seria racional </a:t>
            </a:r>
            <a:r>
              <a:rPr lang="pt-PT" altLang="pt-BR" dirty="0">
                <a:ea typeface="Times New Roman" pitchFamily="18" charset="0"/>
              </a:rPr>
              <a:t>a fazer a </a:t>
            </a:r>
            <a:r>
              <a:rPr lang="pt-PT" altLang="pt-BR" b="1" dirty="0">
                <a:ea typeface="Times New Roman" pitchFamily="18" charset="0"/>
              </a:rPr>
              <a:t>escolha</a:t>
            </a:r>
            <a:r>
              <a:rPr lang="pt-PT" altLang="pt-BR" dirty="0">
                <a:ea typeface="Times New Roman" pitchFamily="18" charset="0"/>
              </a:rPr>
              <a:t> </a:t>
            </a:r>
            <a:r>
              <a:rPr lang="pt-PT" altLang="pt-BR" b="1" dirty="0">
                <a:ea typeface="Times New Roman" pitchFamily="18" charset="0"/>
              </a:rPr>
              <a:t>a3</a:t>
            </a:r>
            <a:r>
              <a:rPr lang="pt-PT" altLang="pt-BR" dirty="0">
                <a:ea typeface="Times New Roman" pitchFamily="18" charset="0"/>
              </a:rPr>
              <a:t>.</a:t>
            </a:r>
          </a:p>
          <a:p>
            <a:pPr algn="just" eaLnBrk="1" hangingPunct="1">
              <a:defRPr/>
            </a:pPr>
            <a:r>
              <a:rPr lang="pt-PT" altLang="pt-BR" dirty="0">
                <a:ea typeface="Times New Roman" pitchFamily="18" charset="0"/>
              </a:rPr>
              <a:t> </a:t>
            </a:r>
          </a:p>
          <a:p>
            <a:pPr algn="just" eaLnBrk="1" hangingPunct="1">
              <a:defRPr/>
            </a:pPr>
            <a:r>
              <a:rPr lang="pt-PT" altLang="pt-BR" dirty="0">
                <a:ea typeface="Times New Roman" pitchFamily="18" charset="0"/>
              </a:rPr>
              <a:t>Isto significa que algum </a:t>
            </a:r>
            <a:r>
              <a:rPr lang="pt-PT" altLang="pt-BR" b="1" dirty="0">
                <a:ea typeface="Times New Roman" pitchFamily="18" charset="0"/>
              </a:rPr>
              <a:t>critério adicional é necessário </a:t>
            </a:r>
            <a:r>
              <a:rPr lang="pt-PT" altLang="pt-BR" dirty="0">
                <a:ea typeface="Times New Roman" pitchFamily="18" charset="0"/>
              </a:rPr>
              <a:t>para chegar a uma decisão.</a:t>
            </a:r>
          </a:p>
        </p:txBody>
      </p:sp>
      <p:pic>
        <p:nvPicPr>
          <p:cNvPr id="18437" name="Picture 4">
            <a:extLst>
              <a:ext uri="{FF2B5EF4-FFF2-40B4-BE49-F238E27FC236}">
                <a16:creationId xmlns:a16="http://schemas.microsoft.com/office/drawing/2014/main" id="{32A69A30-9514-4423-9898-D4D045AC8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600" y="5041900"/>
            <a:ext cx="2786063" cy="1735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8438" name="Retângulo 5">
            <a:extLst>
              <a:ext uri="{FF2B5EF4-FFF2-40B4-BE49-F238E27FC236}">
                <a16:creationId xmlns:a16="http://schemas.microsoft.com/office/drawing/2014/main" id="{97C5721F-28E2-43A6-B66A-26CF966A7AC4}"/>
              </a:ext>
            </a:extLst>
          </p:cNvPr>
          <p:cNvSpPr>
            <a:spLocks noChangeArrowheads="1"/>
          </p:cNvSpPr>
          <p:nvPr/>
        </p:nvSpPr>
        <p:spPr bwMode="auto">
          <a:xfrm>
            <a:off x="2433638" y="1444625"/>
            <a:ext cx="7693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PT" altLang="pt-BR" b="1" u="sng">
                <a:solidFill>
                  <a:srgbClr val="000000"/>
                </a:solidFill>
                <a:latin typeface="Arial" panose="020B0604020202020204" pitchFamily="34" charset="0"/>
                <a:cs typeface="Times New Roman" panose="02020603050405020304" pitchFamily="18" charset="0"/>
              </a:rPr>
              <a:t>Considerações do Princípio da Dominância </a:t>
            </a:r>
            <a:endParaRPr lang="pt-BR" altLang="pt-BR">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tângulo 2">
            <a:extLst>
              <a:ext uri="{FF2B5EF4-FFF2-40B4-BE49-F238E27FC236}">
                <a16:creationId xmlns:a16="http://schemas.microsoft.com/office/drawing/2014/main" id="{5D5A4CC1-CE73-43C4-9801-E613909F65FC}"/>
              </a:ext>
            </a:extLst>
          </p:cNvPr>
          <p:cNvSpPr>
            <a:spLocks noChangeArrowheads="1"/>
          </p:cNvSpPr>
          <p:nvPr/>
        </p:nvSpPr>
        <p:spPr bwMode="auto">
          <a:xfrm>
            <a:off x="3150339" y="1728909"/>
            <a:ext cx="6051657" cy="523220"/>
          </a:xfrm>
          <a:prstGeom prst="rect">
            <a:avLst/>
          </a:prstGeom>
          <a:noFill/>
          <a:ln w="9525">
            <a:noFill/>
            <a:miter lim="800000"/>
            <a:headEnd/>
            <a:tailEnd/>
          </a:ln>
        </p:spPr>
        <p:txBody>
          <a:bodyPr wrap="none">
            <a:spAutoFit/>
          </a:bodyPr>
          <a:lstStyle/>
          <a:p>
            <a:pPr algn="ctr" eaLnBrk="1" hangingPunct="1">
              <a:defRPr/>
            </a:pPr>
            <a:r>
              <a:rPr lang="pt-PT" sz="2800" b="1" u="sng" dirty="0">
                <a:solidFill>
                  <a:srgbClr val="000000"/>
                </a:solidFill>
                <a:highlight>
                  <a:srgbClr val="00FF00"/>
                </a:highlight>
                <a:cs typeface="+mn-cs"/>
              </a:rPr>
              <a:t>II - Princípio de Maximin e Leximin</a:t>
            </a:r>
            <a:endParaRPr lang="pt-PT" altLang="pt-BR" sz="2800" b="1" u="sng" dirty="0">
              <a:solidFill>
                <a:srgbClr val="000000"/>
              </a:solidFill>
              <a:highlight>
                <a:srgbClr val="00FF00"/>
              </a:highlight>
              <a:cs typeface="+mn-cs"/>
              <a:sym typeface="Wingdings" panose="05000000000000000000" pitchFamily="2" charset="2"/>
            </a:endParaRPr>
          </a:p>
        </p:txBody>
      </p:sp>
      <p:sp>
        <p:nvSpPr>
          <p:cNvPr id="19459" name="Título 1">
            <a:extLst>
              <a:ext uri="{FF2B5EF4-FFF2-40B4-BE49-F238E27FC236}">
                <a16:creationId xmlns:a16="http://schemas.microsoft.com/office/drawing/2014/main" id="{C44925F6-9C81-4F49-BE46-F161D09FECD1}"/>
              </a:ext>
            </a:extLst>
          </p:cNvPr>
          <p:cNvSpPr>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pt-BR" altLang="pt-BR" sz="4400">
                <a:latin typeface="Calibri Light" panose="020F0302020204030204" pitchFamily="34" charset="0"/>
              </a:rPr>
              <a:t>Decisões sob Ignorância</a:t>
            </a:r>
          </a:p>
        </p:txBody>
      </p:sp>
      <p:sp>
        <p:nvSpPr>
          <p:cNvPr id="19460" name="Rectangle 6">
            <a:extLst>
              <a:ext uri="{FF2B5EF4-FFF2-40B4-BE49-F238E27FC236}">
                <a16:creationId xmlns:a16="http://schemas.microsoft.com/office/drawing/2014/main" id="{51935A49-E94A-434D-A5B9-01A72D9939EF}"/>
              </a:ext>
            </a:extLst>
          </p:cNvPr>
          <p:cNvSpPr>
            <a:spLocks noChangeArrowheads="1"/>
          </p:cNvSpPr>
          <p:nvPr/>
        </p:nvSpPr>
        <p:spPr bwMode="auto">
          <a:xfrm>
            <a:off x="511175" y="2676525"/>
            <a:ext cx="11329988"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00000"/>
              </a:lnSpc>
              <a:spcBef>
                <a:spcPct val="0"/>
              </a:spcBef>
              <a:buFontTx/>
              <a:buChar char="•"/>
            </a:pPr>
            <a:r>
              <a:rPr lang="pt-PT" altLang="pt-BR">
                <a:latin typeface="Arial" panose="020B0604020202020204" pitchFamily="34" charset="0"/>
              </a:rPr>
              <a:t> O </a:t>
            </a:r>
            <a:r>
              <a:rPr lang="pt-PT" altLang="pt-BR" b="1">
                <a:latin typeface="Arial" panose="020B0604020202020204" pitchFamily="34" charset="0"/>
              </a:rPr>
              <a:t>princípio maximin </a:t>
            </a:r>
            <a:r>
              <a:rPr lang="pt-PT" altLang="pt-BR">
                <a:latin typeface="Arial" panose="020B0604020202020204" pitchFamily="34" charset="0"/>
              </a:rPr>
              <a:t>concentra-se no </a:t>
            </a:r>
            <a:r>
              <a:rPr lang="pt-PT" altLang="pt-BR" b="1">
                <a:latin typeface="Arial" panose="020B0604020202020204" pitchFamily="34" charset="0"/>
              </a:rPr>
              <a:t>pior resultado possível de cada alternativa. </a:t>
            </a:r>
          </a:p>
          <a:p>
            <a:pPr algn="just" eaLnBrk="1" hangingPunct="1">
              <a:lnSpc>
                <a:spcPct val="100000"/>
              </a:lnSpc>
              <a:spcBef>
                <a:spcPct val="0"/>
              </a:spcBef>
              <a:buFontTx/>
              <a:buChar char="•"/>
            </a:pPr>
            <a:endParaRPr lang="pt-PT" altLang="pt-BR">
              <a:latin typeface="Arial" panose="020B0604020202020204" pitchFamily="34" charset="0"/>
            </a:endParaRPr>
          </a:p>
          <a:p>
            <a:pPr algn="just" eaLnBrk="1" hangingPunct="1">
              <a:lnSpc>
                <a:spcPct val="100000"/>
              </a:lnSpc>
              <a:spcBef>
                <a:spcPct val="0"/>
              </a:spcBef>
              <a:buFontTx/>
              <a:buChar char="•"/>
            </a:pPr>
            <a:r>
              <a:rPr lang="pt-PT" altLang="pt-BR">
                <a:latin typeface="Arial" panose="020B0604020202020204" pitchFamily="34" charset="0"/>
              </a:rPr>
              <a:t> De acordo com este princípio, deve-se </a:t>
            </a:r>
            <a:r>
              <a:rPr lang="pt-PT" altLang="pt-BR" b="1">
                <a:latin typeface="Arial" panose="020B0604020202020204" pitchFamily="34" charset="0"/>
              </a:rPr>
              <a:t>maximizar o menor valor obtido com cada ato. </a:t>
            </a:r>
          </a:p>
          <a:p>
            <a:pPr algn="just" eaLnBrk="1" hangingPunct="1">
              <a:lnSpc>
                <a:spcPct val="100000"/>
              </a:lnSpc>
              <a:spcBef>
                <a:spcPct val="0"/>
              </a:spcBef>
              <a:buFontTx/>
              <a:buChar char="•"/>
            </a:pPr>
            <a:endParaRPr lang="pt-PT" altLang="pt-BR">
              <a:latin typeface="Arial" panose="020B0604020202020204" pitchFamily="34" charset="0"/>
            </a:endParaRPr>
          </a:p>
          <a:p>
            <a:pPr algn="just" eaLnBrk="1" hangingPunct="1">
              <a:lnSpc>
                <a:spcPct val="100000"/>
              </a:lnSpc>
              <a:spcBef>
                <a:spcPct val="0"/>
              </a:spcBef>
              <a:buFontTx/>
              <a:buChar char="•"/>
            </a:pPr>
            <a:r>
              <a:rPr lang="pt-PT" altLang="pt-BR">
                <a:latin typeface="Arial" panose="020B0604020202020204" pitchFamily="34" charset="0"/>
              </a:rPr>
              <a:t> Se o </a:t>
            </a:r>
            <a:r>
              <a:rPr lang="pt-PT" altLang="pt-BR" b="1">
                <a:latin typeface="Arial" panose="020B0604020202020204" pitchFamily="34" charset="0"/>
              </a:rPr>
              <a:t>pior resultado possível de uma alternativa é melhor do que a de um outro</a:t>
            </a:r>
            <a:r>
              <a:rPr lang="pt-PT" altLang="pt-BR">
                <a:latin typeface="Arial" panose="020B0604020202020204" pitchFamily="34" charset="0"/>
              </a:rPr>
              <a:t> , em seguida, o primeiro deve ser escolhido .</a:t>
            </a:r>
            <a:r>
              <a:rPr lang="pt-BR" altLang="pt-BR">
                <a:latin typeface="Arial" panose="020B0604020202020204" pitchFamily="34"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ítulo 1">
            <a:extLst>
              <a:ext uri="{FF2B5EF4-FFF2-40B4-BE49-F238E27FC236}">
                <a16:creationId xmlns:a16="http://schemas.microsoft.com/office/drawing/2014/main" id="{1DB6CF2D-6BF2-4A70-94BB-9E23671E1650}"/>
              </a:ext>
            </a:extLst>
          </p:cNvPr>
          <p:cNvSpPr>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pt-BR" altLang="pt-BR" sz="4400">
                <a:latin typeface="Calibri Light" panose="020F0302020204030204" pitchFamily="34" charset="0"/>
              </a:rPr>
              <a:t>Decisões sob Ignorância</a:t>
            </a:r>
          </a:p>
        </p:txBody>
      </p:sp>
      <p:sp>
        <p:nvSpPr>
          <p:cNvPr id="20483" name="Rectangle 5">
            <a:extLst>
              <a:ext uri="{FF2B5EF4-FFF2-40B4-BE49-F238E27FC236}">
                <a16:creationId xmlns:a16="http://schemas.microsoft.com/office/drawing/2014/main" id="{FBE9EAC8-DEF7-4058-975A-72E96E37F81E}"/>
              </a:ext>
            </a:extLst>
          </p:cNvPr>
          <p:cNvSpPr>
            <a:spLocks noChangeArrowheads="1"/>
          </p:cNvSpPr>
          <p:nvPr/>
        </p:nvSpPr>
        <p:spPr bwMode="auto">
          <a:xfrm>
            <a:off x="414338" y="1743075"/>
            <a:ext cx="11269662" cy="221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00000"/>
              </a:lnSpc>
              <a:spcBef>
                <a:spcPct val="0"/>
              </a:spcBef>
            </a:pPr>
            <a:r>
              <a:rPr lang="pt-PT" altLang="pt-BR"/>
              <a:t>Considerar a matriz de decisão na Tabela 3.5 .</a:t>
            </a:r>
          </a:p>
          <a:p>
            <a:pPr algn="just" eaLnBrk="1" hangingPunct="1">
              <a:lnSpc>
                <a:spcPct val="100000"/>
              </a:lnSpc>
              <a:spcBef>
                <a:spcPct val="0"/>
              </a:spcBef>
            </a:pPr>
            <a:endParaRPr lang="pt-PT" altLang="pt-BR" sz="1500"/>
          </a:p>
          <a:p>
            <a:pPr algn="just" eaLnBrk="1" hangingPunct="1">
              <a:lnSpc>
                <a:spcPct val="100000"/>
              </a:lnSpc>
              <a:spcBef>
                <a:spcPct val="0"/>
              </a:spcBef>
            </a:pPr>
            <a:r>
              <a:rPr lang="pt-PT" altLang="pt-BR"/>
              <a:t>O </a:t>
            </a:r>
            <a:r>
              <a:rPr lang="pt-PT" altLang="pt-BR" b="1"/>
              <a:t>pior resultado </a:t>
            </a:r>
            <a:r>
              <a:rPr lang="pt-PT" altLang="pt-BR"/>
              <a:t>possível de cada alternativa é </a:t>
            </a:r>
            <a:r>
              <a:rPr lang="pt-PT" altLang="pt-BR" b="1"/>
              <a:t>sublinhado. </a:t>
            </a:r>
          </a:p>
          <a:p>
            <a:pPr algn="just" eaLnBrk="1" hangingPunct="1">
              <a:lnSpc>
                <a:spcPct val="100000"/>
              </a:lnSpc>
              <a:spcBef>
                <a:spcPct val="0"/>
              </a:spcBef>
            </a:pPr>
            <a:endParaRPr lang="pt-PT" altLang="pt-BR" sz="1500"/>
          </a:p>
          <a:p>
            <a:pPr algn="just" eaLnBrk="1" hangingPunct="1">
              <a:lnSpc>
                <a:spcPct val="100000"/>
              </a:lnSpc>
              <a:spcBef>
                <a:spcPct val="0"/>
              </a:spcBef>
            </a:pPr>
            <a:r>
              <a:rPr lang="pt-PT" altLang="pt-BR"/>
              <a:t>O </a:t>
            </a:r>
            <a:r>
              <a:rPr lang="pt-PT" altLang="pt-BR" b="1"/>
              <a:t>melhor destes cenários de pior caso </a:t>
            </a:r>
            <a:r>
              <a:rPr lang="pt-PT" altLang="pt-BR"/>
              <a:t>é tanto </a:t>
            </a:r>
            <a:r>
              <a:rPr lang="pt-PT" altLang="pt-BR" b="1"/>
              <a:t>sublinhados e impressos em negrito</a:t>
            </a:r>
            <a:r>
              <a:rPr lang="pt-BR" altLang="pt-BR" b="1"/>
              <a:t> </a:t>
            </a:r>
          </a:p>
        </p:txBody>
      </p:sp>
      <p:pic>
        <p:nvPicPr>
          <p:cNvPr id="20484" name="Picture 6">
            <a:extLst>
              <a:ext uri="{FF2B5EF4-FFF2-40B4-BE49-F238E27FC236}">
                <a16:creationId xmlns:a16="http://schemas.microsoft.com/office/drawing/2014/main" id="{A63B65E3-7818-49C6-81EF-C1731E539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300" y="4198938"/>
            <a:ext cx="5648325" cy="2473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484EB360-58FF-4160-8D6D-BED0980890F7}"/>
              </a:ext>
            </a:extLst>
          </p:cNvPr>
          <p:cNvSpPr/>
          <p:nvPr/>
        </p:nvSpPr>
        <p:spPr>
          <a:xfrm>
            <a:off x="1384300" y="5895975"/>
            <a:ext cx="5648325" cy="3190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3" name="Retângulo 2">
            <a:extLst>
              <a:ext uri="{FF2B5EF4-FFF2-40B4-BE49-F238E27FC236}">
                <a16:creationId xmlns:a16="http://schemas.microsoft.com/office/drawing/2014/main" id="{7A1BD91D-BE6A-48AA-8A9E-438BF8B66300}"/>
              </a:ext>
            </a:extLst>
          </p:cNvPr>
          <p:cNvSpPr/>
          <p:nvPr/>
        </p:nvSpPr>
        <p:spPr>
          <a:xfrm>
            <a:off x="7851775" y="4225925"/>
            <a:ext cx="3990975" cy="1749425"/>
          </a:xfrm>
          <a:prstGeom prst="rect">
            <a:avLst/>
          </a:prstGeom>
          <a:solidFill>
            <a:schemeClr val="accent6">
              <a:lumMod val="20000"/>
              <a:lumOff val="80000"/>
            </a:schemeClr>
          </a:solidFill>
          <a:ln>
            <a:solidFill>
              <a:schemeClr val="tx1"/>
            </a:solidFill>
          </a:ln>
        </p:spPr>
        <p:txBody>
          <a:bodyPr>
            <a:spAutoFit/>
          </a:bodyPr>
          <a:lstStyle/>
          <a:p>
            <a:pPr algn="just" eaLnBrk="1" hangingPunct="1">
              <a:defRPr/>
            </a:pPr>
            <a:r>
              <a:rPr lang="pt-PT" b="1" dirty="0">
                <a:latin typeface="Arial" charset="0"/>
                <a:cs typeface="Arial" charset="0"/>
              </a:rPr>
              <a:t>Nota: </a:t>
            </a:r>
            <a:r>
              <a:rPr lang="pt-PT" dirty="0">
                <a:latin typeface="Arial" charset="0"/>
                <a:cs typeface="Arial" charset="0"/>
              </a:rPr>
              <a:t>A </a:t>
            </a:r>
            <a:r>
              <a:rPr lang="pt-PT" b="1" dirty="0">
                <a:latin typeface="Arial" charset="0"/>
                <a:cs typeface="Arial" charset="0"/>
              </a:rPr>
              <a:t>“regra maximin” </a:t>
            </a:r>
            <a:r>
              <a:rPr lang="pt-PT" dirty="0">
                <a:latin typeface="Arial" charset="0"/>
                <a:cs typeface="Arial" charset="0"/>
              </a:rPr>
              <a:t>prescreve,  que se deve </a:t>
            </a:r>
            <a:r>
              <a:rPr lang="pt-PT" b="1" dirty="0">
                <a:latin typeface="Arial" charset="0"/>
                <a:cs typeface="Arial" charset="0"/>
              </a:rPr>
              <a:t>escolher alternativa a3</a:t>
            </a:r>
            <a:r>
              <a:rPr lang="pt-PT" dirty="0">
                <a:latin typeface="Arial" charset="0"/>
                <a:cs typeface="Arial" charset="0"/>
              </a:rPr>
              <a:t>, porque o </a:t>
            </a:r>
            <a:r>
              <a:rPr lang="pt-PT" b="1" dirty="0">
                <a:latin typeface="Arial" charset="0"/>
                <a:cs typeface="Arial" charset="0"/>
              </a:rPr>
              <a:t>pior resultado </a:t>
            </a:r>
            <a:r>
              <a:rPr lang="pt-PT" dirty="0">
                <a:latin typeface="Arial" charset="0"/>
                <a:cs typeface="Arial" charset="0"/>
              </a:rPr>
              <a:t>possível desse </a:t>
            </a:r>
            <a:r>
              <a:rPr lang="pt-PT" b="1" dirty="0">
                <a:latin typeface="Arial" charset="0"/>
                <a:cs typeface="Arial" charset="0"/>
              </a:rPr>
              <a:t>ato é 2</a:t>
            </a:r>
            <a:r>
              <a:rPr lang="pt-PT" dirty="0">
                <a:latin typeface="Arial" charset="0"/>
                <a:cs typeface="Arial" charset="0"/>
              </a:rPr>
              <a:t>, </a:t>
            </a:r>
            <a:r>
              <a:rPr lang="pt-PT" b="1" dirty="0">
                <a:latin typeface="Arial" charset="0"/>
                <a:cs typeface="Arial" charset="0"/>
              </a:rPr>
              <a:t>que é melhor do que os cenários de pior caso </a:t>
            </a:r>
            <a:r>
              <a:rPr lang="pt-PT" dirty="0">
                <a:latin typeface="Arial" charset="0"/>
                <a:cs typeface="Arial" charset="0"/>
              </a:rPr>
              <a:t>de todas as outras alternativas (0, -5, e -8).</a:t>
            </a:r>
            <a:endParaRPr lang="pt-BR" dirty="0">
              <a:latin typeface="Arial" charset="0"/>
              <a:cs typeface="Arial" charset="0"/>
            </a:endParaRPr>
          </a:p>
        </p:txBody>
      </p:sp>
      <p:sp>
        <p:nvSpPr>
          <p:cNvPr id="4" name="Seta para a direita 3">
            <a:extLst>
              <a:ext uri="{FF2B5EF4-FFF2-40B4-BE49-F238E27FC236}">
                <a16:creationId xmlns:a16="http://schemas.microsoft.com/office/drawing/2014/main" id="{AE63238D-01D5-482D-8F9B-B97BD30F395F}"/>
              </a:ext>
            </a:extLst>
          </p:cNvPr>
          <p:cNvSpPr/>
          <p:nvPr/>
        </p:nvSpPr>
        <p:spPr>
          <a:xfrm>
            <a:off x="7126288" y="5283200"/>
            <a:ext cx="638175" cy="449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pic>
        <p:nvPicPr>
          <p:cNvPr id="20488" name="Picture 8">
            <a:extLst>
              <a:ext uri="{FF2B5EF4-FFF2-40B4-BE49-F238E27FC236}">
                <a16:creationId xmlns:a16="http://schemas.microsoft.com/office/drawing/2014/main" id="{839E8FC6-0F9D-4CD5-AF70-8DF471FA2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6146800"/>
            <a:ext cx="4491038" cy="625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Elipse 4">
            <a:extLst>
              <a:ext uri="{FF2B5EF4-FFF2-40B4-BE49-F238E27FC236}">
                <a16:creationId xmlns:a16="http://schemas.microsoft.com/office/drawing/2014/main" id="{D82A7BAC-3ABC-4439-AE74-E6E825A04095}"/>
              </a:ext>
            </a:extLst>
          </p:cNvPr>
          <p:cNvSpPr/>
          <p:nvPr/>
        </p:nvSpPr>
        <p:spPr>
          <a:xfrm>
            <a:off x="6589713" y="5895975"/>
            <a:ext cx="319087" cy="31908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ítulo 1">
            <a:extLst>
              <a:ext uri="{FF2B5EF4-FFF2-40B4-BE49-F238E27FC236}">
                <a16:creationId xmlns:a16="http://schemas.microsoft.com/office/drawing/2014/main" id="{01DFE941-3151-4BD8-9D9E-1F371C20E9B8}"/>
              </a:ext>
            </a:extLst>
          </p:cNvPr>
          <p:cNvSpPr>
            <a:spLocks/>
          </p:cNvSpPr>
          <p:nvPr/>
        </p:nvSpPr>
        <p:spPr bwMode="auto">
          <a:xfrm>
            <a:off x="838200" y="17463"/>
            <a:ext cx="105156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pt-BR" altLang="pt-BR" sz="4400">
                <a:latin typeface="Calibri Light" panose="020F0302020204030204" pitchFamily="34" charset="0"/>
              </a:rPr>
              <a:t>Decisões sob Ignorância</a:t>
            </a:r>
          </a:p>
        </p:txBody>
      </p:sp>
      <p:pic>
        <p:nvPicPr>
          <p:cNvPr id="21507" name="Picture 2">
            <a:extLst>
              <a:ext uri="{FF2B5EF4-FFF2-40B4-BE49-F238E27FC236}">
                <a16:creationId xmlns:a16="http://schemas.microsoft.com/office/drawing/2014/main" id="{ABC3BA54-0DD5-4BC1-9A5F-17AA4EE2A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4895850"/>
            <a:ext cx="4254500" cy="1527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22F88838-B9AF-4ABA-BB2B-01BCBE5CB00E}"/>
              </a:ext>
            </a:extLst>
          </p:cNvPr>
          <p:cNvSpPr>
            <a:spLocks noChangeArrowheads="1"/>
          </p:cNvSpPr>
          <p:nvPr/>
        </p:nvSpPr>
        <p:spPr bwMode="auto">
          <a:xfrm>
            <a:off x="304800" y="1292225"/>
            <a:ext cx="11698288" cy="3522663"/>
          </a:xfrm>
          <a:prstGeom prst="rect">
            <a:avLst/>
          </a:prstGeom>
          <a:noFill/>
          <a:ln>
            <a:noFill/>
          </a:ln>
          <a:effectLst/>
        </p:spPr>
        <p:txBody>
          <a:bodyPr bIns="0" anchor="ctr">
            <a:spAutoFit/>
          </a:bodyPr>
          <a:lstStyle/>
          <a:p>
            <a:pPr marL="457200" indent="-457200" algn="just" eaLnBrk="1" hangingPunct="1">
              <a:buFont typeface="Arial" panose="020B0604020202020204" pitchFamily="34" charset="0"/>
              <a:buChar char="•"/>
              <a:defRPr/>
            </a:pPr>
            <a:r>
              <a:rPr lang="pt-PT" sz="2800" dirty="0">
                <a:latin typeface="Arial" charset="0"/>
                <a:cs typeface="Arial" charset="0"/>
              </a:rPr>
              <a:t>Se os piores resultados de dois ou mais atos são igualmente bons a regra do maximin diz-lhe ser indiferente.</a:t>
            </a:r>
            <a:endParaRPr lang="pt-BR" sz="2800" dirty="0">
              <a:latin typeface="Arial" charset="0"/>
              <a:cs typeface="Arial" charset="0"/>
            </a:endParaRPr>
          </a:p>
          <a:p>
            <a:pPr marL="285750" indent="-285750" algn="just" eaLnBrk="1" hangingPunct="1">
              <a:buFont typeface="Arial" panose="020B0604020202020204" pitchFamily="34" charset="0"/>
              <a:buChar char="•"/>
              <a:defRPr/>
            </a:pPr>
            <a:endParaRPr lang="pt-PT" altLang="pt-BR" sz="1500" dirty="0">
              <a:ea typeface="Times New Roman" pitchFamily="18" charset="0"/>
            </a:endParaRPr>
          </a:p>
          <a:p>
            <a:pPr marL="457200" indent="-457200" algn="just" eaLnBrk="1" hangingPunct="1">
              <a:buFont typeface="Arial" panose="020B0604020202020204" pitchFamily="34" charset="0"/>
              <a:buChar char="•"/>
              <a:defRPr/>
            </a:pPr>
            <a:r>
              <a:rPr lang="pt-PT" altLang="pt-BR" sz="2800" dirty="0">
                <a:ea typeface="Times New Roman" pitchFamily="18" charset="0"/>
              </a:rPr>
              <a:t>Para ilustrar este ponto, voltamos ao Exemplo1 de Jane em Santa Bárbara. </a:t>
            </a:r>
          </a:p>
          <a:p>
            <a:pPr marL="285750" indent="-285750" algn="just" eaLnBrk="1" hangingPunct="1">
              <a:buFont typeface="Arial" panose="020B0604020202020204" pitchFamily="34" charset="0"/>
              <a:buChar char="•"/>
              <a:defRPr/>
            </a:pPr>
            <a:endParaRPr lang="pt-PT" altLang="pt-BR" sz="1500" dirty="0">
              <a:ea typeface="Times New Roman" pitchFamily="18" charset="0"/>
            </a:endParaRPr>
          </a:p>
          <a:p>
            <a:pPr marL="457200" indent="-457200" algn="just" eaLnBrk="1" hangingPunct="1">
              <a:buFont typeface="Arial" panose="020B0604020202020204" pitchFamily="34" charset="0"/>
              <a:buChar char="•"/>
              <a:defRPr/>
            </a:pPr>
            <a:r>
              <a:rPr lang="pt-PT" altLang="pt-BR" sz="2800" dirty="0">
                <a:ea typeface="Times New Roman" pitchFamily="18" charset="0"/>
              </a:rPr>
              <a:t>A matriz na </a:t>
            </a:r>
            <a:r>
              <a:rPr lang="pt-PT" altLang="pt-BR" sz="2800" b="1" dirty="0">
                <a:ea typeface="Times New Roman" pitchFamily="18" charset="0"/>
              </a:rPr>
              <a:t>Tabela 3.6 </a:t>
            </a:r>
            <a:r>
              <a:rPr lang="pt-PT" altLang="pt-BR" sz="2800" dirty="0">
                <a:ea typeface="Times New Roman" pitchFamily="18" charset="0"/>
              </a:rPr>
              <a:t>compreende informação suficiente para a aplicação da regra de maximin. </a:t>
            </a:r>
          </a:p>
          <a:p>
            <a:pPr indent="342900" algn="just" eaLnBrk="1" hangingPunct="1">
              <a:defRPr/>
            </a:pPr>
            <a:endParaRPr lang="pt-PT" altLang="pt-BR" sz="2800" dirty="0">
              <a:ea typeface="Times New Roman" pitchFamily="18" charset="0"/>
            </a:endParaRPr>
          </a:p>
        </p:txBody>
      </p:sp>
      <p:sp>
        <p:nvSpPr>
          <p:cNvPr id="17" name="Seta para a direita 16">
            <a:extLst>
              <a:ext uri="{FF2B5EF4-FFF2-40B4-BE49-F238E27FC236}">
                <a16:creationId xmlns:a16="http://schemas.microsoft.com/office/drawing/2014/main" id="{CAB76125-14E6-4A19-BAFE-AD78DE1103F8}"/>
              </a:ext>
            </a:extLst>
          </p:cNvPr>
          <p:cNvSpPr/>
          <p:nvPr/>
        </p:nvSpPr>
        <p:spPr>
          <a:xfrm>
            <a:off x="4425950" y="5667375"/>
            <a:ext cx="347663" cy="347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pic>
        <p:nvPicPr>
          <p:cNvPr id="21510" name="Picture 9">
            <a:extLst>
              <a:ext uri="{FF2B5EF4-FFF2-40B4-BE49-F238E27FC236}">
                <a16:creationId xmlns:a16="http://schemas.microsoft.com/office/drawing/2014/main" id="{33D3F3F3-1442-4A20-A022-D5119CE217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650" y="4921250"/>
            <a:ext cx="680085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tângulo 8">
            <a:extLst>
              <a:ext uri="{FF2B5EF4-FFF2-40B4-BE49-F238E27FC236}">
                <a16:creationId xmlns:a16="http://schemas.microsoft.com/office/drawing/2014/main" id="{86DE3476-75D5-4E1C-9182-1B26B1424896}"/>
              </a:ext>
            </a:extLst>
          </p:cNvPr>
          <p:cNvSpPr/>
          <p:nvPr/>
        </p:nvSpPr>
        <p:spPr>
          <a:xfrm>
            <a:off x="117475" y="5826125"/>
            <a:ext cx="4254500" cy="268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0" name="Retângulo 9">
            <a:extLst>
              <a:ext uri="{FF2B5EF4-FFF2-40B4-BE49-F238E27FC236}">
                <a16:creationId xmlns:a16="http://schemas.microsoft.com/office/drawing/2014/main" id="{846085A6-9A8C-49A0-9EB0-F442F65CB744}"/>
              </a:ext>
            </a:extLst>
          </p:cNvPr>
          <p:cNvSpPr/>
          <p:nvPr/>
        </p:nvSpPr>
        <p:spPr>
          <a:xfrm>
            <a:off x="5087938" y="5805488"/>
            <a:ext cx="6480175" cy="266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ítulo 1">
            <a:extLst>
              <a:ext uri="{FF2B5EF4-FFF2-40B4-BE49-F238E27FC236}">
                <a16:creationId xmlns:a16="http://schemas.microsoft.com/office/drawing/2014/main" id="{8EB5BB40-A857-4EB4-9B39-87CAC3ABB071}"/>
              </a:ext>
            </a:extLst>
          </p:cNvPr>
          <p:cNvSpPr>
            <a:spLocks/>
          </p:cNvSpPr>
          <p:nvPr/>
        </p:nvSpPr>
        <p:spPr bwMode="auto">
          <a:xfrm>
            <a:off x="838200" y="0"/>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pt-BR" altLang="pt-BR" sz="4400">
                <a:latin typeface="Calibri Light" panose="020F0302020204030204" pitchFamily="34" charset="0"/>
              </a:rPr>
              <a:t>Decisões sob Ignorância</a:t>
            </a:r>
          </a:p>
        </p:txBody>
      </p:sp>
      <p:sp>
        <p:nvSpPr>
          <p:cNvPr id="3" name="Retângulo 2">
            <a:extLst>
              <a:ext uri="{FF2B5EF4-FFF2-40B4-BE49-F238E27FC236}">
                <a16:creationId xmlns:a16="http://schemas.microsoft.com/office/drawing/2014/main" id="{E5B96BC4-1A3E-42E1-84F5-B163483CCCCA}"/>
              </a:ext>
            </a:extLst>
          </p:cNvPr>
          <p:cNvSpPr/>
          <p:nvPr/>
        </p:nvSpPr>
        <p:spPr>
          <a:xfrm>
            <a:off x="8131175" y="2932113"/>
            <a:ext cx="3754438" cy="2298700"/>
          </a:xfrm>
          <a:prstGeom prst="rect">
            <a:avLst/>
          </a:prstGeom>
          <a:solidFill>
            <a:schemeClr val="accent6">
              <a:lumMod val="20000"/>
              <a:lumOff val="80000"/>
            </a:schemeClr>
          </a:solidFill>
          <a:ln>
            <a:solidFill>
              <a:schemeClr val="tx1"/>
            </a:solidFill>
          </a:ln>
        </p:spPr>
        <p:txBody>
          <a:bodyPr>
            <a:spAutoFit/>
          </a:bodyPr>
          <a:lstStyle/>
          <a:p>
            <a:pPr indent="342900" algn="just" eaLnBrk="1" hangingPunct="1">
              <a:defRPr/>
            </a:pPr>
            <a:endParaRPr lang="pt-PT" altLang="pt-BR" b="1" dirty="0">
              <a:latin typeface="Arial" charset="0"/>
              <a:cs typeface="Times New Roman" pitchFamily="18" charset="0"/>
            </a:endParaRPr>
          </a:p>
          <a:p>
            <a:pPr indent="342900" algn="just" eaLnBrk="1" hangingPunct="1">
              <a:defRPr/>
            </a:pPr>
            <a:r>
              <a:rPr lang="pt-PT" altLang="pt-BR" b="1" dirty="0">
                <a:latin typeface="Arial" charset="0"/>
                <a:cs typeface="Times New Roman" pitchFamily="18" charset="0"/>
              </a:rPr>
              <a:t>Nota: </a:t>
            </a:r>
            <a:r>
              <a:rPr lang="pt-PT" altLang="pt-BR" i="1" dirty="0">
                <a:latin typeface="Arial" charset="0"/>
                <a:cs typeface="Times New Roman" pitchFamily="18" charset="0"/>
              </a:rPr>
              <a:t>“</a:t>
            </a:r>
            <a:r>
              <a:rPr lang="pt-BR" altLang="pt-BR" i="1" dirty="0">
                <a:latin typeface="Arial" charset="0"/>
                <a:cs typeface="Times New Roman" pitchFamily="18" charset="0"/>
              </a:rPr>
              <a:t>R</a:t>
            </a:r>
            <a:r>
              <a:rPr lang="pt-PT" altLang="pt-BR" i="1" dirty="0">
                <a:latin typeface="Arial" charset="0"/>
                <a:cs typeface="Times New Roman" pitchFamily="18" charset="0"/>
              </a:rPr>
              <a:t>egra de </a:t>
            </a:r>
            <a:r>
              <a:rPr lang="pt-BR" altLang="pt-BR" i="1" dirty="0">
                <a:latin typeface="Arial" charset="0"/>
                <a:cs typeface="Times New Roman" pitchFamily="18" charset="0"/>
              </a:rPr>
              <a:t>M</a:t>
            </a:r>
            <a:r>
              <a:rPr lang="pt-PT" altLang="pt-BR" i="1" dirty="0">
                <a:latin typeface="Arial" charset="0"/>
                <a:cs typeface="Times New Roman" pitchFamily="18" charset="0"/>
              </a:rPr>
              <a:t>aximin”</a:t>
            </a:r>
            <a:r>
              <a:rPr lang="pt-PT" altLang="pt-BR" dirty="0">
                <a:latin typeface="Arial" charset="0"/>
                <a:cs typeface="Times New Roman" pitchFamily="18" charset="0"/>
              </a:rPr>
              <a:t> prescreve que Jane deveria pedir um </a:t>
            </a:r>
            <a:r>
              <a:rPr lang="pt-PT" altLang="pt-BR" b="1" dirty="0">
                <a:latin typeface="Arial" charset="0"/>
                <a:cs typeface="Times New Roman" pitchFamily="18" charset="0"/>
              </a:rPr>
              <a:t>hambúrguer</a:t>
            </a:r>
            <a:r>
              <a:rPr lang="pt-PT" altLang="pt-BR" dirty="0">
                <a:latin typeface="Arial" charset="0"/>
                <a:cs typeface="Times New Roman" pitchFamily="18" charset="0"/>
              </a:rPr>
              <a:t>, porque o pior resultado possível, então, seria melhor do que se qualquer outra alternativa fosse escolhida.</a:t>
            </a:r>
          </a:p>
          <a:p>
            <a:pPr indent="342900" algn="just" eaLnBrk="1" hangingPunct="1">
              <a:defRPr/>
            </a:pPr>
            <a:r>
              <a:rPr lang="pt-BR" altLang="pt-BR" dirty="0">
                <a:latin typeface="Arial" charset="0"/>
                <a:cs typeface="Arial" charset="0"/>
              </a:rPr>
              <a:t> </a:t>
            </a:r>
          </a:p>
        </p:txBody>
      </p:sp>
      <p:sp>
        <p:nvSpPr>
          <p:cNvPr id="4" name="Seta para a direita 3">
            <a:extLst>
              <a:ext uri="{FF2B5EF4-FFF2-40B4-BE49-F238E27FC236}">
                <a16:creationId xmlns:a16="http://schemas.microsoft.com/office/drawing/2014/main" id="{954F2E0D-35D5-4AF3-9856-7564C53538AB}"/>
              </a:ext>
            </a:extLst>
          </p:cNvPr>
          <p:cNvSpPr/>
          <p:nvPr/>
        </p:nvSpPr>
        <p:spPr>
          <a:xfrm>
            <a:off x="7400925" y="2844800"/>
            <a:ext cx="493713" cy="363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pic>
        <p:nvPicPr>
          <p:cNvPr id="22533" name="Picture 4">
            <a:extLst>
              <a:ext uri="{FF2B5EF4-FFF2-40B4-BE49-F238E27FC236}">
                <a16:creationId xmlns:a16="http://schemas.microsoft.com/office/drawing/2014/main" id="{03E4E3A8-742F-461B-A98B-CAA851F3F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438" y="4043363"/>
            <a:ext cx="6015037" cy="2143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cxnSp>
        <p:nvCxnSpPr>
          <p:cNvPr id="7" name="Conector reto 6">
            <a:extLst>
              <a:ext uri="{FF2B5EF4-FFF2-40B4-BE49-F238E27FC236}">
                <a16:creationId xmlns:a16="http://schemas.microsoft.com/office/drawing/2014/main" id="{ACDF440D-D51F-4CB8-A252-0F9459AAEFE9}"/>
              </a:ext>
            </a:extLst>
          </p:cNvPr>
          <p:cNvCxnSpPr/>
          <p:nvPr/>
        </p:nvCxnSpPr>
        <p:spPr>
          <a:xfrm>
            <a:off x="6457950" y="5332413"/>
            <a:ext cx="33337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Conector reto 10">
            <a:extLst>
              <a:ext uri="{FF2B5EF4-FFF2-40B4-BE49-F238E27FC236}">
                <a16:creationId xmlns:a16="http://schemas.microsoft.com/office/drawing/2014/main" id="{AB8EC2BB-EFD6-4321-8045-C5063EB88860}"/>
              </a:ext>
            </a:extLst>
          </p:cNvPr>
          <p:cNvCxnSpPr/>
          <p:nvPr/>
        </p:nvCxnSpPr>
        <p:spPr>
          <a:xfrm>
            <a:off x="4119563" y="5629275"/>
            <a:ext cx="3349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DC713572-C4F3-4FAC-8CDE-60F071FE6C8F}"/>
              </a:ext>
            </a:extLst>
          </p:cNvPr>
          <p:cNvCxnSpPr/>
          <p:nvPr/>
        </p:nvCxnSpPr>
        <p:spPr>
          <a:xfrm>
            <a:off x="6500813" y="5619750"/>
            <a:ext cx="33337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79C72259-C2AA-4B64-844D-5932737683E9}"/>
              </a:ext>
            </a:extLst>
          </p:cNvPr>
          <p:cNvCxnSpPr/>
          <p:nvPr/>
        </p:nvCxnSpPr>
        <p:spPr>
          <a:xfrm>
            <a:off x="4125913" y="5911850"/>
            <a:ext cx="3349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4B67221F-8E16-47F6-84CB-F581E83C8D17}"/>
              </a:ext>
            </a:extLst>
          </p:cNvPr>
          <p:cNvCxnSpPr/>
          <p:nvPr/>
        </p:nvCxnSpPr>
        <p:spPr>
          <a:xfrm>
            <a:off x="6457950" y="5911850"/>
            <a:ext cx="3333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Seta em curva para a direita 7">
            <a:extLst>
              <a:ext uri="{FF2B5EF4-FFF2-40B4-BE49-F238E27FC236}">
                <a16:creationId xmlns:a16="http://schemas.microsoft.com/office/drawing/2014/main" id="{66E3CB27-6FDF-4C0B-8F93-9286FBBE8758}"/>
              </a:ext>
            </a:extLst>
          </p:cNvPr>
          <p:cNvSpPr/>
          <p:nvPr/>
        </p:nvSpPr>
        <p:spPr>
          <a:xfrm>
            <a:off x="107950" y="2844800"/>
            <a:ext cx="1103313" cy="277495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solidFill>
                <a:schemeClr val="tx1"/>
              </a:solidFill>
            </a:endParaRPr>
          </a:p>
        </p:txBody>
      </p:sp>
      <p:sp>
        <p:nvSpPr>
          <p:cNvPr id="17" name="Seta para a direita 16">
            <a:extLst>
              <a:ext uri="{FF2B5EF4-FFF2-40B4-BE49-F238E27FC236}">
                <a16:creationId xmlns:a16="http://schemas.microsoft.com/office/drawing/2014/main" id="{31C8F287-79E9-4D78-8524-02FF2E4DA8D2}"/>
              </a:ext>
            </a:extLst>
          </p:cNvPr>
          <p:cNvSpPr/>
          <p:nvPr/>
        </p:nvSpPr>
        <p:spPr>
          <a:xfrm>
            <a:off x="7423150" y="4811713"/>
            <a:ext cx="493713" cy="363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pic>
        <p:nvPicPr>
          <p:cNvPr id="22541" name="Picture 20">
            <a:extLst>
              <a:ext uri="{FF2B5EF4-FFF2-40B4-BE49-F238E27FC236}">
                <a16:creationId xmlns:a16="http://schemas.microsoft.com/office/drawing/2014/main" id="{4CC62193-F237-49E1-9929-7AA587BB3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050" y="2236788"/>
            <a:ext cx="5824538"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tângulo 17">
            <a:extLst>
              <a:ext uri="{FF2B5EF4-FFF2-40B4-BE49-F238E27FC236}">
                <a16:creationId xmlns:a16="http://schemas.microsoft.com/office/drawing/2014/main" id="{E07C5986-51BF-4BFC-A215-5C8B206DC24D}"/>
              </a:ext>
            </a:extLst>
          </p:cNvPr>
          <p:cNvSpPr/>
          <p:nvPr/>
        </p:nvSpPr>
        <p:spPr>
          <a:xfrm>
            <a:off x="1319213" y="3027363"/>
            <a:ext cx="5618162" cy="1809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9" name="Retângulo 18">
            <a:extLst>
              <a:ext uri="{FF2B5EF4-FFF2-40B4-BE49-F238E27FC236}">
                <a16:creationId xmlns:a16="http://schemas.microsoft.com/office/drawing/2014/main" id="{A6168FC2-53C9-4A2F-BDC7-1C29E4257B27}"/>
              </a:ext>
            </a:extLst>
          </p:cNvPr>
          <p:cNvSpPr/>
          <p:nvPr/>
        </p:nvSpPr>
        <p:spPr>
          <a:xfrm>
            <a:off x="1452563" y="5413375"/>
            <a:ext cx="566102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ítulo 1">
            <a:extLst>
              <a:ext uri="{FF2B5EF4-FFF2-40B4-BE49-F238E27FC236}">
                <a16:creationId xmlns:a16="http://schemas.microsoft.com/office/drawing/2014/main" id="{158CF31F-21C2-4B9D-B522-C799C79F13C0}"/>
              </a:ext>
            </a:extLst>
          </p:cNvPr>
          <p:cNvSpPr>
            <a:spLocks/>
          </p:cNvSpPr>
          <p:nvPr/>
        </p:nvSpPr>
        <p:spPr bwMode="auto">
          <a:xfrm>
            <a:off x="838200" y="17463"/>
            <a:ext cx="105156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pt-BR" altLang="pt-BR" sz="4400">
                <a:latin typeface="Calibri Light" panose="020F0302020204030204" pitchFamily="34" charset="0"/>
              </a:rPr>
              <a:t>Decisões sob Ignorância</a:t>
            </a:r>
          </a:p>
        </p:txBody>
      </p:sp>
      <p:sp>
        <p:nvSpPr>
          <p:cNvPr id="2" name="Retângulo 1">
            <a:extLst>
              <a:ext uri="{FF2B5EF4-FFF2-40B4-BE49-F238E27FC236}">
                <a16:creationId xmlns:a16="http://schemas.microsoft.com/office/drawing/2014/main" id="{1FFEE755-1158-40D1-B1CC-07468947EC4C}"/>
              </a:ext>
            </a:extLst>
          </p:cNvPr>
          <p:cNvSpPr/>
          <p:nvPr/>
        </p:nvSpPr>
        <p:spPr>
          <a:xfrm>
            <a:off x="2834314" y="1342352"/>
            <a:ext cx="6051657" cy="523220"/>
          </a:xfrm>
          <a:prstGeom prst="rect">
            <a:avLst/>
          </a:prstGeom>
        </p:spPr>
        <p:txBody>
          <a:bodyPr wrap="none">
            <a:spAutoFit/>
          </a:bodyPr>
          <a:lstStyle/>
          <a:p>
            <a:pPr algn="ctr" eaLnBrk="1" hangingPunct="1">
              <a:defRPr/>
            </a:pPr>
            <a:r>
              <a:rPr lang="pt-PT" sz="2800" b="1" u="sng" dirty="0">
                <a:solidFill>
                  <a:srgbClr val="000000"/>
                </a:solidFill>
                <a:highlight>
                  <a:srgbClr val="00FF00"/>
                </a:highlight>
                <a:cs typeface="Arial" charset="0"/>
              </a:rPr>
              <a:t>II - Princípio de Maximin e Leximin</a:t>
            </a:r>
            <a:endParaRPr lang="pt-PT" altLang="pt-BR" sz="2800" b="1" u="sng" dirty="0">
              <a:solidFill>
                <a:srgbClr val="000000"/>
              </a:solidFill>
              <a:highlight>
                <a:srgbClr val="00FF00"/>
              </a:highlight>
              <a:cs typeface="Arial" charset="0"/>
              <a:sym typeface="Wingdings" panose="05000000000000000000" pitchFamily="2" charset="2"/>
            </a:endParaRPr>
          </a:p>
        </p:txBody>
      </p:sp>
      <p:sp>
        <p:nvSpPr>
          <p:cNvPr id="23556" name="Retângulo 5">
            <a:extLst>
              <a:ext uri="{FF2B5EF4-FFF2-40B4-BE49-F238E27FC236}">
                <a16:creationId xmlns:a16="http://schemas.microsoft.com/office/drawing/2014/main" id="{65AB6C1E-CF28-4E28-B28E-F76552BE366B}"/>
              </a:ext>
            </a:extLst>
          </p:cNvPr>
          <p:cNvSpPr>
            <a:spLocks noChangeArrowheads="1"/>
          </p:cNvSpPr>
          <p:nvPr/>
        </p:nvSpPr>
        <p:spPr bwMode="auto">
          <a:xfrm>
            <a:off x="381000" y="2397125"/>
            <a:ext cx="11376025"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00000"/>
              </a:lnSpc>
              <a:spcBef>
                <a:spcPct val="0"/>
              </a:spcBef>
              <a:buFontTx/>
              <a:buChar char="•"/>
            </a:pPr>
            <a:r>
              <a:rPr lang="pt-PT" altLang="pt-BR">
                <a:latin typeface="Arial" panose="020B0604020202020204" pitchFamily="34" charset="0"/>
              </a:rPr>
              <a:t> O </a:t>
            </a:r>
            <a:r>
              <a:rPr lang="pt-PT" altLang="pt-BR" b="1">
                <a:latin typeface="Arial" panose="020B0604020202020204" pitchFamily="34" charset="0"/>
              </a:rPr>
              <a:t>princípio Leximin </a:t>
            </a:r>
            <a:r>
              <a:rPr lang="pt-PT" altLang="pt-BR">
                <a:latin typeface="Arial" panose="020B0604020202020204" pitchFamily="34" charset="0"/>
              </a:rPr>
              <a:t>trata-se de  uma regra  ligeiramente mais sofisticada que o Maximin.</a:t>
            </a:r>
          </a:p>
          <a:p>
            <a:pPr algn="just" eaLnBrk="1" hangingPunct="1">
              <a:lnSpc>
                <a:spcPct val="100000"/>
              </a:lnSpc>
              <a:spcBef>
                <a:spcPct val="0"/>
              </a:spcBef>
              <a:buFontTx/>
              <a:buChar char="•"/>
            </a:pPr>
            <a:endParaRPr lang="pt-PT" altLang="pt-BR">
              <a:latin typeface="Arial" panose="020B0604020202020204" pitchFamily="34" charset="0"/>
            </a:endParaRPr>
          </a:p>
          <a:p>
            <a:pPr algn="just" eaLnBrk="1" hangingPunct="1">
              <a:lnSpc>
                <a:spcPct val="100000"/>
              </a:lnSpc>
              <a:spcBef>
                <a:spcPct val="0"/>
              </a:spcBef>
              <a:buFontTx/>
              <a:buChar char="•"/>
            </a:pPr>
            <a:r>
              <a:rPr lang="pt-PT" altLang="pt-BR">
                <a:latin typeface="Arial" panose="020B0604020202020204" pitchFamily="34" charset="0"/>
              </a:rPr>
              <a:t> Sustenta que, se o </a:t>
            </a:r>
            <a:r>
              <a:rPr lang="pt-PT" altLang="pt-BR" b="1">
                <a:latin typeface="Arial" panose="020B0604020202020204" pitchFamily="34" charset="0"/>
              </a:rPr>
              <a:t>pior dos resultados são iguais</a:t>
            </a:r>
            <a:r>
              <a:rPr lang="pt-PT" altLang="pt-BR">
                <a:latin typeface="Arial" panose="020B0604020202020204" pitchFamily="34" charset="0"/>
              </a:rPr>
              <a:t>, deve-se </a:t>
            </a:r>
            <a:r>
              <a:rPr lang="pt-PT" altLang="pt-BR" b="1">
                <a:latin typeface="Arial" panose="020B0604020202020204" pitchFamily="34" charset="0"/>
              </a:rPr>
              <a:t>escolher </a:t>
            </a:r>
            <a:r>
              <a:rPr lang="pt-PT" altLang="pt-BR">
                <a:latin typeface="Arial" panose="020B0604020202020204" pitchFamily="34" charset="0"/>
              </a:rPr>
              <a:t>uma alternativa de tal forma que o </a:t>
            </a:r>
            <a:r>
              <a:rPr lang="pt-PT" altLang="pt-BR" b="1">
                <a:latin typeface="Arial" panose="020B0604020202020204" pitchFamily="34" charset="0"/>
              </a:rPr>
              <a:t>segundo pior resultado</a:t>
            </a:r>
            <a:r>
              <a:rPr lang="pt-PT" altLang="pt-BR">
                <a:latin typeface="Arial" panose="020B0604020202020204" pitchFamily="34" charset="0"/>
              </a:rPr>
              <a:t> é certo que será tão bom quanto possível. </a:t>
            </a:r>
          </a:p>
          <a:p>
            <a:pPr algn="just" eaLnBrk="1" hangingPunct="1">
              <a:lnSpc>
                <a:spcPct val="100000"/>
              </a:lnSpc>
              <a:spcBef>
                <a:spcPct val="0"/>
              </a:spcBef>
              <a:buFontTx/>
              <a:buChar char="•"/>
            </a:pPr>
            <a:endParaRPr lang="pt-PT" altLang="pt-BR">
              <a:latin typeface="Arial" panose="020B0604020202020204" pitchFamily="34" charset="0"/>
            </a:endParaRPr>
          </a:p>
          <a:p>
            <a:pPr algn="just" eaLnBrk="1" hangingPunct="1">
              <a:lnSpc>
                <a:spcPct val="100000"/>
              </a:lnSpc>
              <a:spcBef>
                <a:spcPct val="0"/>
              </a:spcBef>
              <a:buFontTx/>
              <a:buChar char="•"/>
            </a:pPr>
            <a:r>
              <a:rPr lang="pt-PT" altLang="pt-BR">
                <a:latin typeface="Arial" panose="020B0604020202020204" pitchFamily="34" charset="0"/>
              </a:rPr>
              <a:t> Se isso não destacar um ato, em seguida, o terceiro pior resultado deve ser considerado, e assim por diante.</a:t>
            </a:r>
            <a:endParaRPr lang="pt-BR" altLang="pt-BR">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E0580-AB73-4411-A069-CB5FC2F5C9F3}"/>
              </a:ext>
            </a:extLst>
          </p:cNvPr>
          <p:cNvSpPr>
            <a:spLocks noGrp="1"/>
          </p:cNvSpPr>
          <p:nvPr>
            <p:ph type="ctrTitle"/>
          </p:nvPr>
        </p:nvSpPr>
        <p:spPr>
          <a:xfrm>
            <a:off x="1524000" y="400050"/>
            <a:ext cx="9144000" cy="784225"/>
          </a:xfrm>
        </p:spPr>
        <p:txBody>
          <a:bodyPr rtlCol="0">
            <a:normAutofit fontScale="90000"/>
          </a:bodyPr>
          <a:lstStyle/>
          <a:p>
            <a:pPr eaLnBrk="1" fontAlgn="auto" hangingPunct="1">
              <a:spcAft>
                <a:spcPts val="0"/>
              </a:spcAft>
              <a:defRPr/>
            </a:pPr>
            <a:r>
              <a:rPr lang="pt-BR" dirty="0"/>
              <a:t>Andamento do curso</a:t>
            </a:r>
            <a:endParaRPr lang="pt-BR" sz="1800" dirty="0"/>
          </a:p>
        </p:txBody>
      </p:sp>
      <p:sp>
        <p:nvSpPr>
          <p:cNvPr id="3" name="Subtítulo 2">
            <a:extLst>
              <a:ext uri="{FF2B5EF4-FFF2-40B4-BE49-F238E27FC236}">
                <a16:creationId xmlns:a16="http://schemas.microsoft.com/office/drawing/2014/main" id="{7F20C30B-AC1A-4CD2-86CD-B99CA3A96882}"/>
              </a:ext>
            </a:extLst>
          </p:cNvPr>
          <p:cNvSpPr>
            <a:spLocks noGrp="1"/>
          </p:cNvSpPr>
          <p:nvPr>
            <p:ph type="subTitle" idx="1"/>
          </p:nvPr>
        </p:nvSpPr>
        <p:spPr>
          <a:xfrm>
            <a:off x="2177142" y="1584961"/>
            <a:ext cx="8830491" cy="5017512"/>
          </a:xfrm>
          <a:ln>
            <a:miter lim="800000"/>
            <a:headEnd/>
            <a:tailEnd/>
          </a:ln>
        </p:spPr>
        <p:txBody>
          <a:bodyPr rtlCol="0">
            <a:normAutofit lnSpcReduction="10000"/>
          </a:bodyPr>
          <a:lstStyle/>
          <a:p>
            <a:pPr algn="l" eaLnBrk="1" fontAlgn="auto" hangingPunct="1">
              <a:spcAft>
                <a:spcPts val="0"/>
              </a:spcAft>
              <a:defRPr/>
            </a:pPr>
            <a:r>
              <a:rPr lang="pt-BR" dirty="0">
                <a:solidFill>
                  <a:srgbClr val="000000"/>
                </a:solidFill>
                <a:highlight>
                  <a:srgbClr val="FFFF00"/>
                </a:highlight>
                <a:latin typeface="Arial" panose="020B0604020202020204" pitchFamily="34" charset="0"/>
              </a:rPr>
              <a:t>Conceitos introdutórios</a:t>
            </a:r>
            <a:r>
              <a:rPr lang="pt-BR" dirty="0">
                <a:solidFill>
                  <a:srgbClr val="000000"/>
                </a:solidFill>
                <a:latin typeface="Arial" panose="020B0604020202020204" pitchFamily="34" charset="0"/>
              </a:rPr>
              <a:t>. </a:t>
            </a:r>
          </a:p>
          <a:p>
            <a:pPr algn="l" eaLnBrk="1" fontAlgn="auto" hangingPunct="1">
              <a:lnSpc>
                <a:spcPct val="100000"/>
              </a:lnSpc>
              <a:spcAft>
                <a:spcPts val="0"/>
              </a:spcAft>
              <a:defRPr/>
            </a:pPr>
            <a:r>
              <a:rPr lang="pt-BR" dirty="0">
                <a:solidFill>
                  <a:srgbClr val="000000"/>
                </a:solidFill>
                <a:highlight>
                  <a:srgbClr val="FFFF00"/>
                </a:highlight>
                <a:latin typeface="Arial" panose="020B0604020202020204" pitchFamily="34" charset="0"/>
              </a:rPr>
              <a:t>Matriz de decisão. </a:t>
            </a:r>
          </a:p>
          <a:p>
            <a:pPr algn="l" eaLnBrk="1" fontAlgn="auto" hangingPunct="1">
              <a:lnSpc>
                <a:spcPct val="100000"/>
              </a:lnSpc>
              <a:spcAft>
                <a:spcPts val="0"/>
              </a:spcAft>
              <a:defRPr/>
            </a:pPr>
            <a:r>
              <a:rPr lang="pt-BR" dirty="0">
                <a:solidFill>
                  <a:srgbClr val="000000"/>
                </a:solidFill>
                <a:highlight>
                  <a:srgbClr val="00FF00"/>
                </a:highlight>
                <a:latin typeface="Arial" panose="020B0604020202020204" pitchFamily="34" charset="0"/>
              </a:rPr>
              <a:t>Decisões sob condições de incerteza. </a:t>
            </a:r>
          </a:p>
          <a:p>
            <a:pPr algn="l" eaLnBrk="1" fontAlgn="auto" hangingPunct="1">
              <a:spcAft>
                <a:spcPts val="0"/>
              </a:spcAft>
              <a:defRPr/>
            </a:pPr>
            <a:r>
              <a:rPr lang="pt-BR" dirty="0">
                <a:solidFill>
                  <a:srgbClr val="000000"/>
                </a:solidFill>
                <a:latin typeface="Arial" panose="020B0604020202020204" pitchFamily="34" charset="0"/>
              </a:rPr>
              <a:t>Decisões sob condições de risco. </a:t>
            </a:r>
          </a:p>
          <a:p>
            <a:pPr algn="l" eaLnBrk="1" fontAlgn="auto" hangingPunct="1">
              <a:spcAft>
                <a:spcPts val="0"/>
              </a:spcAft>
              <a:defRPr/>
            </a:pPr>
            <a:r>
              <a:rPr lang="pt-BR" dirty="0">
                <a:solidFill>
                  <a:srgbClr val="000000"/>
                </a:solidFill>
                <a:latin typeface="Arial" panose="020B0604020202020204" pitchFamily="34" charset="0"/>
              </a:rPr>
              <a:t>Utilidade. </a:t>
            </a:r>
          </a:p>
          <a:p>
            <a:pPr algn="l" eaLnBrk="1" fontAlgn="auto" hangingPunct="1">
              <a:spcAft>
                <a:spcPts val="0"/>
              </a:spcAft>
              <a:defRPr/>
            </a:pPr>
            <a:r>
              <a:rPr lang="pt-BR" dirty="0">
                <a:solidFill>
                  <a:srgbClr val="000000"/>
                </a:solidFill>
                <a:latin typeface="Arial" panose="020B0604020202020204" pitchFamily="34" charset="0"/>
              </a:rPr>
              <a:t>Teoria dos Jogos. </a:t>
            </a:r>
          </a:p>
          <a:p>
            <a:pPr algn="l" eaLnBrk="1" fontAlgn="auto" hangingPunct="1">
              <a:spcAft>
                <a:spcPts val="0"/>
              </a:spcAft>
              <a:defRPr/>
            </a:pPr>
            <a:r>
              <a:rPr lang="pt-BR" dirty="0">
                <a:solidFill>
                  <a:srgbClr val="000000"/>
                </a:solidFill>
                <a:latin typeface="Arial" panose="020B0604020202020204" pitchFamily="34" charset="0"/>
              </a:rPr>
              <a:t>Teoria da Escolha Social (decisão em grupos). </a:t>
            </a:r>
          </a:p>
          <a:p>
            <a:pPr algn="l" eaLnBrk="1" fontAlgn="auto" hangingPunct="1">
              <a:spcAft>
                <a:spcPts val="0"/>
              </a:spcAft>
              <a:defRPr/>
            </a:pPr>
            <a:r>
              <a:rPr lang="pt-BR" dirty="0">
                <a:solidFill>
                  <a:srgbClr val="000000"/>
                </a:solidFill>
                <a:latin typeface="Arial" panose="020B0604020202020204" pitchFamily="34" charset="0"/>
              </a:rPr>
              <a:t>Aspectos psicológicos aplicados à decisão. </a:t>
            </a:r>
          </a:p>
          <a:p>
            <a:pPr algn="l" eaLnBrk="1" fontAlgn="auto" hangingPunct="1">
              <a:spcAft>
                <a:spcPts val="0"/>
              </a:spcAft>
              <a:defRPr/>
            </a:pPr>
            <a:r>
              <a:rPr lang="pt-BR" dirty="0">
                <a:solidFill>
                  <a:srgbClr val="000000"/>
                </a:solidFill>
                <a:latin typeface="Arial" panose="020B0604020202020204" pitchFamily="34" charset="0"/>
              </a:rPr>
              <a:t>Aspectos organizacionais aplicados à decisão. </a:t>
            </a:r>
          </a:p>
          <a:p>
            <a:pPr algn="l" eaLnBrk="1" fontAlgn="auto" hangingPunct="1">
              <a:spcAft>
                <a:spcPts val="0"/>
              </a:spcAft>
              <a:defRPr/>
            </a:pPr>
            <a:endParaRPr lang="pt-BR" dirty="0">
              <a:solidFill>
                <a:srgbClr val="000000"/>
              </a:solidFill>
              <a:latin typeface="Arial" panose="020B0604020202020204" pitchFamily="34" charset="0"/>
            </a:endParaRPr>
          </a:p>
          <a:p>
            <a:pPr algn="l" eaLnBrk="1" fontAlgn="auto" hangingPunct="1">
              <a:spcAft>
                <a:spcPts val="0"/>
              </a:spcAft>
              <a:defRPr/>
            </a:pPr>
            <a:r>
              <a:rPr lang="pt-BR" dirty="0">
                <a:solidFill>
                  <a:srgbClr val="000000"/>
                </a:solidFill>
                <a:latin typeface="Arial" panose="020B0604020202020204" pitchFamily="34" charset="0"/>
              </a:rPr>
              <a:t>Aplicação: observação do processo de tomada de decisão em ambientes simulados. 	</a:t>
            </a:r>
          </a:p>
          <a:p>
            <a:pPr eaLnBrk="1" fontAlgn="auto" hangingPunct="1">
              <a:spcAft>
                <a:spcPts val="0"/>
              </a:spcAft>
              <a:defRPr/>
            </a:pP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ítulo 1">
            <a:extLst>
              <a:ext uri="{FF2B5EF4-FFF2-40B4-BE49-F238E27FC236}">
                <a16:creationId xmlns:a16="http://schemas.microsoft.com/office/drawing/2014/main" id="{D538047D-67F5-470F-B6FD-BBCE213B3301}"/>
              </a:ext>
            </a:extLst>
          </p:cNvPr>
          <p:cNvSpPr>
            <a:spLocks/>
          </p:cNvSpPr>
          <p:nvPr/>
        </p:nvSpPr>
        <p:spPr bwMode="auto">
          <a:xfrm>
            <a:off x="838200" y="17463"/>
            <a:ext cx="105156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pt-BR" altLang="pt-BR" sz="4400">
                <a:latin typeface="Calibri Light" panose="020F0302020204030204" pitchFamily="34" charset="0"/>
              </a:rPr>
              <a:t>Decisões sob Ignorância</a:t>
            </a:r>
          </a:p>
        </p:txBody>
      </p:sp>
      <p:sp>
        <p:nvSpPr>
          <p:cNvPr id="24579" name="Retângulo 5">
            <a:extLst>
              <a:ext uri="{FF2B5EF4-FFF2-40B4-BE49-F238E27FC236}">
                <a16:creationId xmlns:a16="http://schemas.microsoft.com/office/drawing/2014/main" id="{94078FB7-97C2-473E-A689-B3FE38758A58}"/>
              </a:ext>
            </a:extLst>
          </p:cNvPr>
          <p:cNvSpPr>
            <a:spLocks noChangeArrowheads="1"/>
          </p:cNvSpPr>
          <p:nvPr/>
        </p:nvSpPr>
        <p:spPr bwMode="auto">
          <a:xfrm>
            <a:off x="641350" y="3038475"/>
            <a:ext cx="4395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pt-PT" altLang="pt-BR" sz="2000" b="1" u="sng">
                <a:latin typeface="Arial" panose="020B0604020202020204" pitchFamily="34" charset="0"/>
              </a:rPr>
              <a:t>Análise Princípio Maximin</a:t>
            </a:r>
            <a:endParaRPr lang="pt-BR" altLang="pt-BR" sz="2000" u="sng">
              <a:latin typeface="Arial" panose="020B0604020202020204" pitchFamily="34" charset="0"/>
            </a:endParaRPr>
          </a:p>
        </p:txBody>
      </p:sp>
      <p:pic>
        <p:nvPicPr>
          <p:cNvPr id="24580" name="Picture 5">
            <a:extLst>
              <a:ext uri="{FF2B5EF4-FFF2-40B4-BE49-F238E27FC236}">
                <a16:creationId xmlns:a16="http://schemas.microsoft.com/office/drawing/2014/main" id="{8285A967-2FB3-4B6B-BCEE-8F9A35F1B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3698875"/>
            <a:ext cx="53721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8">
            <a:extLst>
              <a:ext uri="{FF2B5EF4-FFF2-40B4-BE49-F238E27FC236}">
                <a16:creationId xmlns:a16="http://schemas.microsoft.com/office/drawing/2014/main" id="{A5CC3645-F023-4ED9-A10C-13A087FCF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925" y="3695700"/>
            <a:ext cx="53721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tângulo 5">
            <a:extLst>
              <a:ext uri="{FF2B5EF4-FFF2-40B4-BE49-F238E27FC236}">
                <a16:creationId xmlns:a16="http://schemas.microsoft.com/office/drawing/2014/main" id="{D3E72058-79C5-448C-9A16-120560F07CC2}"/>
              </a:ext>
            </a:extLst>
          </p:cNvPr>
          <p:cNvSpPr>
            <a:spLocks noChangeArrowheads="1"/>
          </p:cNvSpPr>
          <p:nvPr/>
        </p:nvSpPr>
        <p:spPr bwMode="auto">
          <a:xfrm>
            <a:off x="6634163" y="3036888"/>
            <a:ext cx="4395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pt-PT" altLang="pt-BR" sz="2000" b="1" u="sng">
                <a:latin typeface="Arial" panose="020B0604020202020204" pitchFamily="34" charset="0"/>
              </a:rPr>
              <a:t>Análise Princípio Leximin</a:t>
            </a:r>
            <a:endParaRPr lang="pt-BR" altLang="pt-BR" sz="2000" u="sng">
              <a:latin typeface="Arial" panose="020B0604020202020204" pitchFamily="34" charset="0"/>
            </a:endParaRPr>
          </a:p>
        </p:txBody>
      </p:sp>
      <p:sp>
        <p:nvSpPr>
          <p:cNvPr id="24583" name="Retângulo 5">
            <a:extLst>
              <a:ext uri="{FF2B5EF4-FFF2-40B4-BE49-F238E27FC236}">
                <a16:creationId xmlns:a16="http://schemas.microsoft.com/office/drawing/2014/main" id="{65694FED-4A13-4FD0-B912-9DA1C2DA5994}"/>
              </a:ext>
            </a:extLst>
          </p:cNvPr>
          <p:cNvSpPr>
            <a:spLocks noChangeArrowheads="1"/>
          </p:cNvSpPr>
          <p:nvPr/>
        </p:nvSpPr>
        <p:spPr bwMode="auto">
          <a:xfrm>
            <a:off x="2598738" y="1758950"/>
            <a:ext cx="6545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pt-PT" altLang="pt-BR" b="1" u="sng">
                <a:latin typeface="Arial" panose="020B0604020202020204" pitchFamily="34" charset="0"/>
              </a:rPr>
              <a:t>Comparativo Maximin x Leximin</a:t>
            </a:r>
            <a:endParaRPr lang="pt-BR" altLang="pt-BR" u="sng">
              <a:latin typeface="Arial" panose="020B0604020202020204" pitchFamily="34" charset="0"/>
            </a:endParaRPr>
          </a:p>
        </p:txBody>
      </p:sp>
      <p:sp>
        <p:nvSpPr>
          <p:cNvPr id="3" name="Rectangle 1">
            <a:extLst>
              <a:ext uri="{FF2B5EF4-FFF2-40B4-BE49-F238E27FC236}">
                <a16:creationId xmlns:a16="http://schemas.microsoft.com/office/drawing/2014/main" id="{A0576B99-BDFE-4278-8B51-0C92696DE43F}"/>
              </a:ext>
            </a:extLst>
          </p:cNvPr>
          <p:cNvSpPr>
            <a:spLocks noChangeArrowheads="1"/>
          </p:cNvSpPr>
          <p:nvPr/>
        </p:nvSpPr>
        <p:spPr bwMode="auto">
          <a:xfrm>
            <a:off x="679450" y="5672138"/>
            <a:ext cx="10828338" cy="1001712"/>
          </a:xfrm>
          <a:prstGeom prst="rect">
            <a:avLst/>
          </a:prstGeom>
          <a:solidFill>
            <a:schemeClr val="accent6">
              <a:lumMod val="20000"/>
              <a:lumOff val="80000"/>
            </a:schemeClr>
          </a:solidFill>
          <a:ln w="9525">
            <a:solidFill>
              <a:schemeClr val="tx1"/>
            </a:solidFill>
            <a:miter lim="800000"/>
            <a:headEnd/>
            <a:tailEnd/>
          </a:ln>
          <a:effectLst/>
        </p:spPr>
        <p:txBody>
          <a:bodyPr bIns="0" anchor="ctr">
            <a:spAutoFit/>
          </a:bodyPr>
          <a:lstStyle/>
          <a:p>
            <a:pPr indent="342900" algn="ctr" eaLnBrk="1" hangingPunct="1">
              <a:defRPr/>
            </a:pPr>
            <a:r>
              <a:rPr lang="pt-PT" altLang="pt-BR" b="1" u="sng">
                <a:latin typeface="Arial" charset="0"/>
                <a:cs typeface="Times New Roman" pitchFamily="18" charset="0"/>
              </a:rPr>
              <a:t>Considere o exemplo na Tabela 3.7</a:t>
            </a:r>
          </a:p>
          <a:p>
            <a:pPr indent="342900" algn="ctr" eaLnBrk="1" hangingPunct="1">
              <a:defRPr/>
            </a:pPr>
            <a:endParaRPr lang="pt-BR" altLang="pt-BR" sz="800" b="1" u="sng">
              <a:latin typeface="Arial" charset="0"/>
              <a:cs typeface="Times New Roman" pitchFamily="18" charset="0"/>
            </a:endParaRPr>
          </a:p>
          <a:p>
            <a:pPr indent="342900" algn="just" eaLnBrk="1" hangingPunct="1">
              <a:buFontTx/>
              <a:buChar char="•"/>
              <a:defRPr/>
            </a:pPr>
            <a:r>
              <a:rPr lang="pt-PT" altLang="pt-BR">
                <a:latin typeface="Arial" charset="0"/>
                <a:cs typeface="Times New Roman" pitchFamily="18" charset="0"/>
              </a:rPr>
              <a:t>A </a:t>
            </a:r>
            <a:r>
              <a:rPr lang="pt-PT" altLang="pt-BR" b="1" i="1">
                <a:latin typeface="Arial" charset="0"/>
                <a:cs typeface="Times New Roman" pitchFamily="18" charset="0"/>
              </a:rPr>
              <a:t>“regra maximin”</a:t>
            </a:r>
            <a:r>
              <a:rPr lang="pt-PT" altLang="pt-BR">
                <a:latin typeface="Arial" charset="0"/>
                <a:cs typeface="Times New Roman" pitchFamily="18" charset="0"/>
              </a:rPr>
              <a:t> tradicional classifica todas as alternativas como igualmente boas</a:t>
            </a:r>
            <a:r>
              <a:rPr lang="pt-BR" altLang="pt-BR">
                <a:latin typeface="Arial" charset="0"/>
                <a:cs typeface="Times New Roman" pitchFamily="18" charset="0"/>
              </a:rPr>
              <a:t>;</a:t>
            </a:r>
          </a:p>
          <a:p>
            <a:pPr indent="342900" algn="just" eaLnBrk="1" hangingPunct="1">
              <a:buFontTx/>
              <a:buChar char="•"/>
              <a:defRPr/>
            </a:pPr>
            <a:r>
              <a:rPr lang="pt-PT" altLang="pt-BR">
                <a:latin typeface="Arial" charset="0"/>
                <a:cs typeface="Times New Roman" pitchFamily="18" charset="0"/>
              </a:rPr>
              <a:t>Ao passo que a </a:t>
            </a:r>
            <a:r>
              <a:rPr lang="pt-PT" altLang="pt-BR" b="1" i="1">
                <a:latin typeface="Arial" charset="0"/>
                <a:cs typeface="Times New Roman" pitchFamily="18" charset="0"/>
              </a:rPr>
              <a:t>“regra leximin”</a:t>
            </a:r>
            <a:r>
              <a:rPr lang="pt-PT" altLang="pt-BR">
                <a:latin typeface="Arial" charset="0"/>
                <a:cs typeface="Times New Roman" pitchFamily="18" charset="0"/>
              </a:rPr>
              <a:t> recomenda a3.</a:t>
            </a:r>
            <a:r>
              <a:rPr lang="pt-BR" altLang="pt-BR">
                <a:latin typeface="Arial" charset="0"/>
                <a:cs typeface="Arial" charset="0"/>
              </a:rPr>
              <a:t> </a:t>
            </a:r>
          </a:p>
        </p:txBody>
      </p:sp>
      <p:cxnSp>
        <p:nvCxnSpPr>
          <p:cNvPr id="5" name="Conector reto 4">
            <a:extLst>
              <a:ext uri="{FF2B5EF4-FFF2-40B4-BE49-F238E27FC236}">
                <a16:creationId xmlns:a16="http://schemas.microsoft.com/office/drawing/2014/main" id="{8F38E8D3-1783-48E4-A25B-CB0DDAC5EA1E}"/>
              </a:ext>
            </a:extLst>
          </p:cNvPr>
          <p:cNvCxnSpPr/>
          <p:nvPr/>
        </p:nvCxnSpPr>
        <p:spPr>
          <a:xfrm>
            <a:off x="5976938" y="2743200"/>
            <a:ext cx="0" cy="2759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tângulo 13">
            <a:extLst>
              <a:ext uri="{FF2B5EF4-FFF2-40B4-BE49-F238E27FC236}">
                <a16:creationId xmlns:a16="http://schemas.microsoft.com/office/drawing/2014/main" id="{A7227ECD-043B-4F27-B020-75838D3EFA4C}"/>
              </a:ext>
            </a:extLst>
          </p:cNvPr>
          <p:cNvSpPr/>
          <p:nvPr/>
        </p:nvSpPr>
        <p:spPr>
          <a:xfrm>
            <a:off x="352425" y="4470400"/>
            <a:ext cx="5372100" cy="8921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5" name="Retângulo 14">
            <a:extLst>
              <a:ext uri="{FF2B5EF4-FFF2-40B4-BE49-F238E27FC236}">
                <a16:creationId xmlns:a16="http://schemas.microsoft.com/office/drawing/2014/main" id="{2B6580C0-818F-4473-8222-2D5C7812AF57}"/>
              </a:ext>
            </a:extLst>
          </p:cNvPr>
          <p:cNvSpPr/>
          <p:nvPr/>
        </p:nvSpPr>
        <p:spPr>
          <a:xfrm>
            <a:off x="6286500" y="5092700"/>
            <a:ext cx="5343525" cy="266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7" name="Elipse 16">
            <a:extLst>
              <a:ext uri="{FF2B5EF4-FFF2-40B4-BE49-F238E27FC236}">
                <a16:creationId xmlns:a16="http://schemas.microsoft.com/office/drawing/2014/main" id="{4FC2D956-2732-4696-B806-9C2E0F2F3F76}"/>
              </a:ext>
            </a:extLst>
          </p:cNvPr>
          <p:cNvSpPr/>
          <p:nvPr/>
        </p:nvSpPr>
        <p:spPr>
          <a:xfrm>
            <a:off x="5391150" y="4524375"/>
            <a:ext cx="319088" cy="31908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8" name="Elipse 17">
            <a:extLst>
              <a:ext uri="{FF2B5EF4-FFF2-40B4-BE49-F238E27FC236}">
                <a16:creationId xmlns:a16="http://schemas.microsoft.com/office/drawing/2014/main" id="{0216EAB0-DE05-49C5-9EE6-DAC2D1471487}"/>
              </a:ext>
            </a:extLst>
          </p:cNvPr>
          <p:cNvSpPr/>
          <p:nvPr/>
        </p:nvSpPr>
        <p:spPr>
          <a:xfrm>
            <a:off x="1509713" y="4791075"/>
            <a:ext cx="319087" cy="31908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9" name="Elipse 18">
            <a:extLst>
              <a:ext uri="{FF2B5EF4-FFF2-40B4-BE49-F238E27FC236}">
                <a16:creationId xmlns:a16="http://schemas.microsoft.com/office/drawing/2014/main" id="{EA413D43-9F68-4F7E-8B01-2AE255F596BC}"/>
              </a:ext>
            </a:extLst>
          </p:cNvPr>
          <p:cNvSpPr/>
          <p:nvPr/>
        </p:nvSpPr>
        <p:spPr>
          <a:xfrm>
            <a:off x="5391150" y="5043488"/>
            <a:ext cx="319088" cy="3190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ítulo 1">
            <a:extLst>
              <a:ext uri="{FF2B5EF4-FFF2-40B4-BE49-F238E27FC236}">
                <a16:creationId xmlns:a16="http://schemas.microsoft.com/office/drawing/2014/main" id="{6748E6BE-8434-4EE3-AA22-BF26A872C9E9}"/>
              </a:ext>
            </a:extLst>
          </p:cNvPr>
          <p:cNvSpPr>
            <a:spLocks/>
          </p:cNvSpPr>
          <p:nvPr/>
        </p:nvSpPr>
        <p:spPr bwMode="auto">
          <a:xfrm>
            <a:off x="838200" y="17463"/>
            <a:ext cx="105156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pt-BR" altLang="pt-BR" sz="4400">
                <a:latin typeface="Calibri Light" panose="020F0302020204030204" pitchFamily="34" charset="0"/>
              </a:rPr>
              <a:t>Decisões sob Ignorância</a:t>
            </a:r>
          </a:p>
        </p:txBody>
      </p:sp>
      <p:sp>
        <p:nvSpPr>
          <p:cNvPr id="25603" name="Rectangle 1">
            <a:extLst>
              <a:ext uri="{FF2B5EF4-FFF2-40B4-BE49-F238E27FC236}">
                <a16:creationId xmlns:a16="http://schemas.microsoft.com/office/drawing/2014/main" id="{2BA822B1-3032-4F3F-AA2B-93E0131B6A59}"/>
              </a:ext>
            </a:extLst>
          </p:cNvPr>
          <p:cNvSpPr>
            <a:spLocks noChangeArrowheads="1"/>
          </p:cNvSpPr>
          <p:nvPr/>
        </p:nvSpPr>
        <p:spPr bwMode="auto">
          <a:xfrm>
            <a:off x="492125" y="1474788"/>
            <a:ext cx="11396663" cy="486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pt-PT" altLang="pt-BR" b="1" u="sng">
                <a:latin typeface="Arial" panose="020B0604020202020204" pitchFamily="34" charset="0"/>
                <a:cs typeface="Times New Roman" panose="02020603050405020304" pitchFamily="18" charset="0"/>
              </a:rPr>
              <a:t>Qual é o melhor argumento para aceitar maximin ou leximin</a:t>
            </a:r>
            <a:r>
              <a:rPr lang="pt-PT" altLang="pt-BR" b="1">
                <a:latin typeface="Arial" panose="020B0604020202020204" pitchFamily="34" charset="0"/>
                <a:cs typeface="Times New Roman" panose="02020603050405020304" pitchFamily="18" charset="0"/>
              </a:rPr>
              <a:t>?</a:t>
            </a:r>
          </a:p>
          <a:p>
            <a:pPr algn="just" eaLnBrk="1" hangingPunct="1">
              <a:lnSpc>
                <a:spcPct val="100000"/>
              </a:lnSpc>
              <a:spcBef>
                <a:spcPct val="0"/>
              </a:spcBef>
              <a:buFontTx/>
              <a:buNone/>
            </a:pPr>
            <a:endParaRPr lang="pt-PT" altLang="pt-BR" sz="1800" b="1">
              <a:latin typeface="Arial" panose="020B0604020202020204" pitchFamily="34" charset="0"/>
              <a:cs typeface="Times New Roman" panose="02020603050405020304" pitchFamily="18" charset="0"/>
            </a:endParaRPr>
          </a:p>
          <a:p>
            <a:pPr algn="just" eaLnBrk="1" hangingPunct="1">
              <a:lnSpc>
                <a:spcPct val="100000"/>
              </a:lnSpc>
              <a:spcBef>
                <a:spcPct val="0"/>
              </a:spcBef>
              <a:buFontTx/>
              <a:buNone/>
            </a:pPr>
            <a:endParaRPr lang="pt-PT" altLang="pt-BR" sz="1800" b="1">
              <a:latin typeface="Arial" panose="020B0604020202020204" pitchFamily="34" charset="0"/>
              <a:cs typeface="Times New Roman" panose="02020603050405020304" pitchFamily="18" charset="0"/>
            </a:endParaRPr>
          </a:p>
          <a:p>
            <a:pPr algn="just" eaLnBrk="1" hangingPunct="1">
              <a:lnSpc>
                <a:spcPct val="100000"/>
              </a:lnSpc>
              <a:spcBef>
                <a:spcPct val="0"/>
              </a:spcBef>
              <a:buFontTx/>
              <a:buChar char="•"/>
            </a:pPr>
            <a:r>
              <a:rPr lang="pt-PT" altLang="pt-BR">
                <a:latin typeface="Arial" panose="020B0604020202020204" pitchFamily="34" charset="0"/>
                <a:cs typeface="Times New Roman" panose="02020603050405020304" pitchFamily="18" charset="0"/>
              </a:rPr>
              <a:t>Regras “</a:t>
            </a:r>
            <a:r>
              <a:rPr lang="pt-PT" altLang="pt-BR" b="1" i="1">
                <a:latin typeface="Arial" panose="020B0604020202020204" pitchFamily="34" charset="0"/>
                <a:cs typeface="Times New Roman" panose="02020603050405020304" pitchFamily="18" charset="0"/>
              </a:rPr>
              <a:t>maximin e leximin”</a:t>
            </a:r>
            <a:r>
              <a:rPr lang="pt-PT" altLang="pt-BR">
                <a:latin typeface="Arial" panose="020B0604020202020204" pitchFamily="34" charset="0"/>
                <a:cs typeface="Times New Roman" panose="02020603050405020304" pitchFamily="18" charset="0"/>
              </a:rPr>
              <a:t> </a:t>
            </a:r>
            <a:r>
              <a:rPr lang="pt-PT" altLang="pt-BR" b="1" u="sng">
                <a:latin typeface="Arial" panose="020B0604020202020204" pitchFamily="34" charset="0"/>
                <a:cs typeface="Times New Roman" panose="02020603050405020304" pitchFamily="18" charset="0"/>
              </a:rPr>
              <a:t>permitem que o tomador de decisão</a:t>
            </a:r>
            <a:r>
              <a:rPr lang="pt-PT" altLang="pt-BR">
                <a:latin typeface="Arial" panose="020B0604020202020204" pitchFamily="34" charset="0"/>
                <a:cs typeface="Times New Roman" panose="02020603050405020304" pitchFamily="18" charset="0"/>
              </a:rPr>
              <a:t> transforme uma decisão nos </a:t>
            </a:r>
            <a:r>
              <a:rPr lang="pt-PT" altLang="pt-BR" b="1">
                <a:latin typeface="Arial" panose="020B0604020202020204" pitchFamily="34" charset="0"/>
                <a:cs typeface="Times New Roman" panose="02020603050405020304" pitchFamily="18" charset="0"/>
              </a:rPr>
              <a:t>termos da ignorância</a:t>
            </a:r>
            <a:r>
              <a:rPr lang="pt-PT" altLang="pt-BR">
                <a:latin typeface="Arial" panose="020B0604020202020204" pitchFamily="34" charset="0"/>
                <a:cs typeface="Times New Roman" panose="02020603050405020304" pitchFamily="18" charset="0"/>
              </a:rPr>
              <a:t> para uma decisão nos </a:t>
            </a:r>
            <a:r>
              <a:rPr lang="pt-PT" altLang="pt-BR" b="1">
                <a:latin typeface="Arial" panose="020B0604020202020204" pitchFamily="34" charset="0"/>
                <a:cs typeface="Times New Roman" panose="02020603050405020304" pitchFamily="18" charset="0"/>
              </a:rPr>
              <a:t>termos certeza.</a:t>
            </a:r>
          </a:p>
          <a:p>
            <a:pPr algn="just" eaLnBrk="1" hangingPunct="1">
              <a:lnSpc>
                <a:spcPct val="100000"/>
              </a:lnSpc>
              <a:spcBef>
                <a:spcPct val="0"/>
              </a:spcBef>
            </a:pPr>
            <a:endParaRPr lang="pt-BR" altLang="pt-BR" b="1">
              <a:latin typeface="Arial" panose="020B0604020202020204" pitchFamily="34" charset="0"/>
              <a:cs typeface="Times New Roman" panose="02020603050405020304" pitchFamily="18" charset="0"/>
            </a:endParaRPr>
          </a:p>
          <a:p>
            <a:pPr eaLnBrk="1" hangingPunct="1">
              <a:lnSpc>
                <a:spcPct val="100000"/>
              </a:lnSpc>
              <a:spcBef>
                <a:spcPct val="0"/>
              </a:spcBef>
              <a:buFontTx/>
              <a:buChar char="•"/>
            </a:pPr>
            <a:r>
              <a:rPr lang="pt-PT" altLang="pt-BR">
                <a:latin typeface="Arial" panose="020B0604020202020204" pitchFamily="34" charset="0"/>
                <a:cs typeface="Times New Roman" panose="02020603050405020304" pitchFamily="18" charset="0"/>
              </a:rPr>
              <a:t> Aceita a premissa de que o pior resultado possível deve orientar uma decisão.</a:t>
            </a:r>
          </a:p>
          <a:p>
            <a:pPr eaLnBrk="1" hangingPunct="1">
              <a:lnSpc>
                <a:spcPct val="100000"/>
              </a:lnSpc>
              <a:spcBef>
                <a:spcPct val="0"/>
              </a:spcBef>
              <a:buFontTx/>
              <a:buChar char="•"/>
            </a:pPr>
            <a:endParaRPr lang="pt-BR" altLang="pt-BR">
              <a:latin typeface="Arial" panose="020B0604020202020204" pitchFamily="34" charset="0"/>
              <a:cs typeface="Times New Roman" panose="02020603050405020304" pitchFamily="18" charset="0"/>
            </a:endParaRPr>
          </a:p>
          <a:p>
            <a:pPr eaLnBrk="1" hangingPunct="1">
              <a:lnSpc>
                <a:spcPct val="100000"/>
              </a:lnSpc>
              <a:spcBef>
                <a:spcPct val="0"/>
              </a:spcBef>
              <a:buFontTx/>
              <a:buChar char="•"/>
            </a:pPr>
            <a:r>
              <a:rPr lang="pt-PT" altLang="pt-BR">
                <a:latin typeface="Arial" panose="020B0604020202020204" pitchFamily="34" charset="0"/>
                <a:cs typeface="Times New Roman" panose="02020603050405020304" pitchFamily="18" charset="0"/>
              </a:rPr>
              <a:t> Então regras </a:t>
            </a:r>
            <a:r>
              <a:rPr lang="pt-PT" altLang="pt-BR" b="1" i="1">
                <a:latin typeface="Arial" panose="020B0604020202020204" pitchFamily="34" charset="0"/>
                <a:cs typeface="Times New Roman" panose="02020603050405020304" pitchFamily="18" charset="0"/>
              </a:rPr>
              <a:t>“maximin e leximin”</a:t>
            </a:r>
            <a:r>
              <a:rPr lang="pt-PT" altLang="pt-BR">
                <a:latin typeface="Arial" panose="020B0604020202020204" pitchFamily="34" charset="0"/>
                <a:cs typeface="Times New Roman" panose="02020603050405020304" pitchFamily="18" charset="0"/>
              </a:rPr>
              <a:t> permitem fazer decisões sem temer o resultado real.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ítulo 1">
            <a:extLst>
              <a:ext uri="{FF2B5EF4-FFF2-40B4-BE49-F238E27FC236}">
                <a16:creationId xmlns:a16="http://schemas.microsoft.com/office/drawing/2014/main" id="{97106877-4400-4261-BAD7-2D1BED3CF933}"/>
              </a:ext>
            </a:extLst>
          </p:cNvPr>
          <p:cNvSpPr>
            <a:spLocks noGrp="1"/>
          </p:cNvSpPr>
          <p:nvPr>
            <p:ph type="title" idx="4294967295"/>
          </p:nvPr>
        </p:nvSpPr>
        <p:spPr/>
        <p:txBody>
          <a:bodyPr/>
          <a:lstStyle/>
          <a:p>
            <a:pPr eaLnBrk="1" hangingPunct="1"/>
            <a:r>
              <a:rPr lang="pt-BR" altLang="pt-BR"/>
              <a:t>Exercícios</a:t>
            </a:r>
          </a:p>
        </p:txBody>
      </p:sp>
      <p:sp>
        <p:nvSpPr>
          <p:cNvPr id="26627" name="Rectangle 5">
            <a:extLst>
              <a:ext uri="{FF2B5EF4-FFF2-40B4-BE49-F238E27FC236}">
                <a16:creationId xmlns:a16="http://schemas.microsoft.com/office/drawing/2014/main" id="{C7A8CBB9-4AC9-4BD7-A8AE-41353AED695A}"/>
              </a:ext>
            </a:extLst>
          </p:cNvPr>
          <p:cNvSpPr>
            <a:spLocks noChangeArrowheads="1"/>
          </p:cNvSpPr>
          <p:nvPr/>
        </p:nvSpPr>
        <p:spPr bwMode="auto">
          <a:xfrm>
            <a:off x="204788" y="1681163"/>
            <a:ext cx="11491912"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00000"/>
              </a:lnSpc>
              <a:spcBef>
                <a:spcPct val="0"/>
              </a:spcBef>
              <a:buFontTx/>
              <a:buNone/>
            </a:pPr>
            <a:r>
              <a:rPr lang="pt-PT" altLang="pt-BR" sz="1800">
                <a:latin typeface="Arial" panose="020B0604020202020204" pitchFamily="34" charset="0"/>
              </a:rPr>
              <a:t>01 - Qual ato(s) deve ser escolhido no problema de decisão abaixo de acordo com a seguinte regra de decisão:</a:t>
            </a:r>
          </a:p>
          <a:p>
            <a:pPr algn="just" eaLnBrk="1" hangingPunct="1">
              <a:lnSpc>
                <a:spcPct val="100000"/>
              </a:lnSpc>
              <a:spcBef>
                <a:spcPct val="0"/>
              </a:spcBef>
              <a:buFontTx/>
              <a:buNone/>
            </a:pPr>
            <a:r>
              <a:rPr lang="pt-PT" altLang="pt-BR" sz="1800">
                <a:latin typeface="Arial" panose="020B0604020202020204" pitchFamily="34" charset="0"/>
              </a:rPr>
              <a:t>( A) a regra de maximin</a:t>
            </a:r>
          </a:p>
          <a:p>
            <a:pPr algn="just" eaLnBrk="1" hangingPunct="1">
              <a:lnSpc>
                <a:spcPct val="100000"/>
              </a:lnSpc>
              <a:spcBef>
                <a:spcPct val="0"/>
              </a:spcBef>
              <a:buFontTx/>
              <a:buNone/>
            </a:pPr>
            <a:r>
              <a:rPr lang="pt-PT" altLang="pt-BR" sz="1800">
                <a:latin typeface="Arial" panose="020B0604020202020204" pitchFamily="34" charset="0"/>
              </a:rPr>
              <a:t>( B ) maximax</a:t>
            </a:r>
          </a:p>
          <a:p>
            <a:pPr algn="just" eaLnBrk="1" hangingPunct="1">
              <a:lnSpc>
                <a:spcPct val="100000"/>
              </a:lnSpc>
              <a:spcBef>
                <a:spcPct val="0"/>
              </a:spcBef>
              <a:buFontTx/>
              <a:buNone/>
            </a:pPr>
            <a:r>
              <a:rPr lang="pt-PT" altLang="pt-BR" sz="1800">
                <a:latin typeface="Arial" panose="020B0604020202020204" pitchFamily="34" charset="0"/>
              </a:rPr>
              <a:t>( C) pesar minimax</a:t>
            </a:r>
          </a:p>
          <a:p>
            <a:pPr algn="just" eaLnBrk="1" hangingPunct="1">
              <a:lnSpc>
                <a:spcPct val="100000"/>
              </a:lnSpc>
              <a:spcBef>
                <a:spcPct val="0"/>
              </a:spcBef>
              <a:buFontTx/>
              <a:buNone/>
            </a:pPr>
            <a:r>
              <a:rPr lang="pt-PT" altLang="pt-BR" sz="1800">
                <a:latin typeface="Arial" panose="020B0604020202020204" pitchFamily="34" charset="0"/>
              </a:rPr>
              <a:t>( D ) a regra otimismo - pessimismo (para α &gt; 1/4)</a:t>
            </a:r>
          </a:p>
          <a:p>
            <a:pPr algn="just" eaLnBrk="1" hangingPunct="1">
              <a:lnSpc>
                <a:spcPct val="100000"/>
              </a:lnSpc>
              <a:spcBef>
                <a:spcPct val="0"/>
              </a:spcBef>
              <a:buFontTx/>
              <a:buNone/>
            </a:pPr>
            <a:r>
              <a:rPr lang="pt-PT" altLang="pt-BR" sz="1800">
                <a:latin typeface="Arial" panose="020B0604020202020204" pitchFamily="34" charset="0"/>
              </a:rPr>
              <a:t>( E) o princípio da razão suficiente.</a:t>
            </a:r>
            <a:r>
              <a:rPr lang="pt-BR" altLang="pt-BR" sz="1800">
                <a:latin typeface="Arial" panose="020B0604020202020204" pitchFamily="34" charset="0"/>
              </a:rPr>
              <a:t> </a:t>
            </a:r>
          </a:p>
        </p:txBody>
      </p:sp>
      <p:pic>
        <p:nvPicPr>
          <p:cNvPr id="26628" name="Picture 6">
            <a:extLst>
              <a:ext uri="{FF2B5EF4-FFF2-40B4-BE49-F238E27FC236}">
                <a16:creationId xmlns:a16="http://schemas.microsoft.com/office/drawing/2014/main" id="{6B4BC416-7248-4746-9C4B-32EEA0FBC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048125"/>
            <a:ext cx="5038725"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7">
            <a:extLst>
              <a:ext uri="{FF2B5EF4-FFF2-40B4-BE49-F238E27FC236}">
                <a16:creationId xmlns:a16="http://schemas.microsoft.com/office/drawing/2014/main" id="{DCF45E95-FBB9-4BDA-BD2A-8379E2490151}"/>
              </a:ext>
            </a:extLst>
          </p:cNvPr>
          <p:cNvSpPr>
            <a:spLocks noChangeArrowheads="1"/>
          </p:cNvSpPr>
          <p:nvPr/>
        </p:nvSpPr>
        <p:spPr bwMode="auto">
          <a:xfrm>
            <a:off x="3468688" y="6208713"/>
            <a:ext cx="4997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BR" altLang="pt-BR" sz="1800" b="1">
                <a:latin typeface="Arial" panose="020B0604020202020204" pitchFamily="34" charset="0"/>
              </a:rPr>
              <a:t>RESPOSTA:</a:t>
            </a:r>
            <a:r>
              <a:rPr lang="pt-BR" altLang="pt-BR" sz="1800">
                <a:latin typeface="Arial" panose="020B0604020202020204" pitchFamily="34" charset="0"/>
              </a:rPr>
              <a:t> (a) a2, (b) a3, (c) a4 (d) a3, (e) a1</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aixaDeTexto 1">
            <a:extLst>
              <a:ext uri="{FF2B5EF4-FFF2-40B4-BE49-F238E27FC236}">
                <a16:creationId xmlns:a16="http://schemas.microsoft.com/office/drawing/2014/main" id="{522DEB92-B934-4CF2-9FC1-C467108A1E45}"/>
              </a:ext>
            </a:extLst>
          </p:cNvPr>
          <p:cNvSpPr txBox="1">
            <a:spLocks noChangeArrowheads="1"/>
          </p:cNvSpPr>
          <p:nvPr/>
        </p:nvSpPr>
        <p:spPr bwMode="auto">
          <a:xfrm>
            <a:off x="655638" y="304800"/>
            <a:ext cx="11033125" cy="892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pt-BR" altLang="pt-BR" sz="3200" b="1">
                <a:latin typeface="Times New Roman" panose="02020603050405020304" pitchFamily="18" charset="0"/>
                <a:cs typeface="Times New Roman" panose="02020603050405020304" pitchFamily="18" charset="0"/>
              </a:rPr>
              <a:t>III. Maximax e o Estado Otimismo – Pessimismo </a:t>
            </a:r>
          </a:p>
          <a:p>
            <a:pPr algn="ctr" eaLnBrk="1" hangingPunct="1">
              <a:lnSpc>
                <a:spcPct val="100000"/>
              </a:lnSpc>
              <a:spcBef>
                <a:spcPct val="0"/>
              </a:spcBef>
              <a:buFontTx/>
              <a:buNone/>
            </a:pPr>
            <a:endParaRPr lang="pt-BR" altLang="pt-BR" sz="1800" b="1">
              <a:latin typeface="Times New Roman" panose="02020603050405020304" pitchFamily="18" charset="0"/>
              <a:cs typeface="Times New Roman" panose="02020603050405020304" pitchFamily="18" charset="0"/>
            </a:endParaRPr>
          </a:p>
          <a:p>
            <a:pPr algn="ctr" eaLnBrk="1" hangingPunct="1">
              <a:lnSpc>
                <a:spcPct val="100000"/>
              </a:lnSpc>
              <a:spcBef>
                <a:spcPct val="0"/>
              </a:spcBef>
              <a:buFontTx/>
              <a:buNone/>
            </a:pPr>
            <a:endParaRPr lang="pt-BR" altLang="pt-BR" sz="1800" b="1">
              <a:latin typeface="Times New Roman" panose="02020603050405020304" pitchFamily="18" charset="0"/>
              <a:cs typeface="Times New Roman" panose="02020603050405020304" pitchFamily="18" charset="0"/>
            </a:endParaRPr>
          </a:p>
          <a:p>
            <a:pPr algn="ctr" eaLnBrk="1" hangingPunct="1">
              <a:lnSpc>
                <a:spcPct val="100000"/>
              </a:lnSpc>
              <a:spcBef>
                <a:spcPct val="0"/>
              </a:spcBef>
              <a:buFontTx/>
              <a:buNone/>
            </a:pPr>
            <a:endParaRPr lang="pt-BR" altLang="pt-BR" b="1">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pt-BR" altLang="pt-BR" b="1">
                <a:latin typeface="Times New Roman" panose="02020603050405020304" pitchFamily="18" charset="0"/>
                <a:cs typeface="Times New Roman" panose="02020603050405020304" pitchFamily="18" charset="0"/>
              </a:rPr>
              <a:t>MAXIMIN                  </a:t>
            </a:r>
            <a:r>
              <a:rPr lang="pt-BR" altLang="pt-BR">
                <a:latin typeface="Times New Roman" panose="02020603050405020304" pitchFamily="18" charset="0"/>
                <a:cs typeface="Times New Roman" panose="02020603050405020304" pitchFamily="18" charset="0"/>
              </a:rPr>
              <a:t>o decisor considera relevante o pior resultado possível para uma decisão.</a:t>
            </a:r>
          </a:p>
          <a:p>
            <a:pPr eaLnBrk="1" hangingPunct="1">
              <a:lnSpc>
                <a:spcPct val="100000"/>
              </a:lnSpc>
              <a:spcBef>
                <a:spcPct val="0"/>
              </a:spcBef>
              <a:buFontTx/>
              <a:buNone/>
            </a:pPr>
            <a:endParaRPr lang="pt-BR" altLang="pt-BR">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endParaRPr lang="pt-BR" altLang="pt-BR" b="1">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pt-BR" altLang="pt-BR" b="1">
                <a:latin typeface="Times New Roman" panose="02020603050405020304" pitchFamily="18" charset="0"/>
                <a:cs typeface="Times New Roman" panose="02020603050405020304" pitchFamily="18" charset="0"/>
              </a:rPr>
              <a:t>MAXIMAX                 </a:t>
            </a:r>
            <a:r>
              <a:rPr lang="pt-BR" altLang="pt-BR">
                <a:latin typeface="Times New Roman" panose="02020603050405020304" pitchFamily="18" charset="0"/>
                <a:cs typeface="Times New Roman" panose="02020603050405020304" pitchFamily="18" charset="0"/>
              </a:rPr>
              <a:t>o decisor considera relevante o melhor resultado possível para uma decisão.</a:t>
            </a:r>
          </a:p>
          <a:p>
            <a:pPr eaLnBrk="1" hangingPunct="1">
              <a:lnSpc>
                <a:spcPct val="100000"/>
              </a:lnSpc>
              <a:spcBef>
                <a:spcPct val="0"/>
              </a:spcBef>
              <a:buFontTx/>
              <a:buNone/>
            </a:pPr>
            <a:endParaRPr lang="pt-BR" altLang="pt-BR" b="1">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endParaRPr lang="pt-BR" altLang="pt-BR" b="1">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pt-BR" altLang="pt-BR" b="1" i="1">
                <a:latin typeface="Times New Roman" panose="02020603050405020304" pitchFamily="18" charset="0"/>
                <a:cs typeface="Times New Roman" panose="02020603050405020304" pitchFamily="18" charset="0"/>
              </a:rPr>
              <a:t>Racionalidade: </a:t>
            </a:r>
            <a:r>
              <a:rPr lang="pt-BR" altLang="pt-BR">
                <a:latin typeface="Times New Roman" panose="02020603050405020304" pitchFamily="18" charset="0"/>
                <a:cs typeface="Times New Roman" panose="02020603050405020304" pitchFamily="18" charset="0"/>
              </a:rPr>
              <a:t>prefere alternativas em que o melhor resultado possível está presente</a:t>
            </a:r>
            <a:r>
              <a:rPr lang="pt-BR" altLang="pt-BR" sz="1800">
                <a:latin typeface="Times New Roman" panose="02020603050405020304" pitchFamily="18" charset="0"/>
                <a:cs typeface="Times New Roman" panose="02020603050405020304" pitchFamily="18" charset="0"/>
              </a:rPr>
              <a:t>. </a:t>
            </a:r>
          </a:p>
          <a:p>
            <a:pPr eaLnBrk="1" hangingPunct="1">
              <a:lnSpc>
                <a:spcPct val="100000"/>
              </a:lnSpc>
              <a:spcBef>
                <a:spcPct val="0"/>
              </a:spcBef>
              <a:buFontTx/>
              <a:buNone/>
            </a:pPr>
            <a:endParaRPr lang="pt-BR" altLang="pt-BR" sz="1800">
              <a:latin typeface="Arial" panose="020B0604020202020204" pitchFamily="34" charset="0"/>
            </a:endParaRPr>
          </a:p>
          <a:p>
            <a:pPr eaLnBrk="1" hangingPunct="1">
              <a:lnSpc>
                <a:spcPct val="100000"/>
              </a:lnSpc>
              <a:spcBef>
                <a:spcPct val="0"/>
              </a:spcBef>
              <a:buFontTx/>
              <a:buNone/>
            </a:pPr>
            <a:endParaRPr lang="pt-BR" altLang="pt-BR" sz="1800">
              <a:latin typeface="Arial" panose="020B0604020202020204" pitchFamily="34" charset="0"/>
            </a:endParaRPr>
          </a:p>
          <a:p>
            <a:pPr eaLnBrk="1" hangingPunct="1">
              <a:lnSpc>
                <a:spcPct val="100000"/>
              </a:lnSpc>
              <a:spcBef>
                <a:spcPct val="0"/>
              </a:spcBef>
              <a:buFontTx/>
              <a:buNone/>
            </a:pPr>
            <a:endParaRPr lang="pt-BR" altLang="pt-BR" sz="1800">
              <a:latin typeface="Arial" panose="020B0604020202020204" pitchFamily="34" charset="0"/>
            </a:endParaRPr>
          </a:p>
          <a:p>
            <a:pPr eaLnBrk="1" hangingPunct="1">
              <a:lnSpc>
                <a:spcPct val="100000"/>
              </a:lnSpc>
              <a:spcBef>
                <a:spcPct val="0"/>
              </a:spcBef>
              <a:buFontTx/>
              <a:buNone/>
            </a:pPr>
            <a:endParaRPr lang="pt-BR" altLang="pt-BR" sz="1800">
              <a:latin typeface="Arial" panose="020B0604020202020204" pitchFamily="34" charset="0"/>
            </a:endParaRPr>
          </a:p>
          <a:p>
            <a:pPr eaLnBrk="1" hangingPunct="1">
              <a:lnSpc>
                <a:spcPct val="100000"/>
              </a:lnSpc>
              <a:spcBef>
                <a:spcPct val="0"/>
              </a:spcBef>
              <a:buFontTx/>
              <a:buNone/>
            </a:pPr>
            <a:endParaRPr lang="pt-BR" altLang="pt-BR" sz="1800">
              <a:latin typeface="Arial" panose="020B0604020202020204" pitchFamily="34" charset="0"/>
            </a:endParaRPr>
          </a:p>
          <a:p>
            <a:pPr eaLnBrk="1" hangingPunct="1">
              <a:lnSpc>
                <a:spcPct val="100000"/>
              </a:lnSpc>
              <a:spcBef>
                <a:spcPct val="0"/>
              </a:spcBef>
              <a:buFontTx/>
              <a:buNone/>
            </a:pPr>
            <a:endParaRPr lang="pt-BR" altLang="pt-BR" sz="1800">
              <a:latin typeface="Arial" panose="020B0604020202020204" pitchFamily="34" charset="0"/>
            </a:endParaRPr>
          </a:p>
          <a:p>
            <a:pPr eaLnBrk="1" hangingPunct="1">
              <a:lnSpc>
                <a:spcPct val="100000"/>
              </a:lnSpc>
              <a:spcBef>
                <a:spcPct val="0"/>
              </a:spcBef>
              <a:buFontTx/>
              <a:buNone/>
            </a:pPr>
            <a:endParaRPr lang="pt-BR" altLang="pt-BR" sz="1800">
              <a:latin typeface="Arial" panose="020B0604020202020204" pitchFamily="34" charset="0"/>
            </a:endParaRPr>
          </a:p>
          <a:p>
            <a:pPr eaLnBrk="1" hangingPunct="1">
              <a:lnSpc>
                <a:spcPct val="100000"/>
              </a:lnSpc>
              <a:spcBef>
                <a:spcPct val="0"/>
              </a:spcBef>
              <a:buFontTx/>
              <a:buNone/>
            </a:pPr>
            <a:endParaRPr lang="pt-BR" altLang="pt-BR" sz="1800">
              <a:latin typeface="Arial" panose="020B0604020202020204" pitchFamily="34" charset="0"/>
            </a:endParaRPr>
          </a:p>
          <a:p>
            <a:pPr eaLnBrk="1" hangingPunct="1">
              <a:lnSpc>
                <a:spcPct val="100000"/>
              </a:lnSpc>
              <a:spcBef>
                <a:spcPct val="0"/>
              </a:spcBef>
              <a:buFontTx/>
              <a:buNone/>
            </a:pPr>
            <a:endParaRPr lang="pt-BR" altLang="pt-BR" sz="1800">
              <a:latin typeface="Arial" panose="020B0604020202020204" pitchFamily="34" charset="0"/>
            </a:endParaRPr>
          </a:p>
          <a:p>
            <a:pPr eaLnBrk="1" hangingPunct="1">
              <a:lnSpc>
                <a:spcPct val="100000"/>
              </a:lnSpc>
              <a:spcBef>
                <a:spcPct val="0"/>
              </a:spcBef>
              <a:buFontTx/>
              <a:buNone/>
            </a:pPr>
            <a:endParaRPr lang="pt-BR" altLang="pt-BR" sz="1800">
              <a:latin typeface="Arial" panose="020B0604020202020204" pitchFamily="34" charset="0"/>
            </a:endParaRPr>
          </a:p>
          <a:p>
            <a:pPr eaLnBrk="1" hangingPunct="1">
              <a:lnSpc>
                <a:spcPct val="100000"/>
              </a:lnSpc>
              <a:spcBef>
                <a:spcPct val="0"/>
              </a:spcBef>
              <a:buFontTx/>
              <a:buNone/>
            </a:pPr>
            <a:endParaRPr lang="pt-BR" altLang="pt-BR" sz="1800">
              <a:latin typeface="Arial" panose="020B0604020202020204" pitchFamily="34" charset="0"/>
            </a:endParaRPr>
          </a:p>
        </p:txBody>
      </p:sp>
      <p:sp>
        <p:nvSpPr>
          <p:cNvPr id="3" name="Seta para a direita 2">
            <a:extLst>
              <a:ext uri="{FF2B5EF4-FFF2-40B4-BE49-F238E27FC236}">
                <a16:creationId xmlns:a16="http://schemas.microsoft.com/office/drawing/2014/main" id="{D6F2EA2B-FA64-4DD1-992D-B5532005BBB9}"/>
              </a:ext>
            </a:extLst>
          </p:cNvPr>
          <p:cNvSpPr/>
          <p:nvPr/>
        </p:nvSpPr>
        <p:spPr>
          <a:xfrm>
            <a:off x="2636838" y="1889125"/>
            <a:ext cx="1112837"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5" name="Seta para a direita 4">
            <a:extLst>
              <a:ext uri="{FF2B5EF4-FFF2-40B4-BE49-F238E27FC236}">
                <a16:creationId xmlns:a16="http://schemas.microsoft.com/office/drawing/2014/main" id="{29910AA3-0E59-4D77-8DB5-2E460CF7E0C5}"/>
              </a:ext>
            </a:extLst>
          </p:cNvPr>
          <p:cNvSpPr/>
          <p:nvPr/>
        </p:nvSpPr>
        <p:spPr>
          <a:xfrm>
            <a:off x="2636838" y="3597275"/>
            <a:ext cx="1143000" cy="319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cxnSp>
        <p:nvCxnSpPr>
          <p:cNvPr id="7" name="Conector de seta reta 6">
            <a:extLst>
              <a:ext uri="{FF2B5EF4-FFF2-40B4-BE49-F238E27FC236}">
                <a16:creationId xmlns:a16="http://schemas.microsoft.com/office/drawing/2014/main" id="{5024B752-F840-4FA8-A4C7-E567FA8299B0}"/>
              </a:ext>
            </a:extLst>
          </p:cNvPr>
          <p:cNvCxnSpPr/>
          <p:nvPr/>
        </p:nvCxnSpPr>
        <p:spPr>
          <a:xfrm rot="16200000" flipH="1">
            <a:off x="1058862" y="4457701"/>
            <a:ext cx="701675"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ítulo 1">
            <a:extLst>
              <a:ext uri="{FF2B5EF4-FFF2-40B4-BE49-F238E27FC236}">
                <a16:creationId xmlns:a16="http://schemas.microsoft.com/office/drawing/2014/main" id="{68A610DE-4600-4860-84EC-65C1F62B804F}"/>
              </a:ext>
            </a:extLst>
          </p:cNvPr>
          <p:cNvSpPr>
            <a:spLocks noGrp="1"/>
          </p:cNvSpPr>
          <p:nvPr>
            <p:ph type="title"/>
          </p:nvPr>
        </p:nvSpPr>
        <p:spPr/>
        <p:txBody>
          <a:bodyPr/>
          <a:lstStyle/>
          <a:p>
            <a:pPr algn="ctr"/>
            <a:r>
              <a:rPr lang="pt-BR" altLang="pt-BR">
                <a:latin typeface="Times New Roman" panose="02020603050405020304" pitchFamily="18" charset="0"/>
                <a:cs typeface="Times New Roman" panose="02020603050405020304" pitchFamily="18" charset="0"/>
              </a:rPr>
              <a:t>Otimismo – Pessimismo (</a:t>
            </a:r>
            <a:r>
              <a:rPr lang="el-GR" altLang="pt-BR">
                <a:latin typeface="Times New Roman" panose="02020603050405020304" pitchFamily="18" charset="0"/>
                <a:cs typeface="Times New Roman" panose="02020603050405020304" pitchFamily="18" charset="0"/>
              </a:rPr>
              <a:t>α</a:t>
            </a:r>
            <a:r>
              <a:rPr lang="pt-BR" altLang="pt-BR">
                <a:latin typeface="Times New Roman" panose="02020603050405020304" pitchFamily="18" charset="0"/>
                <a:cs typeface="Times New Roman" panose="02020603050405020304" pitchFamily="18" charset="0"/>
              </a:rPr>
              <a:t>-índice)</a:t>
            </a:r>
          </a:p>
        </p:txBody>
      </p:sp>
      <p:sp>
        <p:nvSpPr>
          <p:cNvPr id="28675" name="Espaço Reservado para Conteúdo 2">
            <a:extLst>
              <a:ext uri="{FF2B5EF4-FFF2-40B4-BE49-F238E27FC236}">
                <a16:creationId xmlns:a16="http://schemas.microsoft.com/office/drawing/2014/main" id="{CCB6A2D7-46E5-4743-9A6F-4F21A4E07282}"/>
              </a:ext>
            </a:extLst>
          </p:cNvPr>
          <p:cNvSpPr>
            <a:spLocks noGrp="1"/>
          </p:cNvSpPr>
          <p:nvPr>
            <p:ph idx="1"/>
          </p:nvPr>
        </p:nvSpPr>
        <p:spPr/>
        <p:txBody>
          <a:bodyPr/>
          <a:lstStyle/>
          <a:p>
            <a:r>
              <a:rPr lang="pt-BR" altLang="pt-BR">
                <a:latin typeface="Times New Roman" panose="02020603050405020304" pitchFamily="18" charset="0"/>
                <a:cs typeface="Times New Roman" panose="02020603050405020304" pitchFamily="18" charset="0"/>
              </a:rPr>
              <a:t> O decisor deve considerar o melhor e o pior resultado possível de cada alternativa e depois escolher uma alternativa de acordo com seu grau de otimismo ou pessimismo</a:t>
            </a:r>
          </a:p>
          <a:p>
            <a:endParaRPr lang="pt-BR" altLang="pt-BR">
              <a:latin typeface="Times New Roman" panose="02020603050405020304" pitchFamily="18" charset="0"/>
              <a:cs typeface="Times New Roman" panose="02020603050405020304" pitchFamily="18" charset="0"/>
            </a:endParaRPr>
          </a:p>
          <a:p>
            <a:r>
              <a:rPr lang="el-GR" altLang="pt-BR" sz="4600">
                <a:latin typeface="Times New Roman" panose="02020603050405020304" pitchFamily="18" charset="0"/>
                <a:cs typeface="Times New Roman" panose="02020603050405020304" pitchFamily="18" charset="0"/>
              </a:rPr>
              <a:t>α</a:t>
            </a:r>
            <a:r>
              <a:rPr lang="pt-BR" altLang="pt-BR" sz="4600">
                <a:latin typeface="Times New Roman" panose="02020603050405020304" pitchFamily="18" charset="0"/>
                <a:cs typeface="Times New Roman" panose="02020603050405020304" pitchFamily="18" charset="0"/>
              </a:rPr>
              <a:t>            valor escolhido pelo DM</a:t>
            </a:r>
          </a:p>
          <a:p>
            <a:endParaRPr lang="pt-BR" altLang="pt-BR" sz="4600">
              <a:latin typeface="Times New Roman" panose="02020603050405020304" pitchFamily="18" charset="0"/>
              <a:cs typeface="Times New Roman" panose="02020603050405020304" pitchFamily="18" charset="0"/>
            </a:endParaRPr>
          </a:p>
          <a:p>
            <a:pPr algn="r">
              <a:buFont typeface="Arial" panose="020B0604020202020204" pitchFamily="34" charset="0"/>
              <a:buNone/>
            </a:pPr>
            <a:r>
              <a:rPr lang="el-GR" altLang="pt-BR" sz="4800" u="sng">
                <a:latin typeface="Times New Roman" panose="02020603050405020304" pitchFamily="18" charset="0"/>
                <a:cs typeface="Times New Roman" panose="02020603050405020304" pitchFamily="18" charset="0"/>
              </a:rPr>
              <a:t>α≠</a:t>
            </a:r>
            <a:r>
              <a:rPr lang="pt-BR" altLang="pt-BR" sz="4800" u="sng">
                <a:latin typeface="Times New Roman" panose="02020603050405020304" pitchFamily="18" charset="0"/>
                <a:cs typeface="Times New Roman" panose="02020603050405020304" pitchFamily="18" charset="0"/>
              </a:rPr>
              <a:t>0</a:t>
            </a:r>
          </a:p>
          <a:p>
            <a:endParaRPr lang="pt-BR" altLang="pt-BR" sz="4600">
              <a:latin typeface="Arial" panose="020B0604020202020204" pitchFamily="34" charset="0"/>
              <a:cs typeface="Arial" panose="020B0604020202020204" pitchFamily="34" charset="0"/>
            </a:endParaRPr>
          </a:p>
          <a:p>
            <a:endParaRPr lang="pt-BR" altLang="pt-BR" sz="4600">
              <a:latin typeface="Arial" panose="020B0604020202020204" pitchFamily="34" charset="0"/>
              <a:cs typeface="Arial" panose="020B0604020202020204" pitchFamily="34" charset="0"/>
            </a:endParaRPr>
          </a:p>
          <a:p>
            <a:pPr>
              <a:buFont typeface="Arial" panose="020B0604020202020204" pitchFamily="34" charset="0"/>
              <a:buNone/>
            </a:pPr>
            <a:r>
              <a:rPr lang="pt-BR" altLang="pt-BR">
                <a:latin typeface="Arial" panose="020B0604020202020204" pitchFamily="34" charset="0"/>
                <a:cs typeface="Arial" panose="020B0604020202020204" pitchFamily="34" charset="0"/>
              </a:rPr>
              <a:t>    </a:t>
            </a:r>
          </a:p>
          <a:p>
            <a:pPr>
              <a:buFont typeface="Arial" panose="020B0604020202020204" pitchFamily="34" charset="0"/>
              <a:buNone/>
            </a:pPr>
            <a:r>
              <a:rPr lang="pt-BR" altLang="pt-BR"/>
              <a:t>                                       </a:t>
            </a:r>
          </a:p>
        </p:txBody>
      </p:sp>
      <p:sp>
        <p:nvSpPr>
          <p:cNvPr id="9" name="Seta para a direita 8">
            <a:extLst>
              <a:ext uri="{FF2B5EF4-FFF2-40B4-BE49-F238E27FC236}">
                <a16:creationId xmlns:a16="http://schemas.microsoft.com/office/drawing/2014/main" id="{6CC22603-426E-48AA-8AC0-D84C9A20DFBE}"/>
              </a:ext>
            </a:extLst>
          </p:cNvPr>
          <p:cNvSpPr/>
          <p:nvPr/>
        </p:nvSpPr>
        <p:spPr>
          <a:xfrm>
            <a:off x="1768475" y="3779838"/>
            <a:ext cx="1431925" cy="427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ço Reservado para Conteúdo 2">
            <a:extLst>
              <a:ext uri="{FF2B5EF4-FFF2-40B4-BE49-F238E27FC236}">
                <a16:creationId xmlns:a16="http://schemas.microsoft.com/office/drawing/2014/main" id="{04F7A0FE-C458-4448-83A0-3A42B2A0590D}"/>
              </a:ext>
            </a:extLst>
          </p:cNvPr>
          <p:cNvSpPr>
            <a:spLocks noGrp="1"/>
          </p:cNvSpPr>
          <p:nvPr>
            <p:ph idx="1"/>
          </p:nvPr>
        </p:nvSpPr>
        <p:spPr>
          <a:xfrm>
            <a:off x="655638" y="1920875"/>
            <a:ext cx="11018837" cy="4632325"/>
          </a:xfrm>
        </p:spPr>
        <p:txBody>
          <a:bodyPr/>
          <a:lstStyle/>
          <a:p>
            <a:r>
              <a:rPr lang="el-GR" altLang="pt-BR">
                <a:latin typeface="Times New Roman" panose="02020603050405020304" pitchFamily="18" charset="0"/>
                <a:cs typeface="Times New Roman" panose="02020603050405020304" pitchFamily="18" charset="0"/>
              </a:rPr>
              <a:t>α</a:t>
            </a:r>
            <a:r>
              <a:rPr lang="pt-BR" altLang="pt-BR">
                <a:latin typeface="Times New Roman" panose="02020603050405020304" pitchFamily="18" charset="0"/>
                <a:cs typeface="Times New Roman" panose="02020603050405020304" pitchFamily="18" charset="0"/>
              </a:rPr>
              <a:t> = 0              pessimismo máximo</a:t>
            </a:r>
          </a:p>
          <a:p>
            <a:pPr>
              <a:buFont typeface="Arial" panose="020B0604020202020204" pitchFamily="34" charset="0"/>
              <a:buNone/>
            </a:pPr>
            <a:r>
              <a:rPr lang="pt-BR" altLang="pt-BR">
                <a:latin typeface="Times New Roman" panose="02020603050405020304" pitchFamily="18" charset="0"/>
                <a:cs typeface="Times New Roman" panose="02020603050405020304" pitchFamily="18" charset="0"/>
              </a:rPr>
              <a:t>  </a:t>
            </a:r>
          </a:p>
          <a:p>
            <a:r>
              <a:rPr lang="el-GR" altLang="pt-BR">
                <a:latin typeface="Times New Roman" panose="02020603050405020304" pitchFamily="18" charset="0"/>
                <a:cs typeface="Times New Roman" panose="02020603050405020304" pitchFamily="18" charset="0"/>
              </a:rPr>
              <a:t>α</a:t>
            </a:r>
            <a:r>
              <a:rPr lang="pt-BR" altLang="pt-BR">
                <a:latin typeface="Times New Roman" panose="02020603050405020304" pitchFamily="18" charset="0"/>
                <a:cs typeface="Times New Roman" panose="02020603050405020304" pitchFamily="18" charset="0"/>
              </a:rPr>
              <a:t> = 1              otimismo máximo</a:t>
            </a:r>
          </a:p>
          <a:p>
            <a:endParaRPr lang="pt-BR" altLang="pt-BR">
              <a:latin typeface="Times New Roman" panose="02020603050405020304" pitchFamily="18" charset="0"/>
              <a:cs typeface="Times New Roman" panose="02020603050405020304" pitchFamily="18" charset="0"/>
            </a:endParaRPr>
          </a:p>
          <a:p>
            <a:r>
              <a:rPr lang="pt-BR" altLang="pt-BR">
                <a:latin typeface="Times New Roman" panose="02020603050405020304" pitchFamily="18" charset="0"/>
                <a:cs typeface="Times New Roman" panose="02020603050405020304" pitchFamily="18" charset="0"/>
              </a:rPr>
              <a:t>Max(a1)               melhor resultado possível da alternativa a1</a:t>
            </a:r>
          </a:p>
          <a:p>
            <a:endParaRPr lang="pt-BR" altLang="pt-BR">
              <a:latin typeface="Times New Roman" panose="02020603050405020304" pitchFamily="18" charset="0"/>
              <a:cs typeface="Times New Roman" panose="02020603050405020304" pitchFamily="18" charset="0"/>
            </a:endParaRPr>
          </a:p>
          <a:p>
            <a:r>
              <a:rPr lang="pt-BR" altLang="pt-BR">
                <a:latin typeface="Times New Roman" panose="02020603050405020304" pitchFamily="18" charset="0"/>
                <a:cs typeface="Times New Roman" panose="02020603050405020304" pitchFamily="18" charset="0"/>
              </a:rPr>
              <a:t>Min(a1)                pior resultado possível da alternativa a1</a:t>
            </a:r>
          </a:p>
          <a:p>
            <a:endParaRPr lang="pt-BR" altLang="pt-BR">
              <a:latin typeface="Times New Roman" panose="02020603050405020304" pitchFamily="18" charset="0"/>
              <a:cs typeface="Times New Roman" panose="02020603050405020304" pitchFamily="18" charset="0"/>
            </a:endParaRPr>
          </a:p>
          <a:p>
            <a:endParaRPr lang="pt-BR" altLang="pt-BR">
              <a:latin typeface="Times New Roman" panose="02020603050405020304" pitchFamily="18" charset="0"/>
              <a:cs typeface="Times New Roman" panose="02020603050405020304" pitchFamily="18" charset="0"/>
            </a:endParaRPr>
          </a:p>
          <a:p>
            <a:endParaRPr lang="pt-BR" altLang="pt-BR">
              <a:latin typeface="Times New Roman" panose="02020603050405020304" pitchFamily="18" charset="0"/>
              <a:cs typeface="Times New Roman" panose="02020603050405020304" pitchFamily="18" charset="0"/>
            </a:endParaRPr>
          </a:p>
        </p:txBody>
      </p:sp>
      <p:sp>
        <p:nvSpPr>
          <p:cNvPr id="5" name="Seta para a direita 4">
            <a:extLst>
              <a:ext uri="{FF2B5EF4-FFF2-40B4-BE49-F238E27FC236}">
                <a16:creationId xmlns:a16="http://schemas.microsoft.com/office/drawing/2014/main" id="{49A50567-21E1-471C-B270-D01940187ED5}"/>
              </a:ext>
            </a:extLst>
          </p:cNvPr>
          <p:cNvSpPr/>
          <p:nvPr/>
        </p:nvSpPr>
        <p:spPr>
          <a:xfrm>
            <a:off x="1828800" y="2087563"/>
            <a:ext cx="944563" cy="198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7" name="Seta para a direita 6">
            <a:extLst>
              <a:ext uri="{FF2B5EF4-FFF2-40B4-BE49-F238E27FC236}">
                <a16:creationId xmlns:a16="http://schemas.microsoft.com/office/drawing/2014/main" id="{C027BAE5-4F25-4444-94DE-61AD0FC276CE}"/>
              </a:ext>
            </a:extLst>
          </p:cNvPr>
          <p:cNvSpPr/>
          <p:nvPr/>
        </p:nvSpPr>
        <p:spPr>
          <a:xfrm>
            <a:off x="1782763" y="3092450"/>
            <a:ext cx="944562" cy="198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0" name="Seta para a direita 9">
            <a:extLst>
              <a:ext uri="{FF2B5EF4-FFF2-40B4-BE49-F238E27FC236}">
                <a16:creationId xmlns:a16="http://schemas.microsoft.com/office/drawing/2014/main" id="{83087B92-4ABE-4F42-A025-F720C70E4B29}"/>
              </a:ext>
            </a:extLst>
          </p:cNvPr>
          <p:cNvSpPr/>
          <p:nvPr/>
        </p:nvSpPr>
        <p:spPr>
          <a:xfrm>
            <a:off x="2239963" y="4068763"/>
            <a:ext cx="990600" cy="258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1" name="Seta para a direita 10">
            <a:extLst>
              <a:ext uri="{FF2B5EF4-FFF2-40B4-BE49-F238E27FC236}">
                <a16:creationId xmlns:a16="http://schemas.microsoft.com/office/drawing/2014/main" id="{3765C89C-A43F-4CB5-9AF7-8D6EF91A63F9}"/>
              </a:ext>
            </a:extLst>
          </p:cNvPr>
          <p:cNvSpPr/>
          <p:nvPr/>
        </p:nvSpPr>
        <p:spPr>
          <a:xfrm>
            <a:off x="2316163" y="5105400"/>
            <a:ext cx="990600" cy="2587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29703" name="Título 1">
            <a:extLst>
              <a:ext uri="{FF2B5EF4-FFF2-40B4-BE49-F238E27FC236}">
                <a16:creationId xmlns:a16="http://schemas.microsoft.com/office/drawing/2014/main" id="{E7C89A76-190A-48E3-BBFC-DF61915A4E25}"/>
              </a:ext>
            </a:extLst>
          </p:cNvPr>
          <p:cNvSpPr>
            <a:spLocks noGrp="1"/>
          </p:cNvSpPr>
          <p:nvPr>
            <p:ph type="title"/>
          </p:nvPr>
        </p:nvSpPr>
        <p:spPr>
          <a:xfrm>
            <a:off x="854075" y="365125"/>
            <a:ext cx="10515600" cy="1143000"/>
          </a:xfrm>
        </p:spPr>
        <p:txBody>
          <a:bodyPr/>
          <a:lstStyle/>
          <a:p>
            <a:pPr algn="ctr"/>
            <a:r>
              <a:rPr lang="pt-BR" altLang="pt-BR">
                <a:latin typeface="Times New Roman" panose="02020603050405020304" pitchFamily="18" charset="0"/>
                <a:cs typeface="Times New Roman" panose="02020603050405020304" pitchFamily="18" charset="0"/>
              </a:rPr>
              <a:t>Otimismo – Pessimismo (</a:t>
            </a:r>
            <a:r>
              <a:rPr lang="el-GR" altLang="pt-BR">
                <a:latin typeface="Times New Roman" panose="02020603050405020304" pitchFamily="18" charset="0"/>
                <a:cs typeface="Times New Roman" panose="02020603050405020304" pitchFamily="18" charset="0"/>
              </a:rPr>
              <a:t>α</a:t>
            </a:r>
            <a:r>
              <a:rPr lang="pt-BR" altLang="pt-BR">
                <a:latin typeface="Times New Roman" panose="02020603050405020304" pitchFamily="18" charset="0"/>
                <a:cs typeface="Times New Roman" panose="02020603050405020304" pitchFamily="18" charset="0"/>
              </a:rPr>
              <a:t>-índice)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ítulo 1">
            <a:extLst>
              <a:ext uri="{FF2B5EF4-FFF2-40B4-BE49-F238E27FC236}">
                <a16:creationId xmlns:a16="http://schemas.microsoft.com/office/drawing/2014/main" id="{F8B2088F-26FF-4254-BCE1-FDB9A70E7F58}"/>
              </a:ext>
            </a:extLst>
          </p:cNvPr>
          <p:cNvSpPr>
            <a:spLocks noGrp="1"/>
          </p:cNvSpPr>
          <p:nvPr>
            <p:ph type="title"/>
          </p:nvPr>
        </p:nvSpPr>
        <p:spPr/>
        <p:txBody>
          <a:bodyPr/>
          <a:lstStyle/>
          <a:p>
            <a:pPr algn="ctr"/>
            <a:r>
              <a:rPr lang="pt-BR" altLang="pt-BR">
                <a:latin typeface="Times New Roman" panose="02020603050405020304" pitchFamily="18" charset="0"/>
                <a:cs typeface="Times New Roman" panose="02020603050405020304" pitchFamily="18" charset="0"/>
              </a:rPr>
              <a:t>Otimismo – Pessimismo (</a:t>
            </a:r>
            <a:r>
              <a:rPr lang="el-GR" altLang="pt-BR">
                <a:latin typeface="Times New Roman" panose="02020603050405020304" pitchFamily="18" charset="0"/>
                <a:cs typeface="Times New Roman" panose="02020603050405020304" pitchFamily="18" charset="0"/>
              </a:rPr>
              <a:t>α</a:t>
            </a:r>
            <a:r>
              <a:rPr lang="pt-BR" altLang="pt-BR">
                <a:latin typeface="Times New Roman" panose="02020603050405020304" pitchFamily="18" charset="0"/>
                <a:cs typeface="Times New Roman" panose="02020603050405020304" pitchFamily="18" charset="0"/>
              </a:rPr>
              <a:t>-índice)</a:t>
            </a:r>
          </a:p>
        </p:txBody>
      </p:sp>
      <p:sp>
        <p:nvSpPr>
          <p:cNvPr id="30723" name="Espaço Reservado para Conteúdo 2">
            <a:extLst>
              <a:ext uri="{FF2B5EF4-FFF2-40B4-BE49-F238E27FC236}">
                <a16:creationId xmlns:a16="http://schemas.microsoft.com/office/drawing/2014/main" id="{6621C8AC-48E9-47B8-99A4-C33003B2F998}"/>
              </a:ext>
            </a:extLst>
          </p:cNvPr>
          <p:cNvSpPr>
            <a:spLocks noGrp="1"/>
          </p:cNvSpPr>
          <p:nvPr>
            <p:ph idx="1"/>
          </p:nvPr>
        </p:nvSpPr>
        <p:spPr/>
        <p:txBody>
          <a:bodyPr/>
          <a:lstStyle/>
          <a:p>
            <a:pPr>
              <a:buFont typeface="Arial" panose="020B0604020202020204" pitchFamily="34" charset="0"/>
              <a:buNone/>
            </a:pPr>
            <a:r>
              <a:rPr lang="pt-BR" altLang="pt-BR"/>
              <a:t> </a:t>
            </a:r>
          </a:p>
          <a:p>
            <a:pPr>
              <a:buFont typeface="Arial" panose="020B0604020202020204" pitchFamily="34" charset="0"/>
              <a:buNone/>
            </a:pPr>
            <a:r>
              <a:rPr lang="pt-BR" altLang="pt-BR"/>
              <a:t>                                                    Pior              Melhor</a:t>
            </a:r>
          </a:p>
          <a:p>
            <a:pPr>
              <a:buFont typeface="Arial" panose="020B0604020202020204" pitchFamily="34" charset="0"/>
              <a:buNone/>
            </a:pPr>
            <a:r>
              <a:rPr lang="pt-BR" altLang="pt-BR"/>
              <a:t>                                                     </a:t>
            </a:r>
          </a:p>
          <a:p>
            <a:endParaRPr lang="pt-BR" altLang="pt-BR"/>
          </a:p>
          <a:p>
            <a:endParaRPr lang="pt-BR" altLang="pt-BR"/>
          </a:p>
          <a:p>
            <a:pPr>
              <a:buFont typeface="Arial" panose="020B0604020202020204" pitchFamily="34" charset="0"/>
              <a:buNone/>
            </a:pPr>
            <a:r>
              <a:rPr lang="pt-BR" altLang="pt-BR"/>
              <a:t>            </a:t>
            </a:r>
          </a:p>
          <a:p>
            <a:pPr>
              <a:buFont typeface="Arial" panose="020B0604020202020204" pitchFamily="34" charset="0"/>
              <a:buNone/>
            </a:pPr>
            <a:r>
              <a:rPr lang="pt-BR" altLang="pt-BR"/>
              <a:t>                                         </a:t>
            </a:r>
          </a:p>
          <a:p>
            <a:pPr>
              <a:buFont typeface="Arial" panose="020B0604020202020204" pitchFamily="34" charset="0"/>
              <a:buNone/>
            </a:pPr>
            <a:r>
              <a:rPr lang="pt-BR" altLang="pt-BR"/>
              <a:t>				              Pior                 Melhor </a:t>
            </a:r>
          </a:p>
        </p:txBody>
      </p:sp>
      <p:pic>
        <p:nvPicPr>
          <p:cNvPr id="30724" name="Imagem 3">
            <a:extLst>
              <a:ext uri="{FF2B5EF4-FFF2-40B4-BE49-F238E27FC236}">
                <a16:creationId xmlns:a16="http://schemas.microsoft.com/office/drawing/2014/main" id="{146D96B4-7A16-4FC3-85F4-A54152266C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0838" y="2959100"/>
            <a:ext cx="54292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Conector de seta reta 17">
            <a:extLst>
              <a:ext uri="{FF2B5EF4-FFF2-40B4-BE49-F238E27FC236}">
                <a16:creationId xmlns:a16="http://schemas.microsoft.com/office/drawing/2014/main" id="{C5F0A467-8AAA-45AF-BC64-F3192E9972A1}"/>
              </a:ext>
            </a:extLst>
          </p:cNvPr>
          <p:cNvCxnSpPr/>
          <p:nvPr/>
        </p:nvCxnSpPr>
        <p:spPr>
          <a:xfrm>
            <a:off x="5440363" y="2759075"/>
            <a:ext cx="655637" cy="593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6C702B24-0FEC-439D-AD33-23763CD662B3}"/>
              </a:ext>
            </a:extLst>
          </p:cNvPr>
          <p:cNvCxnSpPr/>
          <p:nvPr/>
        </p:nvCxnSpPr>
        <p:spPr>
          <a:xfrm rot="16200000" flipH="1">
            <a:off x="7193757" y="2940843"/>
            <a:ext cx="501650" cy="290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ector angulado 23">
            <a:extLst>
              <a:ext uri="{FF2B5EF4-FFF2-40B4-BE49-F238E27FC236}">
                <a16:creationId xmlns:a16="http://schemas.microsoft.com/office/drawing/2014/main" id="{1ABBB9CC-8D92-47C4-9FC0-9DE35B326276}"/>
              </a:ext>
            </a:extLst>
          </p:cNvPr>
          <p:cNvCxnSpPr/>
          <p:nvPr/>
        </p:nvCxnSpPr>
        <p:spPr>
          <a:xfrm rot="16200000" flipH="1">
            <a:off x="4008437" y="4343401"/>
            <a:ext cx="1477963" cy="7477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onector angulado 26">
            <a:extLst>
              <a:ext uri="{FF2B5EF4-FFF2-40B4-BE49-F238E27FC236}">
                <a16:creationId xmlns:a16="http://schemas.microsoft.com/office/drawing/2014/main" id="{0FB4D867-7866-42CF-B915-4DA344F75251}"/>
              </a:ext>
            </a:extLst>
          </p:cNvPr>
          <p:cNvCxnSpPr/>
          <p:nvPr/>
        </p:nvCxnSpPr>
        <p:spPr>
          <a:xfrm rot="16200000" flipH="1">
            <a:off x="6172200" y="4403726"/>
            <a:ext cx="1341437" cy="5191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ço Reservado para Conteúdo 2">
            <a:extLst>
              <a:ext uri="{FF2B5EF4-FFF2-40B4-BE49-F238E27FC236}">
                <a16:creationId xmlns:a16="http://schemas.microsoft.com/office/drawing/2014/main" id="{4CA882AF-E5E1-46EA-B9F5-B43C519F4EF0}"/>
              </a:ext>
            </a:extLst>
          </p:cNvPr>
          <p:cNvSpPr>
            <a:spLocks noGrp="1"/>
          </p:cNvSpPr>
          <p:nvPr>
            <p:ph idx="1"/>
          </p:nvPr>
        </p:nvSpPr>
        <p:spPr>
          <a:xfrm>
            <a:off x="471488" y="1643063"/>
            <a:ext cx="11518900" cy="4830762"/>
          </a:xfrm>
        </p:spPr>
        <p:txBody>
          <a:bodyPr/>
          <a:lstStyle/>
          <a:p>
            <a:pPr>
              <a:buFont typeface="Arial" panose="020B0604020202020204" pitchFamily="34" charset="0"/>
              <a:buNone/>
            </a:pPr>
            <a:endParaRPr lang="pt-BR" altLang="pt-BR">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pt-BR" altLang="pt-BR">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pt-BR" altLang="pt-BR">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pt-BR" altLang="pt-BR">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pt-BR" altLang="pt-BR">
                <a:latin typeface="Times New Roman" panose="02020603050405020304" pitchFamily="18" charset="0"/>
                <a:cs typeface="Times New Roman" panose="02020603050405020304" pitchFamily="18" charset="0"/>
              </a:rPr>
              <a:t>Otimismo-Pessimismo:</a:t>
            </a:r>
          </a:p>
          <a:p>
            <a:pPr>
              <a:buFont typeface="Arial" panose="020B0604020202020204" pitchFamily="34" charset="0"/>
              <a:buNone/>
            </a:pPr>
            <a:r>
              <a:rPr lang="pt-BR" altLang="pt-BR">
                <a:latin typeface="Times New Roman" panose="02020603050405020304" pitchFamily="18" charset="0"/>
                <a:cs typeface="Times New Roman" panose="02020603050405020304" pitchFamily="18" charset="0"/>
              </a:rPr>
              <a:t> a1&gt;a2 se e somente se </a:t>
            </a:r>
            <a:r>
              <a:rPr lang="el-GR" altLang="pt-BR">
                <a:latin typeface="Times New Roman" panose="02020603050405020304" pitchFamily="18" charset="0"/>
                <a:cs typeface="Times New Roman" panose="02020603050405020304" pitchFamily="18" charset="0"/>
              </a:rPr>
              <a:t>α</a:t>
            </a:r>
            <a:r>
              <a:rPr lang="pt-BR" altLang="pt-BR" b="1">
                <a:latin typeface="Times New Roman" panose="02020603050405020304" pitchFamily="18" charset="0"/>
                <a:cs typeface="Times New Roman" panose="02020603050405020304" pitchFamily="18" charset="0"/>
              </a:rPr>
              <a:t>.</a:t>
            </a:r>
            <a:r>
              <a:rPr lang="pt-BR" altLang="pt-BR">
                <a:latin typeface="Times New Roman" panose="02020603050405020304" pitchFamily="18" charset="0"/>
                <a:cs typeface="Times New Roman" panose="02020603050405020304" pitchFamily="18" charset="0"/>
              </a:rPr>
              <a:t>max(a1)+(1- </a:t>
            </a:r>
            <a:r>
              <a:rPr lang="el-GR" altLang="pt-BR">
                <a:latin typeface="Times New Roman" panose="02020603050405020304" pitchFamily="18" charset="0"/>
                <a:cs typeface="Times New Roman" panose="02020603050405020304" pitchFamily="18" charset="0"/>
              </a:rPr>
              <a:t>α</a:t>
            </a:r>
            <a:r>
              <a:rPr lang="pt-BR" altLang="pt-BR">
                <a:latin typeface="Times New Roman" panose="02020603050405020304" pitchFamily="18" charset="0"/>
                <a:cs typeface="Times New Roman" panose="02020603050405020304" pitchFamily="18" charset="0"/>
              </a:rPr>
              <a:t>)</a:t>
            </a:r>
            <a:r>
              <a:rPr lang="pt-BR" altLang="pt-BR" b="1">
                <a:latin typeface="Times New Roman" panose="02020603050405020304" pitchFamily="18" charset="0"/>
                <a:cs typeface="Times New Roman" panose="02020603050405020304" pitchFamily="18" charset="0"/>
              </a:rPr>
              <a:t>. </a:t>
            </a:r>
            <a:r>
              <a:rPr lang="pt-BR" altLang="pt-BR">
                <a:latin typeface="Times New Roman" panose="02020603050405020304" pitchFamily="18" charset="0"/>
                <a:cs typeface="Times New Roman" panose="02020603050405020304" pitchFamily="18" charset="0"/>
              </a:rPr>
              <a:t>min(a1)&gt;</a:t>
            </a:r>
            <a:r>
              <a:rPr lang="el-GR" altLang="pt-BR">
                <a:latin typeface="Times New Roman" panose="02020603050405020304" pitchFamily="18" charset="0"/>
                <a:cs typeface="Times New Roman" panose="02020603050405020304" pitchFamily="18" charset="0"/>
              </a:rPr>
              <a:t> α</a:t>
            </a:r>
            <a:r>
              <a:rPr lang="pt-BR" altLang="pt-BR" b="1">
                <a:latin typeface="Times New Roman" panose="02020603050405020304" pitchFamily="18" charset="0"/>
                <a:cs typeface="Times New Roman" panose="02020603050405020304" pitchFamily="18" charset="0"/>
              </a:rPr>
              <a:t>.</a:t>
            </a:r>
            <a:r>
              <a:rPr lang="pt-BR" altLang="pt-BR">
                <a:latin typeface="Times New Roman" panose="02020603050405020304" pitchFamily="18" charset="0"/>
                <a:cs typeface="Times New Roman" panose="02020603050405020304" pitchFamily="18" charset="0"/>
              </a:rPr>
              <a:t>max(a2)+(1-</a:t>
            </a:r>
            <a:r>
              <a:rPr lang="el-GR" altLang="pt-BR">
                <a:latin typeface="Times New Roman" panose="02020603050405020304" pitchFamily="18" charset="0"/>
                <a:cs typeface="Times New Roman" panose="02020603050405020304" pitchFamily="18" charset="0"/>
              </a:rPr>
              <a:t>α</a:t>
            </a:r>
            <a:r>
              <a:rPr lang="pt-BR" altLang="pt-BR">
                <a:latin typeface="Times New Roman" panose="02020603050405020304" pitchFamily="18" charset="0"/>
                <a:cs typeface="Times New Roman" panose="02020603050405020304" pitchFamily="18" charset="0"/>
              </a:rPr>
              <a:t>)</a:t>
            </a:r>
            <a:r>
              <a:rPr lang="pt-BR" altLang="pt-BR" b="1">
                <a:latin typeface="Times New Roman" panose="02020603050405020304" pitchFamily="18" charset="0"/>
                <a:cs typeface="Times New Roman" panose="02020603050405020304" pitchFamily="18" charset="0"/>
              </a:rPr>
              <a:t>.</a:t>
            </a:r>
            <a:r>
              <a:rPr lang="pt-BR" altLang="pt-BR">
                <a:latin typeface="Times New Roman" panose="02020603050405020304" pitchFamily="18" charset="0"/>
                <a:cs typeface="Times New Roman" panose="02020603050405020304" pitchFamily="18" charset="0"/>
              </a:rPr>
              <a:t>min(a2) </a:t>
            </a:r>
          </a:p>
          <a:p>
            <a:pPr>
              <a:buFont typeface="Arial" panose="020B0604020202020204" pitchFamily="34" charset="0"/>
              <a:buNone/>
            </a:pPr>
            <a:r>
              <a:rPr lang="pt-BR" altLang="pt-BR">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pt-BR" altLang="pt-BR" sz="360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pt-BR" altLang="pt-BR" sz="3600">
                <a:latin typeface="Times New Roman" panose="02020603050405020304" pitchFamily="18" charset="0"/>
                <a:cs typeface="Times New Roman" panose="02020603050405020304" pitchFamily="18" charset="0"/>
              </a:rPr>
              <a:t>												</a:t>
            </a:r>
            <a:r>
              <a:rPr lang="el-GR" altLang="pt-BR" sz="3600">
                <a:latin typeface="Times New Roman" panose="02020603050405020304" pitchFamily="18" charset="0"/>
                <a:cs typeface="Times New Roman" panose="02020603050405020304" pitchFamily="18" charset="0"/>
              </a:rPr>
              <a:t>α≠</a:t>
            </a:r>
            <a:r>
              <a:rPr lang="pt-BR" altLang="pt-BR" sz="3600">
                <a:latin typeface="Times New Roman" panose="02020603050405020304" pitchFamily="18" charset="0"/>
                <a:cs typeface="Times New Roman" panose="02020603050405020304" pitchFamily="18" charset="0"/>
              </a:rPr>
              <a:t>0</a:t>
            </a:r>
          </a:p>
          <a:p>
            <a:pPr>
              <a:buFont typeface="Arial" panose="020B0604020202020204" pitchFamily="34" charset="0"/>
              <a:buNone/>
            </a:pPr>
            <a:endParaRPr lang="pt-BR" altLang="pt-BR" sz="360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pt-BR" altLang="pt-BR" sz="360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pt-BR" altLang="pt-BR">
              <a:latin typeface="Times New Roman" panose="02020603050405020304" pitchFamily="18" charset="0"/>
              <a:cs typeface="Times New Roman" panose="02020603050405020304" pitchFamily="18" charset="0"/>
            </a:endParaRPr>
          </a:p>
        </p:txBody>
      </p:sp>
      <p:graphicFrame>
        <p:nvGraphicFramePr>
          <p:cNvPr id="6" name="Tabela 5">
            <a:extLst>
              <a:ext uri="{FF2B5EF4-FFF2-40B4-BE49-F238E27FC236}">
                <a16:creationId xmlns:a16="http://schemas.microsoft.com/office/drawing/2014/main" id="{3A8F2513-73DB-421D-AA0B-B915C760F98E}"/>
              </a:ext>
            </a:extLst>
          </p:cNvPr>
          <p:cNvGraphicFramePr>
            <a:graphicFrameLocks noGrp="1"/>
          </p:cNvGraphicFramePr>
          <p:nvPr/>
        </p:nvGraphicFramePr>
        <p:xfrm>
          <a:off x="3281363" y="2152650"/>
          <a:ext cx="6091237" cy="1036638"/>
        </p:xfrm>
        <a:graphic>
          <a:graphicData uri="http://schemas.openxmlformats.org/drawingml/2006/table">
            <a:tbl>
              <a:tblPr firstRow="1" bandRow="1">
                <a:tableStyleId>{5C22544A-7EE6-4342-B048-85BDC9FD1C3A}</a:tableStyleId>
              </a:tblPr>
              <a:tblGrid>
                <a:gridCol w="6091237">
                  <a:extLst>
                    <a:ext uri="{9D8B030D-6E8A-4147-A177-3AD203B41FA5}">
                      <a16:colId xmlns:a16="http://schemas.microsoft.com/office/drawing/2014/main" val="20000"/>
                    </a:ext>
                  </a:extLst>
                </a:gridCol>
              </a:tblGrid>
              <a:tr h="10366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4400" b="1" dirty="0">
                          <a:solidFill>
                            <a:schemeClr val="tx1"/>
                          </a:solidFill>
                          <a:latin typeface="Times New Roman" pitchFamily="18" charset="0"/>
                          <a:cs typeface="Times New Roman" pitchFamily="18" charset="0"/>
                        </a:rPr>
                        <a:t>α</a:t>
                      </a:r>
                      <a:r>
                        <a:rPr lang="pt-BR" sz="4400" b="1" dirty="0">
                          <a:solidFill>
                            <a:schemeClr val="tx1"/>
                          </a:solidFill>
                          <a:latin typeface="Times New Roman" pitchFamily="18" charset="0"/>
                          <a:cs typeface="Times New Roman" pitchFamily="18" charset="0"/>
                        </a:rPr>
                        <a:t>.</a:t>
                      </a:r>
                      <a:r>
                        <a:rPr lang="pt-BR" sz="4400" b="1" dirty="0" err="1">
                          <a:solidFill>
                            <a:schemeClr val="tx1"/>
                          </a:solidFill>
                          <a:latin typeface="Times New Roman" pitchFamily="18" charset="0"/>
                          <a:cs typeface="Times New Roman" pitchFamily="18" charset="0"/>
                        </a:rPr>
                        <a:t>max</a:t>
                      </a:r>
                      <a:r>
                        <a:rPr lang="pt-BR" sz="4400" b="1" dirty="0">
                          <a:solidFill>
                            <a:schemeClr val="tx1"/>
                          </a:solidFill>
                          <a:latin typeface="Times New Roman" pitchFamily="18" charset="0"/>
                          <a:cs typeface="Times New Roman" pitchFamily="18" charset="0"/>
                        </a:rPr>
                        <a:t>(a1)+(1-</a:t>
                      </a:r>
                      <a:r>
                        <a:rPr lang="el-GR" sz="4400" b="1" dirty="0">
                          <a:solidFill>
                            <a:schemeClr val="tx1"/>
                          </a:solidFill>
                          <a:latin typeface="Times New Roman" pitchFamily="18" charset="0"/>
                          <a:cs typeface="Times New Roman" pitchFamily="18" charset="0"/>
                        </a:rPr>
                        <a:t>α</a:t>
                      </a:r>
                      <a:r>
                        <a:rPr lang="pt-BR" sz="4400" b="1" dirty="0">
                          <a:solidFill>
                            <a:schemeClr val="tx1"/>
                          </a:solidFill>
                          <a:latin typeface="Times New Roman" pitchFamily="18" charset="0"/>
                          <a:cs typeface="Times New Roman" pitchFamily="18" charset="0"/>
                        </a:rPr>
                        <a:t>).</a:t>
                      </a:r>
                      <a:r>
                        <a:rPr lang="pt-BR" sz="4400" b="1" dirty="0" err="1">
                          <a:solidFill>
                            <a:schemeClr val="tx1"/>
                          </a:solidFill>
                          <a:latin typeface="Times New Roman" pitchFamily="18" charset="0"/>
                          <a:cs typeface="Times New Roman" pitchFamily="18" charset="0"/>
                        </a:rPr>
                        <a:t>min</a:t>
                      </a:r>
                      <a:r>
                        <a:rPr lang="pt-BR" sz="4400" b="1" dirty="0">
                          <a:solidFill>
                            <a:schemeClr val="tx1"/>
                          </a:solidFill>
                          <a:latin typeface="Times New Roman" pitchFamily="18" charset="0"/>
                          <a:cs typeface="Times New Roman" pitchFamily="18" charset="0"/>
                        </a:rPr>
                        <a:t>(a1)</a:t>
                      </a:r>
                    </a:p>
                    <a:p>
                      <a:pPr algn="ctr"/>
                      <a:endParaRPr lang="pt-BR" sz="1800" dirty="0"/>
                    </a:p>
                  </a:txBody>
                  <a:tcPr marL="91445" marR="91445" marT="45734" marB="45734"/>
                </a:tc>
                <a:extLst>
                  <a:ext uri="{0D108BD9-81ED-4DB2-BD59-A6C34878D82A}">
                    <a16:rowId xmlns:a16="http://schemas.microsoft.com/office/drawing/2014/main" val="10000"/>
                  </a:ext>
                </a:extLst>
              </a:tr>
            </a:tbl>
          </a:graphicData>
        </a:graphic>
      </p:graphicFrame>
      <p:sp>
        <p:nvSpPr>
          <p:cNvPr id="7" name="Seta para a direita 6">
            <a:extLst>
              <a:ext uri="{FF2B5EF4-FFF2-40B4-BE49-F238E27FC236}">
                <a16:creationId xmlns:a16="http://schemas.microsoft.com/office/drawing/2014/main" id="{243E8502-7A5D-4BC5-B39A-8ABD2A317310}"/>
              </a:ext>
            </a:extLst>
          </p:cNvPr>
          <p:cNvSpPr/>
          <p:nvPr/>
        </p:nvSpPr>
        <p:spPr>
          <a:xfrm>
            <a:off x="9537700" y="5969000"/>
            <a:ext cx="914400" cy="471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31754" name="Título 1">
            <a:extLst>
              <a:ext uri="{FF2B5EF4-FFF2-40B4-BE49-F238E27FC236}">
                <a16:creationId xmlns:a16="http://schemas.microsoft.com/office/drawing/2014/main" id="{3B87C0C6-D03A-4DA6-B0B1-01E53B4F4CFC}"/>
              </a:ext>
            </a:extLst>
          </p:cNvPr>
          <p:cNvSpPr>
            <a:spLocks noGrp="1"/>
          </p:cNvSpPr>
          <p:nvPr>
            <p:ph type="title"/>
          </p:nvPr>
        </p:nvSpPr>
        <p:spPr/>
        <p:txBody>
          <a:bodyPr/>
          <a:lstStyle/>
          <a:p>
            <a:pPr algn="ctr"/>
            <a:r>
              <a:rPr lang="pt-BR" altLang="pt-BR">
                <a:latin typeface="Times New Roman" panose="02020603050405020304" pitchFamily="18" charset="0"/>
                <a:cs typeface="Times New Roman" panose="02020603050405020304" pitchFamily="18" charset="0"/>
              </a:rPr>
              <a:t>Otimismo – Pessimismo (</a:t>
            </a:r>
            <a:r>
              <a:rPr lang="el-GR" altLang="pt-BR">
                <a:latin typeface="Times New Roman" panose="02020603050405020304" pitchFamily="18" charset="0"/>
                <a:cs typeface="Times New Roman" panose="02020603050405020304" pitchFamily="18" charset="0"/>
              </a:rPr>
              <a:t>α</a:t>
            </a:r>
            <a:r>
              <a:rPr lang="pt-BR" altLang="pt-BR">
                <a:latin typeface="Times New Roman" panose="02020603050405020304" pitchFamily="18" charset="0"/>
                <a:cs typeface="Times New Roman" panose="02020603050405020304" pitchFamily="18" charset="0"/>
              </a:rPr>
              <a:t>-índice)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ço Reservado para Conteúdo 2">
            <a:extLst>
              <a:ext uri="{FF2B5EF4-FFF2-40B4-BE49-F238E27FC236}">
                <a16:creationId xmlns:a16="http://schemas.microsoft.com/office/drawing/2014/main" id="{06C19C43-E3F9-4CCE-9ACE-43BF3102BCFF}"/>
              </a:ext>
            </a:extLst>
          </p:cNvPr>
          <p:cNvSpPr>
            <a:spLocks noGrp="1"/>
          </p:cNvSpPr>
          <p:nvPr>
            <p:ph idx="1"/>
          </p:nvPr>
        </p:nvSpPr>
        <p:spPr>
          <a:xfrm>
            <a:off x="838200" y="1371600"/>
            <a:ext cx="10515600" cy="5197475"/>
          </a:xfrm>
        </p:spPr>
        <p:txBody>
          <a:bodyPr/>
          <a:lstStyle/>
          <a:p>
            <a:endParaRPr lang="pt-BR" altLang="pt-BR" b="1"/>
          </a:p>
          <a:p>
            <a:r>
              <a:rPr lang="pt-BR" altLang="pt-BR" b="1">
                <a:latin typeface="Times New Roman" panose="02020603050405020304" pitchFamily="18" charset="0"/>
                <a:cs typeface="Times New Roman" panose="02020603050405020304" pitchFamily="18" charset="0"/>
              </a:rPr>
              <a:t>Exemplo - Tabela 3.10</a:t>
            </a:r>
          </a:p>
          <a:p>
            <a:endParaRPr lang="pt-BR" altLang="pt-BR">
              <a:latin typeface="Times New Roman" panose="02020603050405020304" pitchFamily="18" charset="0"/>
              <a:cs typeface="Times New Roman" panose="02020603050405020304" pitchFamily="18" charset="0"/>
            </a:endParaRPr>
          </a:p>
          <a:p>
            <a:r>
              <a:rPr lang="pt-BR" altLang="pt-BR">
                <a:latin typeface="Times New Roman" panose="02020603050405020304" pitchFamily="18" charset="0"/>
                <a:cs typeface="Times New Roman" panose="02020603050405020304" pitchFamily="18" charset="0"/>
              </a:rPr>
              <a:t>Grau de otimismo DM = 0,7</a:t>
            </a:r>
          </a:p>
          <a:p>
            <a:endParaRPr lang="pt-BR" altLang="pt-BR">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pt-BR" altLang="pt-BR">
                <a:latin typeface="Times New Roman" panose="02020603050405020304" pitchFamily="18" charset="0"/>
                <a:cs typeface="Times New Roman" panose="02020603050405020304" pitchFamily="18" charset="0"/>
              </a:rPr>
              <a:t>A1= </a:t>
            </a:r>
            <a:r>
              <a:rPr lang="el-GR" altLang="pt-BR">
                <a:latin typeface="Times New Roman" panose="02020603050405020304" pitchFamily="18" charset="0"/>
                <a:cs typeface="Times New Roman" panose="02020603050405020304" pitchFamily="18" charset="0"/>
              </a:rPr>
              <a:t>α</a:t>
            </a:r>
            <a:r>
              <a:rPr lang="pt-BR" altLang="pt-BR">
                <a:latin typeface="Times New Roman" panose="02020603050405020304" pitchFamily="18" charset="0"/>
                <a:cs typeface="Times New Roman" panose="02020603050405020304" pitchFamily="18" charset="0"/>
              </a:rPr>
              <a:t>.max(a1)+(1-</a:t>
            </a:r>
            <a:r>
              <a:rPr lang="el-GR" altLang="pt-BR">
                <a:latin typeface="Times New Roman" panose="02020603050405020304" pitchFamily="18" charset="0"/>
                <a:cs typeface="Times New Roman" panose="02020603050405020304" pitchFamily="18" charset="0"/>
              </a:rPr>
              <a:t>α</a:t>
            </a:r>
            <a:r>
              <a:rPr lang="pt-BR" altLang="pt-BR">
                <a:latin typeface="Times New Roman" panose="02020603050405020304" pitchFamily="18" charset="0"/>
                <a:cs typeface="Times New Roman" panose="02020603050405020304" pitchFamily="18" charset="0"/>
              </a:rPr>
              <a:t>).min(a1) = 0,7 . 100 + (1-0,7).10=73 </a:t>
            </a:r>
          </a:p>
          <a:p>
            <a:pPr>
              <a:buFont typeface="Arial" panose="020B0604020202020204" pitchFamily="34" charset="0"/>
              <a:buNone/>
            </a:pPr>
            <a:endParaRPr lang="pt-BR" altLang="pt-BR">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pt-BR" altLang="pt-BR">
                <a:latin typeface="Times New Roman" panose="02020603050405020304" pitchFamily="18" charset="0"/>
                <a:cs typeface="Times New Roman" panose="02020603050405020304" pitchFamily="18" charset="0"/>
              </a:rPr>
              <a:t>A2= </a:t>
            </a:r>
            <a:r>
              <a:rPr lang="el-GR" altLang="pt-BR">
                <a:latin typeface="Times New Roman" panose="02020603050405020304" pitchFamily="18" charset="0"/>
                <a:cs typeface="Times New Roman" panose="02020603050405020304" pitchFamily="18" charset="0"/>
              </a:rPr>
              <a:t>α</a:t>
            </a:r>
            <a:r>
              <a:rPr lang="pt-BR" altLang="pt-BR">
                <a:latin typeface="Times New Roman" panose="02020603050405020304" pitchFamily="18" charset="0"/>
                <a:cs typeface="Times New Roman" panose="02020603050405020304" pitchFamily="18" charset="0"/>
              </a:rPr>
              <a:t>.max(a2)+(1-</a:t>
            </a:r>
            <a:r>
              <a:rPr lang="el-GR" altLang="pt-BR">
                <a:latin typeface="Times New Roman" panose="02020603050405020304" pitchFamily="18" charset="0"/>
                <a:cs typeface="Times New Roman" panose="02020603050405020304" pitchFamily="18" charset="0"/>
              </a:rPr>
              <a:t>α</a:t>
            </a:r>
            <a:r>
              <a:rPr lang="pt-BR" altLang="pt-BR">
                <a:latin typeface="Times New Roman" panose="02020603050405020304" pitchFamily="18" charset="0"/>
                <a:cs typeface="Times New Roman" panose="02020603050405020304" pitchFamily="18" charset="0"/>
              </a:rPr>
              <a:t>).min(a2) = 0,7 . 90 + (1-0,7).50=78</a:t>
            </a:r>
          </a:p>
          <a:p>
            <a:pPr>
              <a:buFont typeface="Arial" panose="020B0604020202020204" pitchFamily="34" charset="0"/>
              <a:buNone/>
            </a:pPr>
            <a:endParaRPr lang="pt-BR" altLang="pt-BR">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pt-BR" altLang="pt-BR">
                <a:latin typeface="Times New Roman" panose="02020603050405020304" pitchFamily="18" charset="0"/>
                <a:cs typeface="Times New Roman" panose="02020603050405020304" pitchFamily="18" charset="0"/>
              </a:rPr>
              <a:t>Como 78 &gt; 73 alternativa a2 é melhor que alternativa a1</a:t>
            </a:r>
          </a:p>
        </p:txBody>
      </p:sp>
      <p:sp>
        <p:nvSpPr>
          <p:cNvPr id="32771" name="Título 1">
            <a:extLst>
              <a:ext uri="{FF2B5EF4-FFF2-40B4-BE49-F238E27FC236}">
                <a16:creationId xmlns:a16="http://schemas.microsoft.com/office/drawing/2014/main" id="{0054C453-21E9-40F8-B2A1-681079B88708}"/>
              </a:ext>
            </a:extLst>
          </p:cNvPr>
          <p:cNvSpPr>
            <a:spLocks noGrp="1"/>
          </p:cNvSpPr>
          <p:nvPr>
            <p:ph type="title"/>
          </p:nvPr>
        </p:nvSpPr>
        <p:spPr>
          <a:xfrm>
            <a:off x="838200" y="365125"/>
            <a:ext cx="10515600" cy="946150"/>
          </a:xfrm>
        </p:spPr>
        <p:txBody>
          <a:bodyPr/>
          <a:lstStyle/>
          <a:p>
            <a:pPr algn="ctr"/>
            <a:r>
              <a:rPr lang="pt-BR" altLang="pt-BR">
                <a:latin typeface="Times New Roman" panose="02020603050405020304" pitchFamily="18" charset="0"/>
                <a:cs typeface="Times New Roman" panose="02020603050405020304" pitchFamily="18" charset="0"/>
              </a:rPr>
              <a:t>Otimismo – Pessimismo (</a:t>
            </a:r>
            <a:r>
              <a:rPr lang="el-GR" altLang="pt-BR">
                <a:latin typeface="Times New Roman" panose="02020603050405020304" pitchFamily="18" charset="0"/>
                <a:cs typeface="Times New Roman" panose="02020603050405020304" pitchFamily="18" charset="0"/>
              </a:rPr>
              <a:t>α</a:t>
            </a:r>
            <a:r>
              <a:rPr lang="pt-BR" altLang="pt-BR">
                <a:latin typeface="Times New Roman" panose="02020603050405020304" pitchFamily="18" charset="0"/>
                <a:cs typeface="Times New Roman" panose="02020603050405020304" pitchFamily="18" charset="0"/>
              </a:rPr>
              <a:t>-índice)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ço Reservado para Conteúdo 2">
            <a:extLst>
              <a:ext uri="{FF2B5EF4-FFF2-40B4-BE49-F238E27FC236}">
                <a16:creationId xmlns:a16="http://schemas.microsoft.com/office/drawing/2014/main" id="{BC8EF9FB-C515-4413-91F9-D9E79F456B2F}"/>
              </a:ext>
            </a:extLst>
          </p:cNvPr>
          <p:cNvSpPr>
            <a:spLocks noGrp="1"/>
          </p:cNvSpPr>
          <p:nvPr>
            <p:ph idx="1"/>
          </p:nvPr>
        </p:nvSpPr>
        <p:spPr>
          <a:xfrm>
            <a:off x="838200" y="1563688"/>
            <a:ext cx="10561638" cy="4613275"/>
          </a:xfrm>
        </p:spPr>
        <p:txBody>
          <a:bodyPr/>
          <a:lstStyle/>
          <a:p>
            <a:r>
              <a:rPr lang="pt-BR" altLang="pt-BR">
                <a:latin typeface="Times New Roman" panose="02020603050405020304" pitchFamily="18" charset="0"/>
                <a:cs typeface="Times New Roman" panose="02020603050405020304" pitchFamily="18" charset="0"/>
              </a:rPr>
              <a:t>para </a:t>
            </a:r>
            <a:r>
              <a:rPr lang="el-GR" altLang="pt-BR" b="1">
                <a:latin typeface="Times New Roman" panose="02020603050405020304" pitchFamily="18" charset="0"/>
                <a:cs typeface="Times New Roman" panose="02020603050405020304" pitchFamily="18" charset="0"/>
              </a:rPr>
              <a:t>α</a:t>
            </a:r>
            <a:r>
              <a:rPr lang="pt-BR" altLang="pt-BR" b="1">
                <a:latin typeface="Times New Roman" panose="02020603050405020304" pitchFamily="18" charset="0"/>
                <a:cs typeface="Times New Roman" panose="02020603050405020304" pitchFamily="18" charset="0"/>
              </a:rPr>
              <a:t>=1 </a:t>
            </a:r>
            <a:r>
              <a:rPr lang="pt-BR" altLang="pt-BR">
                <a:latin typeface="Times New Roman" panose="02020603050405020304" pitchFamily="18" charset="0"/>
                <a:cs typeface="Times New Roman" panose="02020603050405020304" pitchFamily="18" charset="0"/>
              </a:rPr>
              <a:t>a regra otimismo-pessimismo = </a:t>
            </a:r>
            <a:r>
              <a:rPr lang="pt-BR" altLang="pt-BR" b="1">
                <a:latin typeface="Times New Roman" panose="02020603050405020304" pitchFamily="18" charset="0"/>
                <a:cs typeface="Times New Roman" panose="02020603050405020304" pitchFamily="18" charset="0"/>
              </a:rPr>
              <a:t>regra maximax</a:t>
            </a:r>
            <a:endParaRPr lang="pt-BR" altLang="pt-BR">
              <a:latin typeface="Times New Roman" panose="02020603050405020304" pitchFamily="18" charset="0"/>
              <a:cs typeface="Times New Roman" panose="02020603050405020304" pitchFamily="18" charset="0"/>
            </a:endParaRPr>
          </a:p>
          <a:p>
            <a:endParaRPr lang="pt-BR" altLang="pt-BR">
              <a:latin typeface="Times New Roman" panose="02020603050405020304" pitchFamily="18" charset="0"/>
              <a:cs typeface="Times New Roman" panose="02020603050405020304" pitchFamily="18" charset="0"/>
            </a:endParaRPr>
          </a:p>
          <a:p>
            <a:r>
              <a:rPr lang="pt-BR" altLang="pt-BR">
                <a:latin typeface="Times New Roman" panose="02020603050405020304" pitchFamily="18" charset="0"/>
                <a:cs typeface="Times New Roman" panose="02020603050405020304" pitchFamily="18" charset="0"/>
              </a:rPr>
              <a:t>para </a:t>
            </a:r>
            <a:r>
              <a:rPr lang="el-GR" altLang="pt-BR" b="1">
                <a:latin typeface="Times New Roman" panose="02020603050405020304" pitchFamily="18" charset="0"/>
                <a:cs typeface="Times New Roman" panose="02020603050405020304" pitchFamily="18" charset="0"/>
              </a:rPr>
              <a:t>α</a:t>
            </a:r>
            <a:r>
              <a:rPr lang="pt-BR" altLang="pt-BR" b="1">
                <a:latin typeface="Times New Roman" panose="02020603050405020304" pitchFamily="18" charset="0"/>
                <a:cs typeface="Times New Roman" panose="02020603050405020304" pitchFamily="18" charset="0"/>
              </a:rPr>
              <a:t>=0 </a:t>
            </a:r>
            <a:r>
              <a:rPr lang="pt-BR" altLang="pt-BR">
                <a:latin typeface="Times New Roman" panose="02020603050405020304" pitchFamily="18" charset="0"/>
                <a:cs typeface="Times New Roman" panose="02020603050405020304" pitchFamily="18" charset="0"/>
              </a:rPr>
              <a:t>a regra otimismo-pessimismo = </a:t>
            </a:r>
            <a:r>
              <a:rPr lang="pt-BR" altLang="pt-BR" b="1">
                <a:latin typeface="Times New Roman" panose="02020603050405020304" pitchFamily="18" charset="0"/>
                <a:cs typeface="Times New Roman" panose="02020603050405020304" pitchFamily="18" charset="0"/>
              </a:rPr>
              <a:t>regra maximin </a:t>
            </a:r>
          </a:p>
          <a:p>
            <a:endParaRPr lang="pt-BR" altLang="pt-BR">
              <a:latin typeface="Times New Roman" panose="02020603050405020304" pitchFamily="18" charset="0"/>
              <a:cs typeface="Times New Roman" panose="02020603050405020304" pitchFamily="18" charset="0"/>
            </a:endParaRPr>
          </a:p>
          <a:p>
            <a:endParaRPr lang="pt-BR" altLang="pt-BR">
              <a:latin typeface="Times New Roman" panose="02020603050405020304" pitchFamily="18" charset="0"/>
              <a:cs typeface="Times New Roman" panose="02020603050405020304" pitchFamily="18" charset="0"/>
            </a:endParaRPr>
          </a:p>
          <a:p>
            <a:r>
              <a:rPr lang="pt-BR" altLang="pt-BR">
                <a:latin typeface="Times New Roman" panose="02020603050405020304" pitchFamily="18" charset="0"/>
                <a:cs typeface="Times New Roman" panose="02020603050405020304" pitchFamily="18" charset="0"/>
              </a:rPr>
              <a:t>Regra Otimismo-Pessimismo: valores medidos em escala de intervalo, pois permite fazer operações aritméticas (+, -, x, /)</a:t>
            </a:r>
          </a:p>
          <a:p>
            <a:endParaRPr lang="pt-BR" altLang="pt-BR">
              <a:latin typeface="Times New Roman" panose="02020603050405020304" pitchFamily="18" charset="0"/>
              <a:cs typeface="Times New Roman" panose="02020603050405020304" pitchFamily="18" charset="0"/>
            </a:endParaRPr>
          </a:p>
          <a:p>
            <a:r>
              <a:rPr lang="pt-BR" altLang="pt-BR">
                <a:latin typeface="Times New Roman" panose="02020603050405020304" pitchFamily="18" charset="0"/>
                <a:cs typeface="Times New Roman" panose="02020603050405020304" pitchFamily="18" charset="0"/>
              </a:rPr>
              <a:t>Regras Maximin e Maximax: escalas ordinais</a:t>
            </a:r>
          </a:p>
        </p:txBody>
      </p:sp>
      <p:sp>
        <p:nvSpPr>
          <p:cNvPr id="33795" name="Título 1">
            <a:extLst>
              <a:ext uri="{FF2B5EF4-FFF2-40B4-BE49-F238E27FC236}">
                <a16:creationId xmlns:a16="http://schemas.microsoft.com/office/drawing/2014/main" id="{F54055DA-A761-4D8B-971A-958FFBC4F465}"/>
              </a:ext>
            </a:extLst>
          </p:cNvPr>
          <p:cNvSpPr>
            <a:spLocks noGrp="1"/>
          </p:cNvSpPr>
          <p:nvPr>
            <p:ph type="title"/>
          </p:nvPr>
        </p:nvSpPr>
        <p:spPr>
          <a:xfrm>
            <a:off x="838200" y="0"/>
            <a:ext cx="10515600" cy="1325563"/>
          </a:xfrm>
        </p:spPr>
        <p:txBody>
          <a:bodyPr/>
          <a:lstStyle/>
          <a:p>
            <a:pPr algn="ctr"/>
            <a:r>
              <a:rPr lang="pt-BR" altLang="pt-BR">
                <a:latin typeface="Times New Roman" panose="02020603050405020304" pitchFamily="18" charset="0"/>
                <a:cs typeface="Times New Roman" panose="02020603050405020304" pitchFamily="18" charset="0"/>
              </a:rPr>
              <a:t>Otimismo – Pessimismo (</a:t>
            </a:r>
            <a:r>
              <a:rPr lang="el-GR" altLang="pt-BR">
                <a:latin typeface="Times New Roman" panose="02020603050405020304" pitchFamily="18" charset="0"/>
                <a:cs typeface="Times New Roman" panose="02020603050405020304" pitchFamily="18" charset="0"/>
              </a:rPr>
              <a:t>α</a:t>
            </a:r>
            <a:r>
              <a:rPr lang="pt-BR" altLang="pt-BR">
                <a:latin typeface="Times New Roman" panose="02020603050405020304" pitchFamily="18" charset="0"/>
                <a:cs typeface="Times New Roman" panose="02020603050405020304" pitchFamily="18" charset="0"/>
              </a:rPr>
              <a:t>-índice)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ítulo 1">
            <a:extLst>
              <a:ext uri="{FF2B5EF4-FFF2-40B4-BE49-F238E27FC236}">
                <a16:creationId xmlns:a16="http://schemas.microsoft.com/office/drawing/2014/main" id="{EB87962B-CA91-42FB-9A65-B7FB0C2FAB4B}"/>
              </a:ext>
            </a:extLst>
          </p:cNvPr>
          <p:cNvSpPr>
            <a:spLocks noGrp="1"/>
          </p:cNvSpPr>
          <p:nvPr>
            <p:ph type="title"/>
          </p:nvPr>
        </p:nvSpPr>
        <p:spPr/>
        <p:txBody>
          <a:bodyPr/>
          <a:lstStyle/>
          <a:p>
            <a:pPr eaLnBrk="1" hangingPunct="1"/>
            <a:r>
              <a:rPr lang="pt-BR" altLang="pt-BR"/>
              <a:t>Decisões sob ignorância</a:t>
            </a:r>
          </a:p>
        </p:txBody>
      </p:sp>
      <p:sp>
        <p:nvSpPr>
          <p:cNvPr id="15362" name="Espaço Reservado para Conteúdo 2">
            <a:extLst>
              <a:ext uri="{FF2B5EF4-FFF2-40B4-BE49-F238E27FC236}">
                <a16:creationId xmlns:a16="http://schemas.microsoft.com/office/drawing/2014/main" id="{27CB72C1-098D-4578-9959-F4DD5D695A0A}"/>
              </a:ext>
            </a:extLst>
          </p:cNvPr>
          <p:cNvSpPr>
            <a:spLocks noGrp="1"/>
          </p:cNvSpPr>
          <p:nvPr>
            <p:ph idx="1"/>
          </p:nvPr>
        </p:nvSpPr>
        <p:spPr>
          <a:xfrm>
            <a:off x="838200" y="1831975"/>
            <a:ext cx="10309225" cy="3959225"/>
          </a:xfrm>
          <a:ln>
            <a:miter lim="800000"/>
            <a:headEnd/>
            <a:tailEnd/>
          </a:ln>
        </p:spPr>
        <p:txBody>
          <a:bodyPr/>
          <a:lstStyle/>
          <a:p>
            <a:pPr algn="just" eaLnBrk="1" hangingPunct="1">
              <a:buFont typeface="Arial" charset="0"/>
              <a:buChar char="•"/>
              <a:defRPr/>
            </a:pPr>
            <a:r>
              <a:rPr lang="pt-PT" b="1" dirty="0"/>
              <a:t>Teoria da decisão sob ignorância</a:t>
            </a:r>
            <a:r>
              <a:rPr lang="pt-PT" dirty="0"/>
              <a:t> é um termo técnico com um significado muito preciso. </a:t>
            </a:r>
          </a:p>
          <a:p>
            <a:pPr algn="just" eaLnBrk="1" hangingPunct="1">
              <a:buFont typeface="Arial" charset="0"/>
              <a:buChar char="•"/>
              <a:defRPr/>
            </a:pPr>
            <a:endParaRPr lang="pt-PT" dirty="0"/>
          </a:p>
          <a:p>
            <a:pPr algn="just" eaLnBrk="1" hangingPunct="1">
              <a:buFont typeface="Arial" charset="0"/>
              <a:buChar char="•"/>
              <a:defRPr/>
            </a:pPr>
            <a:r>
              <a:rPr lang="pt-PT" i="1" dirty="0"/>
              <a:t>Refere-se aos casos em que o</a:t>
            </a:r>
            <a:r>
              <a:rPr lang="pt-PT" b="1" i="1" dirty="0"/>
              <a:t> </a:t>
            </a:r>
            <a:r>
              <a:rPr lang="pt-PT" sz="2400" b="1" dirty="0">
                <a:solidFill>
                  <a:srgbClr val="000000"/>
                </a:solidFill>
                <a:highlight>
                  <a:srgbClr val="00FF00"/>
                </a:highlight>
                <a:latin typeface="Arial" panose="020B0604020202020204" pitchFamily="34" charset="0"/>
              </a:rPr>
              <a:t>“DM - tomador de decisão” </a:t>
            </a:r>
            <a:r>
              <a:rPr lang="pt-PT" b="1" i="1" dirty="0"/>
              <a:t>sabe quais são as suas alternativas e quais os resultados</a:t>
            </a:r>
            <a:r>
              <a:rPr lang="pt-PT" i="1" dirty="0"/>
              <a:t> que eles podem resultar, mas ela é incapaz de atribuir quaisquer probabilidades para os estados correspondentes aos resultados.</a:t>
            </a:r>
          </a:p>
          <a:p>
            <a:pPr algn="just" eaLnBrk="1" hangingPunct="1">
              <a:buFont typeface="Arial" charset="0"/>
              <a:buChar char="•"/>
              <a:defRPr/>
            </a:pPr>
            <a:endParaRPr lang="pt-PT" dirty="0"/>
          </a:p>
          <a:p>
            <a:pPr algn="just" eaLnBrk="1" hangingPunct="1">
              <a:buFont typeface="Arial" charset="0"/>
              <a:buChar char="•"/>
              <a:defRPr/>
            </a:pPr>
            <a:r>
              <a:rPr lang="pt-PT" b="1" dirty="0"/>
              <a:t>Decisões Incertas </a:t>
            </a:r>
            <a:r>
              <a:rPr lang="pt-PT" dirty="0">
                <a:sym typeface="Wingdings" pitchFamily="2" charset="2"/>
              </a:rPr>
              <a:t></a:t>
            </a:r>
            <a:r>
              <a:rPr lang="pt-PT" dirty="0"/>
              <a:t> </a:t>
            </a:r>
            <a:r>
              <a:rPr lang="pt-PT" sz="2400" b="1" dirty="0">
                <a:solidFill>
                  <a:srgbClr val="000000"/>
                </a:solidFill>
                <a:highlight>
                  <a:srgbClr val="00FF00"/>
                </a:highlight>
                <a:latin typeface="Arial" panose="020B0604020202020204" pitchFamily="34" charset="0"/>
              </a:rPr>
              <a:t>“sinônimo”</a:t>
            </a:r>
            <a:r>
              <a:rPr lang="pt-PT" b="1" dirty="0"/>
              <a:t> </a:t>
            </a:r>
            <a:r>
              <a:rPr lang="pt-PT" b="1" dirty="0">
                <a:sym typeface="Wingdings" pitchFamily="2" charset="2"/>
              </a:rPr>
              <a:t></a:t>
            </a:r>
            <a:r>
              <a:rPr lang="pt-PT" b="1" dirty="0"/>
              <a:t> Decisões Sob Ignorância.</a:t>
            </a:r>
            <a:endParaRPr lang="pt-BR"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ítulo 1">
            <a:extLst>
              <a:ext uri="{FF2B5EF4-FFF2-40B4-BE49-F238E27FC236}">
                <a16:creationId xmlns:a16="http://schemas.microsoft.com/office/drawing/2014/main" id="{8BDB203D-7E0E-4CBA-ACD8-01E2D7BBCDF9}"/>
              </a:ext>
            </a:extLst>
          </p:cNvPr>
          <p:cNvSpPr>
            <a:spLocks noGrp="1"/>
          </p:cNvSpPr>
          <p:nvPr>
            <p:ph type="title"/>
          </p:nvPr>
        </p:nvSpPr>
        <p:spPr/>
        <p:txBody>
          <a:bodyPr/>
          <a:lstStyle/>
          <a:p>
            <a:pPr algn="ctr"/>
            <a:r>
              <a:rPr lang="pt-BR" altLang="pt-BR">
                <a:latin typeface="Times New Roman" panose="02020603050405020304" pitchFamily="18" charset="0"/>
                <a:cs typeface="Times New Roman" panose="02020603050405020304" pitchFamily="18" charset="0"/>
              </a:rPr>
              <a:t>Otimismo – Pessimismo (</a:t>
            </a:r>
            <a:r>
              <a:rPr lang="el-GR" altLang="pt-BR">
                <a:latin typeface="Times New Roman" panose="02020603050405020304" pitchFamily="18" charset="0"/>
                <a:cs typeface="Times New Roman" panose="02020603050405020304" pitchFamily="18" charset="0"/>
              </a:rPr>
              <a:t>α</a:t>
            </a:r>
            <a:r>
              <a:rPr lang="pt-BR" altLang="pt-BR">
                <a:latin typeface="Times New Roman" panose="02020603050405020304" pitchFamily="18" charset="0"/>
                <a:cs typeface="Times New Roman" panose="02020603050405020304" pitchFamily="18" charset="0"/>
              </a:rPr>
              <a:t>-índice)</a:t>
            </a:r>
          </a:p>
        </p:txBody>
      </p:sp>
      <p:sp>
        <p:nvSpPr>
          <p:cNvPr id="34819" name="Espaço Reservado para Conteúdo 2">
            <a:extLst>
              <a:ext uri="{FF2B5EF4-FFF2-40B4-BE49-F238E27FC236}">
                <a16:creationId xmlns:a16="http://schemas.microsoft.com/office/drawing/2014/main" id="{D4DB843C-74FE-4F71-B98A-3300EBF8BABB}"/>
              </a:ext>
            </a:extLst>
          </p:cNvPr>
          <p:cNvSpPr>
            <a:spLocks noGrp="1"/>
          </p:cNvSpPr>
          <p:nvPr>
            <p:ph idx="1"/>
          </p:nvPr>
        </p:nvSpPr>
        <p:spPr/>
        <p:txBody>
          <a:bodyPr/>
          <a:lstStyle/>
          <a:p>
            <a:endParaRPr lang="pt-BR" altLang="pt-BR"/>
          </a:p>
          <a:p>
            <a:r>
              <a:rPr lang="pt-BR" altLang="pt-BR">
                <a:latin typeface="Times New Roman" panose="02020603050405020304" pitchFamily="18" charset="0"/>
                <a:cs typeface="Times New Roman" panose="02020603050405020304" pitchFamily="18" charset="0"/>
              </a:rPr>
              <a:t>Vantagem: decisor conhece o melhor e o pior cenário ao mesmo tempo. </a:t>
            </a:r>
          </a:p>
          <a:p>
            <a:endParaRPr lang="pt-BR" altLang="pt-BR">
              <a:latin typeface="Times New Roman" panose="02020603050405020304" pitchFamily="18" charset="0"/>
              <a:cs typeface="Times New Roman" panose="02020603050405020304" pitchFamily="18" charset="0"/>
            </a:endParaRPr>
          </a:p>
          <a:p>
            <a:endParaRPr lang="pt-BR" altLang="pt-BR">
              <a:latin typeface="Times New Roman" panose="02020603050405020304" pitchFamily="18" charset="0"/>
              <a:cs typeface="Times New Roman" panose="02020603050405020304" pitchFamily="18" charset="0"/>
            </a:endParaRPr>
          </a:p>
          <a:p>
            <a:r>
              <a:rPr lang="pt-BR" altLang="pt-BR">
                <a:latin typeface="Times New Roman" panose="02020603050405020304" pitchFamily="18" charset="0"/>
                <a:cs typeface="Times New Roman" panose="02020603050405020304" pitchFamily="18" charset="0"/>
              </a:rPr>
              <a:t>Objeção: parece irracional ignorar totalmente os resultados que estão no meio, ou seja, entre o melhor e o pior resultado.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ço Reservado para Conteúdo 2">
            <a:extLst>
              <a:ext uri="{FF2B5EF4-FFF2-40B4-BE49-F238E27FC236}">
                <a16:creationId xmlns:a16="http://schemas.microsoft.com/office/drawing/2014/main" id="{700794E4-8828-429C-810E-FF9BAD4CBCD3}"/>
              </a:ext>
            </a:extLst>
          </p:cNvPr>
          <p:cNvSpPr>
            <a:spLocks noGrp="1"/>
          </p:cNvSpPr>
          <p:nvPr>
            <p:ph idx="1"/>
          </p:nvPr>
        </p:nvSpPr>
        <p:spPr>
          <a:xfrm>
            <a:off x="854075" y="715963"/>
            <a:ext cx="10668000" cy="5791200"/>
          </a:xfrm>
        </p:spPr>
        <p:txBody>
          <a:bodyPr/>
          <a:lstStyle/>
          <a:p>
            <a:endParaRPr lang="pt-BR" altLang="pt-BR"/>
          </a:p>
          <a:p>
            <a:endParaRPr lang="pt-BR" altLang="pt-BR"/>
          </a:p>
          <a:p>
            <a:endParaRPr lang="pt-BR" altLang="pt-BR" sz="2600"/>
          </a:p>
          <a:p>
            <a:r>
              <a:rPr lang="pt-BR" altLang="pt-BR" sz="2600">
                <a:latin typeface="Times New Roman" panose="02020603050405020304" pitchFamily="18" charset="0"/>
                <a:cs typeface="Times New Roman" panose="02020603050405020304" pitchFamily="18" charset="0"/>
              </a:rPr>
              <a:t>Valores máximo e mínimo são iguais para a1 e a2;</a:t>
            </a:r>
          </a:p>
          <a:p>
            <a:endParaRPr lang="pt-BR" altLang="pt-BR" sz="2600">
              <a:latin typeface="Times New Roman" panose="02020603050405020304" pitchFamily="18" charset="0"/>
              <a:cs typeface="Times New Roman" panose="02020603050405020304" pitchFamily="18" charset="0"/>
            </a:endParaRPr>
          </a:p>
          <a:p>
            <a:r>
              <a:rPr lang="pt-BR" altLang="pt-BR" sz="2600">
                <a:latin typeface="Times New Roman" panose="02020603050405020304" pitchFamily="18" charset="0"/>
                <a:cs typeface="Times New Roman" panose="02020603050405020304" pitchFamily="18" charset="0"/>
              </a:rPr>
              <a:t>Qualquer valor de </a:t>
            </a:r>
            <a:r>
              <a:rPr lang="el-GR" altLang="pt-BR" sz="2600">
                <a:latin typeface="Times New Roman" panose="02020603050405020304" pitchFamily="18" charset="0"/>
                <a:cs typeface="Times New Roman" panose="02020603050405020304" pitchFamily="18" charset="0"/>
              </a:rPr>
              <a:t>α</a:t>
            </a:r>
            <a:r>
              <a:rPr lang="pt-BR" altLang="pt-BR" sz="2600">
                <a:latin typeface="Times New Roman" panose="02020603050405020304" pitchFamily="18" charset="0"/>
                <a:cs typeface="Times New Roman" panose="02020603050405020304" pitchFamily="18" charset="0"/>
              </a:rPr>
              <a:t> sustenta que ambas alternativas são igualmente boas;</a:t>
            </a:r>
          </a:p>
          <a:p>
            <a:endParaRPr lang="pt-BR" altLang="pt-BR" sz="2600">
              <a:latin typeface="Times New Roman" panose="02020603050405020304" pitchFamily="18" charset="0"/>
              <a:cs typeface="Times New Roman" panose="02020603050405020304" pitchFamily="18" charset="0"/>
            </a:endParaRPr>
          </a:p>
          <a:p>
            <a:r>
              <a:rPr lang="pt-BR" altLang="pt-BR" sz="2600">
                <a:latin typeface="Times New Roman" panose="02020603050405020304" pitchFamily="18" charset="0"/>
                <a:cs typeface="Times New Roman" panose="02020603050405020304" pitchFamily="18" charset="0"/>
              </a:rPr>
              <a:t>Entretanto a primeira alternativa parece ser melhor, pois quase todos os estados conduzirão a um resultado melhor;</a:t>
            </a:r>
          </a:p>
          <a:p>
            <a:endParaRPr lang="pt-BR" altLang="pt-BR" sz="2600">
              <a:latin typeface="Times New Roman" panose="02020603050405020304" pitchFamily="18" charset="0"/>
              <a:cs typeface="Times New Roman" panose="02020603050405020304" pitchFamily="18" charset="0"/>
            </a:endParaRPr>
          </a:p>
          <a:p>
            <a:r>
              <a:rPr lang="pt-BR" altLang="pt-BR" sz="2600">
                <a:latin typeface="Times New Roman" panose="02020603050405020304" pitchFamily="18" charset="0"/>
                <a:cs typeface="Times New Roman" panose="02020603050405020304" pitchFamily="18" charset="0"/>
              </a:rPr>
              <a:t>Objeção: leva a raciocínio probabilístico, mas em uma decisão sob ignorância nada se sabe sobre probabilidades.</a:t>
            </a:r>
          </a:p>
          <a:p>
            <a:endParaRPr lang="pt-BR" altLang="pt-BR"/>
          </a:p>
        </p:txBody>
      </p:sp>
      <p:pic>
        <p:nvPicPr>
          <p:cNvPr id="35843" name="Imagem 7">
            <a:extLst>
              <a:ext uri="{FF2B5EF4-FFF2-40B4-BE49-F238E27FC236}">
                <a16:creationId xmlns:a16="http://schemas.microsoft.com/office/drawing/2014/main" id="{6239738A-104A-4582-A359-1EE2EF32CB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3963" y="438150"/>
            <a:ext cx="5135562"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ítulo 1">
            <a:extLst>
              <a:ext uri="{FF2B5EF4-FFF2-40B4-BE49-F238E27FC236}">
                <a16:creationId xmlns:a16="http://schemas.microsoft.com/office/drawing/2014/main" id="{65E92517-EA14-4E5E-A724-3F27418B497C}"/>
              </a:ext>
            </a:extLst>
          </p:cNvPr>
          <p:cNvSpPr>
            <a:spLocks noGrp="1"/>
          </p:cNvSpPr>
          <p:nvPr>
            <p:ph type="title"/>
          </p:nvPr>
        </p:nvSpPr>
        <p:spPr>
          <a:xfrm>
            <a:off x="838200" y="365125"/>
            <a:ext cx="10515600" cy="1036638"/>
          </a:xfrm>
        </p:spPr>
        <p:txBody>
          <a:bodyPr/>
          <a:lstStyle/>
          <a:p>
            <a:pPr algn="ctr"/>
            <a:r>
              <a:rPr lang="pt-BR" altLang="pt-BR">
                <a:latin typeface="Times New Roman" panose="02020603050405020304" pitchFamily="18" charset="0"/>
                <a:cs typeface="Times New Roman" panose="02020603050405020304" pitchFamily="18" charset="0"/>
              </a:rPr>
              <a:t>Otimismo – Pessimismo (</a:t>
            </a:r>
            <a:r>
              <a:rPr lang="el-GR" altLang="pt-BR">
                <a:latin typeface="Times New Roman" panose="02020603050405020304" pitchFamily="18" charset="0"/>
                <a:cs typeface="Times New Roman" panose="02020603050405020304" pitchFamily="18" charset="0"/>
              </a:rPr>
              <a:t>α</a:t>
            </a:r>
            <a:r>
              <a:rPr lang="pt-BR" altLang="pt-BR">
                <a:latin typeface="Times New Roman" panose="02020603050405020304" pitchFamily="18" charset="0"/>
                <a:cs typeface="Times New Roman" panose="02020603050405020304" pitchFamily="18" charset="0"/>
              </a:rPr>
              <a:t>-índice)</a:t>
            </a:r>
          </a:p>
        </p:txBody>
      </p:sp>
      <p:sp>
        <p:nvSpPr>
          <p:cNvPr id="3" name="Espaço Reservado para Conteúdo 2">
            <a:extLst>
              <a:ext uri="{FF2B5EF4-FFF2-40B4-BE49-F238E27FC236}">
                <a16:creationId xmlns:a16="http://schemas.microsoft.com/office/drawing/2014/main" id="{B746B912-C195-4A15-8C66-C00ADADEEB8D}"/>
              </a:ext>
            </a:extLst>
          </p:cNvPr>
          <p:cNvSpPr>
            <a:spLocks noGrp="1"/>
          </p:cNvSpPr>
          <p:nvPr>
            <p:ph idx="1"/>
          </p:nvPr>
        </p:nvSpPr>
        <p:spPr>
          <a:xfrm>
            <a:off x="838200" y="1447800"/>
            <a:ext cx="10842625" cy="4997450"/>
          </a:xfrm>
        </p:spPr>
        <p:txBody>
          <a:bodyPr/>
          <a:lstStyle/>
          <a:p>
            <a:pPr>
              <a:defRPr/>
            </a:pPr>
            <a:r>
              <a:rPr lang="pt-BR" dirty="0">
                <a:latin typeface="Times New Roman" pitchFamily="18" charset="0"/>
                <a:cs typeface="Times New Roman" pitchFamily="18" charset="0"/>
              </a:rPr>
              <a:t>Para acabar com a probabilidade o decisor deve considerar, além do melhor e do pior resultado, os resultados intermediários:</a:t>
            </a:r>
          </a:p>
          <a:p>
            <a:pPr>
              <a:defRPr/>
            </a:pPr>
            <a:endParaRPr lang="pt-BR" dirty="0">
              <a:latin typeface="Times New Roman" pitchFamily="18" charset="0"/>
              <a:cs typeface="Times New Roman" pitchFamily="18" charset="0"/>
            </a:endParaRPr>
          </a:p>
          <a:p>
            <a:pPr>
              <a:defRPr/>
            </a:pPr>
            <a:r>
              <a:rPr lang="pt-BR" dirty="0">
                <a:latin typeface="Times New Roman" pitchFamily="18" charset="0"/>
                <a:cs typeface="Times New Roman" pitchFamily="18" charset="0"/>
              </a:rPr>
              <a:t>O decisor atribui valores </a:t>
            </a:r>
            <a:r>
              <a:rPr lang="el-GR" dirty="0">
                <a:latin typeface="Times New Roman" pitchFamily="18" charset="0"/>
                <a:cs typeface="Times New Roman" pitchFamily="18" charset="0"/>
              </a:rPr>
              <a:t>α</a:t>
            </a:r>
            <a:r>
              <a:rPr lang="pt-BR" dirty="0">
                <a:latin typeface="Times New Roman" pitchFamily="18" charset="0"/>
                <a:cs typeface="Times New Roman" pitchFamily="18" charset="0"/>
              </a:rPr>
              <a:t> para todos os resultados:</a:t>
            </a:r>
          </a:p>
          <a:p>
            <a:pPr>
              <a:defRPr/>
            </a:pPr>
            <a:endParaRPr lang="pt-BR" dirty="0">
              <a:latin typeface="Times New Roman" pitchFamily="18" charset="0"/>
              <a:cs typeface="Times New Roman" pitchFamily="18" charset="0"/>
            </a:endParaRPr>
          </a:p>
          <a:p>
            <a:pPr>
              <a:defRPr/>
            </a:pPr>
            <a:r>
              <a:rPr lang="pt-BR" dirty="0">
                <a:latin typeface="Times New Roman" pitchFamily="18" charset="0"/>
                <a:cs typeface="Times New Roman" pitchFamily="18" charset="0"/>
              </a:rPr>
              <a:t>n1, n2, n3.....n10</a:t>
            </a:r>
          </a:p>
          <a:p>
            <a:pPr>
              <a:defRPr/>
            </a:pPr>
            <a:r>
              <a:rPr lang="el-GR" dirty="0">
                <a:latin typeface="Times New Roman" pitchFamily="18" charset="0"/>
                <a:cs typeface="Times New Roman" pitchFamily="18" charset="0"/>
              </a:rPr>
              <a:t>α</a:t>
            </a:r>
            <a:r>
              <a:rPr lang="pt-BR" dirty="0">
                <a:latin typeface="Times New Roman" pitchFamily="18" charset="0"/>
                <a:cs typeface="Times New Roman" pitchFamily="18" charset="0"/>
              </a:rPr>
              <a:t>1, </a:t>
            </a:r>
            <a:r>
              <a:rPr lang="el-GR" dirty="0">
                <a:latin typeface="Times New Roman" pitchFamily="18" charset="0"/>
                <a:cs typeface="Times New Roman" pitchFamily="18" charset="0"/>
              </a:rPr>
              <a:t>α</a:t>
            </a:r>
            <a:r>
              <a:rPr lang="pt-BR" dirty="0">
                <a:latin typeface="Times New Roman" pitchFamily="18" charset="0"/>
                <a:cs typeface="Times New Roman" pitchFamily="18" charset="0"/>
              </a:rPr>
              <a:t>2, </a:t>
            </a:r>
            <a:r>
              <a:rPr lang="el-GR" dirty="0">
                <a:latin typeface="Times New Roman" pitchFamily="18" charset="0"/>
                <a:cs typeface="Times New Roman" pitchFamily="18" charset="0"/>
              </a:rPr>
              <a:t>α</a:t>
            </a:r>
            <a:r>
              <a:rPr lang="pt-BR" dirty="0">
                <a:latin typeface="Times New Roman" pitchFamily="18" charset="0"/>
                <a:cs typeface="Times New Roman" pitchFamily="18" charset="0"/>
              </a:rPr>
              <a:t>3...... </a:t>
            </a:r>
            <a:r>
              <a:rPr lang="el-GR" dirty="0">
                <a:latin typeface="Times New Roman" pitchFamily="18" charset="0"/>
                <a:cs typeface="Times New Roman" pitchFamily="18" charset="0"/>
              </a:rPr>
              <a:t>α</a:t>
            </a:r>
            <a:r>
              <a:rPr lang="pt-BR" dirty="0">
                <a:latin typeface="Times New Roman" pitchFamily="18" charset="0"/>
                <a:cs typeface="Times New Roman" pitchFamily="18" charset="0"/>
              </a:rPr>
              <a:t>10               </a:t>
            </a:r>
            <a:r>
              <a:rPr lang="el-GR" dirty="0">
                <a:latin typeface="Times New Roman" pitchFamily="18" charset="0"/>
                <a:cs typeface="Times New Roman" pitchFamily="18" charset="0"/>
              </a:rPr>
              <a:t>α</a:t>
            </a:r>
            <a:r>
              <a:rPr lang="pt-BR" dirty="0">
                <a:latin typeface="Times New Roman" pitchFamily="18" charset="0"/>
                <a:cs typeface="Times New Roman" pitchFamily="18" charset="0"/>
              </a:rPr>
              <a:t>1+</a:t>
            </a:r>
            <a:r>
              <a:rPr lang="el-GR" dirty="0">
                <a:latin typeface="Times New Roman" pitchFamily="18" charset="0"/>
                <a:cs typeface="Times New Roman" pitchFamily="18" charset="0"/>
              </a:rPr>
              <a:t>α</a:t>
            </a:r>
            <a:r>
              <a:rPr lang="pt-BR" dirty="0">
                <a:latin typeface="Times New Roman" pitchFamily="18" charset="0"/>
                <a:cs typeface="Times New Roman" pitchFamily="18" charset="0"/>
              </a:rPr>
              <a:t>2+ </a:t>
            </a:r>
            <a:r>
              <a:rPr lang="el-GR" dirty="0">
                <a:latin typeface="Times New Roman" pitchFamily="18" charset="0"/>
                <a:cs typeface="Times New Roman" pitchFamily="18" charset="0"/>
              </a:rPr>
              <a:t>α</a:t>
            </a:r>
            <a:r>
              <a:rPr lang="pt-BR" dirty="0">
                <a:latin typeface="Times New Roman" pitchFamily="18" charset="0"/>
                <a:cs typeface="Times New Roman" pitchFamily="18" charset="0"/>
              </a:rPr>
              <a:t>3...+... </a:t>
            </a:r>
            <a:r>
              <a:rPr lang="el-GR" dirty="0">
                <a:latin typeface="Times New Roman" pitchFamily="18" charset="0"/>
                <a:cs typeface="Times New Roman" pitchFamily="18" charset="0"/>
              </a:rPr>
              <a:t>α</a:t>
            </a:r>
            <a:r>
              <a:rPr lang="pt-BR" dirty="0">
                <a:latin typeface="Times New Roman" pitchFamily="18" charset="0"/>
                <a:cs typeface="Times New Roman" pitchFamily="18" charset="0"/>
              </a:rPr>
              <a:t>10=1</a:t>
            </a:r>
          </a:p>
          <a:p>
            <a:pPr>
              <a:defRPr/>
            </a:pPr>
            <a:endParaRPr lang="pt-BR" dirty="0">
              <a:latin typeface="Times New Roman" pitchFamily="18" charset="0"/>
              <a:cs typeface="Times New Roman" pitchFamily="18" charset="0"/>
            </a:endParaRPr>
          </a:p>
          <a:p>
            <a:pPr>
              <a:defRPr/>
            </a:pPr>
            <a:r>
              <a:rPr lang="pt-BR" dirty="0">
                <a:latin typeface="Times New Roman" pitchFamily="18" charset="0"/>
                <a:cs typeface="Times New Roman" pitchFamily="18" charset="0"/>
              </a:rPr>
              <a:t>O DM é quem decide a importância e a ordem de cada resultado, calcula o </a:t>
            </a:r>
            <a:r>
              <a:rPr lang="el-GR" dirty="0">
                <a:latin typeface="Times New Roman" pitchFamily="18" charset="0"/>
                <a:cs typeface="Times New Roman" pitchFamily="18" charset="0"/>
              </a:rPr>
              <a:t>α</a:t>
            </a:r>
            <a:r>
              <a:rPr lang="pt-BR" dirty="0">
                <a:latin typeface="Times New Roman" pitchFamily="18" charset="0"/>
                <a:cs typeface="Times New Roman" pitchFamily="18" charset="0"/>
              </a:rPr>
              <a:t>-índice e tira a probabilidade da decisão.</a:t>
            </a:r>
          </a:p>
          <a:p>
            <a:pPr>
              <a:defRPr/>
            </a:pPr>
            <a:endParaRPr lang="pt-BR" dirty="0">
              <a:latin typeface="+mj-lt"/>
            </a:endParaRPr>
          </a:p>
        </p:txBody>
      </p:sp>
      <p:sp>
        <p:nvSpPr>
          <p:cNvPr id="6" name="Seta para a direita 5">
            <a:extLst>
              <a:ext uri="{FF2B5EF4-FFF2-40B4-BE49-F238E27FC236}">
                <a16:creationId xmlns:a16="http://schemas.microsoft.com/office/drawing/2014/main" id="{E2FD99A7-135E-4082-AD3D-B7FC0C3C2D03}"/>
              </a:ext>
            </a:extLst>
          </p:cNvPr>
          <p:cNvSpPr/>
          <p:nvPr/>
        </p:nvSpPr>
        <p:spPr>
          <a:xfrm>
            <a:off x="3952875" y="4541838"/>
            <a:ext cx="973138" cy="163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ítulo 1">
            <a:extLst>
              <a:ext uri="{FF2B5EF4-FFF2-40B4-BE49-F238E27FC236}">
                <a16:creationId xmlns:a16="http://schemas.microsoft.com/office/drawing/2014/main" id="{C9F42E8F-D9AA-41DD-A1C4-3F77C260B1B4}"/>
              </a:ext>
            </a:extLst>
          </p:cNvPr>
          <p:cNvSpPr>
            <a:spLocks noGrp="1"/>
          </p:cNvSpPr>
          <p:nvPr>
            <p:ph type="title"/>
          </p:nvPr>
        </p:nvSpPr>
        <p:spPr/>
        <p:txBody>
          <a:bodyPr/>
          <a:lstStyle/>
          <a:p>
            <a:pPr algn="ctr"/>
            <a:r>
              <a:rPr lang="pt-BR" altLang="pt-BR">
                <a:latin typeface="Times New Roman" panose="02020603050405020304" pitchFamily="18" charset="0"/>
                <a:cs typeface="Times New Roman" panose="02020603050405020304" pitchFamily="18" charset="0"/>
              </a:rPr>
              <a:t>Minimax Pesar</a:t>
            </a:r>
          </a:p>
        </p:txBody>
      </p:sp>
      <p:sp>
        <p:nvSpPr>
          <p:cNvPr id="37891" name="Espaço Reservado para Conteúdo 2">
            <a:extLst>
              <a:ext uri="{FF2B5EF4-FFF2-40B4-BE49-F238E27FC236}">
                <a16:creationId xmlns:a16="http://schemas.microsoft.com/office/drawing/2014/main" id="{AB935493-9C5F-4C06-A0F5-BEECE30BAF80}"/>
              </a:ext>
            </a:extLst>
          </p:cNvPr>
          <p:cNvSpPr>
            <a:spLocks noGrp="1"/>
          </p:cNvSpPr>
          <p:nvPr>
            <p:ph idx="1"/>
          </p:nvPr>
        </p:nvSpPr>
        <p:spPr/>
        <p:txBody>
          <a:bodyPr/>
          <a:lstStyle/>
          <a:p>
            <a:r>
              <a:rPr lang="pt-BR" altLang="pt-BR">
                <a:latin typeface="Times New Roman" panose="02020603050405020304" pitchFamily="18" charset="0"/>
                <a:cs typeface="Times New Roman" panose="02020603050405020304" pitchFamily="18" charset="0"/>
              </a:rPr>
              <a:t>Linha da Teoria da Decisão que considera o arrependimento relevante na tomada de decisão racional;</a:t>
            </a:r>
          </a:p>
          <a:p>
            <a:pPr>
              <a:buFont typeface="Arial" panose="020B0604020202020204" pitchFamily="34" charset="0"/>
              <a:buNone/>
            </a:pPr>
            <a:endParaRPr lang="pt-BR" altLang="pt-BR">
              <a:latin typeface="Times New Roman" panose="02020603050405020304" pitchFamily="18" charset="0"/>
              <a:cs typeface="Times New Roman" panose="02020603050405020304" pitchFamily="18" charset="0"/>
            </a:endParaRPr>
          </a:p>
          <a:p>
            <a:r>
              <a:rPr lang="pt-BR" altLang="pt-BR">
                <a:latin typeface="Times New Roman" panose="02020603050405020304" pitchFamily="18" charset="0"/>
                <a:cs typeface="Times New Roman" panose="02020603050405020304" pitchFamily="18" charset="0"/>
              </a:rPr>
              <a:t>Para os defensores da regra minimax pesar a melhor alternativa é aquela que minimiza ao máximo a quantidade de pesar;</a:t>
            </a:r>
          </a:p>
          <a:p>
            <a:endParaRPr lang="pt-BR" altLang="pt-BR">
              <a:latin typeface="Times New Roman" panose="02020603050405020304" pitchFamily="18" charset="0"/>
              <a:cs typeface="Times New Roman" panose="02020603050405020304" pitchFamily="18" charset="0"/>
            </a:endParaRPr>
          </a:p>
          <a:p>
            <a:r>
              <a:rPr lang="pt-BR" altLang="pt-BR">
                <a:latin typeface="Times New Roman" panose="02020603050405020304" pitchFamily="18" charset="0"/>
                <a:cs typeface="Times New Roman" panose="02020603050405020304" pitchFamily="18" charset="0"/>
              </a:rPr>
              <a:t>O DM deve criar uma matriz de pesar a partir da matriz de decisão.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Espaço Reservado para Conteúdo 3">
            <a:extLst>
              <a:ext uri="{FF2B5EF4-FFF2-40B4-BE49-F238E27FC236}">
                <a16:creationId xmlns:a16="http://schemas.microsoft.com/office/drawing/2014/main" id="{D672046A-A332-4FCF-925D-2D591D8E3C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49563" y="661988"/>
            <a:ext cx="5837237" cy="2359025"/>
          </a:xfrm>
        </p:spPr>
      </p:pic>
      <p:pic>
        <p:nvPicPr>
          <p:cNvPr id="38915" name="Imagem 4">
            <a:extLst>
              <a:ext uri="{FF2B5EF4-FFF2-40B4-BE49-F238E27FC236}">
                <a16:creationId xmlns:a16="http://schemas.microsoft.com/office/drawing/2014/main" id="{C982ADCD-AB7D-48B6-A2C0-3603DCF55C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22588" y="3194050"/>
            <a:ext cx="5519737"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CaixaDeTexto 6">
            <a:extLst>
              <a:ext uri="{FF2B5EF4-FFF2-40B4-BE49-F238E27FC236}">
                <a16:creationId xmlns:a16="http://schemas.microsoft.com/office/drawing/2014/main" id="{CE77917E-669C-423E-B66E-29FB69A5A7AC}"/>
              </a:ext>
            </a:extLst>
          </p:cNvPr>
          <p:cNvSpPr txBox="1">
            <a:spLocks noChangeArrowheads="1"/>
          </p:cNvSpPr>
          <p:nvPr/>
        </p:nvSpPr>
        <p:spPr bwMode="auto">
          <a:xfrm>
            <a:off x="427038" y="5546725"/>
            <a:ext cx="6491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BR" altLang="pt-BR" sz="1800">
                <a:solidFill>
                  <a:srgbClr val="FF0000"/>
                </a:solidFill>
                <a:latin typeface="Times New Roman" panose="02020603050405020304" pitchFamily="18" charset="0"/>
                <a:cs typeface="Times New Roman" panose="02020603050405020304" pitchFamily="18" charset="0"/>
              </a:rPr>
              <a:t>A matriz de pesar é obtida subtraindo o valor do melhor resultado de cada estado (de cada coluna) a partir do valor do resultado na questão</a:t>
            </a:r>
          </a:p>
        </p:txBody>
      </p:sp>
      <p:cxnSp>
        <p:nvCxnSpPr>
          <p:cNvPr id="9" name="Conector de seta reta 8">
            <a:extLst>
              <a:ext uri="{FF2B5EF4-FFF2-40B4-BE49-F238E27FC236}">
                <a16:creationId xmlns:a16="http://schemas.microsoft.com/office/drawing/2014/main" id="{EF324CB1-2B12-4454-8454-6DEB02C52A5F}"/>
              </a:ext>
            </a:extLst>
          </p:cNvPr>
          <p:cNvCxnSpPr/>
          <p:nvPr/>
        </p:nvCxnSpPr>
        <p:spPr>
          <a:xfrm flipV="1">
            <a:off x="8428038" y="930275"/>
            <a:ext cx="868362" cy="395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731DA4C9-4E6C-4BDA-806A-BFE9CC51211D}"/>
              </a:ext>
            </a:extLst>
          </p:cNvPr>
          <p:cNvCxnSpPr/>
          <p:nvPr/>
        </p:nvCxnSpPr>
        <p:spPr>
          <a:xfrm flipV="1">
            <a:off x="7010400" y="1082675"/>
            <a:ext cx="2286000" cy="1385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4F7A6E72-CC80-4F72-B0A2-FB56B53A53ED}"/>
              </a:ext>
            </a:extLst>
          </p:cNvPr>
          <p:cNvCxnSpPr/>
          <p:nvPr/>
        </p:nvCxnSpPr>
        <p:spPr>
          <a:xfrm flipV="1">
            <a:off x="5775325" y="822325"/>
            <a:ext cx="3429000" cy="976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68FD0AD6-94DA-42BE-98E2-98AFD561317F}"/>
              </a:ext>
            </a:extLst>
          </p:cNvPr>
          <p:cNvCxnSpPr/>
          <p:nvPr/>
        </p:nvCxnSpPr>
        <p:spPr>
          <a:xfrm flipV="1">
            <a:off x="4648200" y="715963"/>
            <a:ext cx="4449763" cy="1417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921" name="CaixaDeTexto 18">
            <a:extLst>
              <a:ext uri="{FF2B5EF4-FFF2-40B4-BE49-F238E27FC236}">
                <a16:creationId xmlns:a16="http://schemas.microsoft.com/office/drawing/2014/main" id="{FA3CB45F-1F4A-415D-8D34-132DC941EC97}"/>
              </a:ext>
            </a:extLst>
          </p:cNvPr>
          <p:cNvSpPr txBox="1">
            <a:spLocks noChangeArrowheads="1"/>
          </p:cNvSpPr>
          <p:nvPr/>
        </p:nvSpPr>
        <p:spPr bwMode="auto">
          <a:xfrm>
            <a:off x="9296400" y="457200"/>
            <a:ext cx="2454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BR" altLang="pt-BR" sz="1800">
                <a:latin typeface="Times New Roman" panose="02020603050405020304" pitchFamily="18" charset="0"/>
                <a:cs typeface="Times New Roman" panose="02020603050405020304" pitchFamily="18" charset="0"/>
              </a:rPr>
              <a:t>Melhor alternativa para cada estado</a:t>
            </a:r>
          </a:p>
        </p:txBody>
      </p:sp>
      <p:cxnSp>
        <p:nvCxnSpPr>
          <p:cNvPr id="21" name="Conector de seta reta 20">
            <a:extLst>
              <a:ext uri="{FF2B5EF4-FFF2-40B4-BE49-F238E27FC236}">
                <a16:creationId xmlns:a16="http://schemas.microsoft.com/office/drawing/2014/main" id="{3C5A5BC5-2165-4F49-A15B-C0D873DCCBC6}"/>
              </a:ext>
            </a:extLst>
          </p:cNvPr>
          <p:cNvCxnSpPr/>
          <p:nvPr/>
        </p:nvCxnSpPr>
        <p:spPr>
          <a:xfrm flipV="1">
            <a:off x="4572000" y="3459163"/>
            <a:ext cx="4449763" cy="519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48D4132C-83C9-42DF-BB18-11360B13AE6C}"/>
              </a:ext>
            </a:extLst>
          </p:cNvPr>
          <p:cNvCxnSpPr/>
          <p:nvPr/>
        </p:nvCxnSpPr>
        <p:spPr>
          <a:xfrm flipV="1">
            <a:off x="4618038" y="3535363"/>
            <a:ext cx="4419600" cy="7159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3A52427D-1592-4494-8FD2-06F0A7635F8D}"/>
              </a:ext>
            </a:extLst>
          </p:cNvPr>
          <p:cNvCxnSpPr/>
          <p:nvPr/>
        </p:nvCxnSpPr>
        <p:spPr>
          <a:xfrm flipV="1">
            <a:off x="5730875" y="3641725"/>
            <a:ext cx="3352800" cy="960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5C0E299A-2799-4F27-89A4-925B1928CBE1}"/>
              </a:ext>
            </a:extLst>
          </p:cNvPr>
          <p:cNvCxnSpPr/>
          <p:nvPr/>
        </p:nvCxnSpPr>
        <p:spPr>
          <a:xfrm flipV="1">
            <a:off x="5684838" y="3763963"/>
            <a:ext cx="3382962" cy="10969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926" name="CaixaDeTexto 29">
            <a:extLst>
              <a:ext uri="{FF2B5EF4-FFF2-40B4-BE49-F238E27FC236}">
                <a16:creationId xmlns:a16="http://schemas.microsoft.com/office/drawing/2014/main" id="{C957E516-F2B0-4335-AA64-7FCF7F4C50D9}"/>
              </a:ext>
            </a:extLst>
          </p:cNvPr>
          <p:cNvSpPr txBox="1">
            <a:spLocks noChangeArrowheads="1"/>
          </p:cNvSpPr>
          <p:nvPr/>
        </p:nvSpPr>
        <p:spPr bwMode="auto">
          <a:xfrm>
            <a:off x="9128125" y="3124200"/>
            <a:ext cx="2546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BR" altLang="pt-BR" sz="1800">
                <a:latin typeface="Times New Roman" panose="02020603050405020304" pitchFamily="18" charset="0"/>
                <a:cs typeface="Times New Roman" panose="02020603050405020304" pitchFamily="18" charset="0"/>
              </a:rPr>
              <a:t>Valor máximo de pesar em cada alternativa *</a:t>
            </a:r>
          </a:p>
        </p:txBody>
      </p:sp>
      <p:sp>
        <p:nvSpPr>
          <p:cNvPr id="38927" name="CaixaDeTexto 30">
            <a:extLst>
              <a:ext uri="{FF2B5EF4-FFF2-40B4-BE49-F238E27FC236}">
                <a16:creationId xmlns:a16="http://schemas.microsoft.com/office/drawing/2014/main" id="{EE2D4B7D-3A47-4EAA-8E81-CF9A95FBF211}"/>
              </a:ext>
            </a:extLst>
          </p:cNvPr>
          <p:cNvSpPr txBox="1">
            <a:spLocks noChangeArrowheads="1"/>
          </p:cNvSpPr>
          <p:nvPr/>
        </p:nvSpPr>
        <p:spPr bwMode="auto">
          <a:xfrm>
            <a:off x="7712075" y="5578475"/>
            <a:ext cx="42354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lnSpc>
                <a:spcPct val="100000"/>
              </a:lnSpc>
              <a:spcBef>
                <a:spcPct val="0"/>
              </a:spcBef>
              <a:buFontTx/>
              <a:buNone/>
            </a:pPr>
            <a:r>
              <a:rPr lang="pt-BR" altLang="pt-BR" sz="1800" b="1">
                <a:latin typeface="Arial" panose="020B0604020202020204" pitchFamily="34" charset="0"/>
              </a:rPr>
              <a:t>*</a:t>
            </a:r>
            <a:r>
              <a:rPr lang="pt-BR" altLang="pt-BR" sz="1800" b="1">
                <a:latin typeface="Times New Roman" panose="02020603050405020304" pitchFamily="18" charset="0"/>
                <a:cs typeface="Times New Roman" panose="02020603050405020304" pitchFamily="18" charset="0"/>
              </a:rPr>
              <a:t>Todo valor de pesar será sempre negativo ou zero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ítulo 1">
            <a:extLst>
              <a:ext uri="{FF2B5EF4-FFF2-40B4-BE49-F238E27FC236}">
                <a16:creationId xmlns:a16="http://schemas.microsoft.com/office/drawing/2014/main" id="{9953661A-99D7-4128-A02D-EE2310FAC289}"/>
              </a:ext>
            </a:extLst>
          </p:cNvPr>
          <p:cNvSpPr>
            <a:spLocks noGrp="1"/>
          </p:cNvSpPr>
          <p:nvPr>
            <p:ph type="title"/>
          </p:nvPr>
        </p:nvSpPr>
        <p:spPr/>
        <p:txBody>
          <a:bodyPr/>
          <a:lstStyle/>
          <a:p>
            <a:pPr algn="ctr"/>
            <a:r>
              <a:rPr lang="pt-BR" altLang="pt-BR">
                <a:latin typeface="Times New Roman" panose="02020603050405020304" pitchFamily="18" charset="0"/>
                <a:cs typeface="Times New Roman" panose="02020603050405020304" pitchFamily="18" charset="0"/>
              </a:rPr>
              <a:t>Minimax Pesar</a:t>
            </a:r>
          </a:p>
        </p:txBody>
      </p:sp>
      <p:sp>
        <p:nvSpPr>
          <p:cNvPr id="39939" name="Espaço Reservado para Conteúdo 2">
            <a:extLst>
              <a:ext uri="{FF2B5EF4-FFF2-40B4-BE49-F238E27FC236}">
                <a16:creationId xmlns:a16="http://schemas.microsoft.com/office/drawing/2014/main" id="{F970DB10-58EF-484A-9521-AC6D51A0E26B}"/>
              </a:ext>
            </a:extLst>
          </p:cNvPr>
          <p:cNvSpPr>
            <a:spLocks noGrp="1"/>
          </p:cNvSpPr>
          <p:nvPr>
            <p:ph idx="1"/>
          </p:nvPr>
        </p:nvSpPr>
        <p:spPr/>
        <p:txBody>
          <a:bodyPr/>
          <a:lstStyle/>
          <a:p>
            <a:r>
              <a:rPr lang="pt-BR" altLang="pt-BR">
                <a:latin typeface="Times New Roman" panose="02020603050405020304" pitchFamily="18" charset="0"/>
                <a:cs typeface="Times New Roman" panose="02020603050405020304" pitchFamily="18" charset="0"/>
              </a:rPr>
              <a:t>Para o Minimax Pesar o DM deve escolher a alternativa em que o valor máximo de pesar é o mínimo possível</a:t>
            </a:r>
          </a:p>
          <a:p>
            <a:endParaRPr lang="pt-BR" altLang="pt-BR" sz="2200"/>
          </a:p>
          <a:p>
            <a:r>
              <a:rPr lang="pt-BR" altLang="pt-BR" sz="2200"/>
              <a:t>                                                                            </a:t>
            </a:r>
          </a:p>
          <a:p>
            <a:endParaRPr lang="pt-BR" altLang="pt-BR" sz="2200"/>
          </a:p>
          <a:p>
            <a:r>
              <a:rPr lang="pt-BR" altLang="pt-BR" sz="2200"/>
              <a:t>                                                                                                  </a:t>
            </a:r>
            <a:r>
              <a:rPr lang="pt-BR" altLang="pt-BR" sz="2400">
                <a:latin typeface="Times New Roman" panose="02020603050405020304" pitchFamily="18" charset="0"/>
                <a:cs typeface="Times New Roman" panose="02020603050405020304" pitchFamily="18" charset="0"/>
              </a:rPr>
              <a:t>Melhor alternativa</a:t>
            </a:r>
          </a:p>
          <a:p>
            <a:pPr lvl="4"/>
            <a:r>
              <a:rPr lang="pt-BR" altLang="pt-BR" sz="1400">
                <a:latin typeface="Times New Roman" panose="02020603050405020304" pitchFamily="18" charset="0"/>
                <a:cs typeface="Times New Roman" panose="02020603050405020304" pitchFamily="18" charset="0"/>
              </a:rPr>
              <a:t>                                                                                                        </a:t>
            </a:r>
            <a:r>
              <a:rPr lang="pt-BR" altLang="pt-BR" sz="1600">
                <a:latin typeface="Times New Roman" panose="02020603050405020304" pitchFamily="18" charset="0"/>
                <a:cs typeface="Times New Roman" panose="02020603050405020304" pitchFamily="18" charset="0"/>
              </a:rPr>
              <a:t>menores valores de pesar</a:t>
            </a:r>
          </a:p>
          <a:p>
            <a:endParaRPr lang="pt-BR" altLang="pt-BR" sz="2200"/>
          </a:p>
        </p:txBody>
      </p:sp>
      <p:pic>
        <p:nvPicPr>
          <p:cNvPr id="39940" name="Imagem 3">
            <a:extLst>
              <a:ext uri="{FF2B5EF4-FFF2-40B4-BE49-F238E27FC236}">
                <a16:creationId xmlns:a16="http://schemas.microsoft.com/office/drawing/2014/main" id="{61FDEE83-E57B-4E69-8EE0-39E0E470EF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225" y="2917825"/>
            <a:ext cx="524986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eta para a direita 6">
            <a:extLst>
              <a:ext uri="{FF2B5EF4-FFF2-40B4-BE49-F238E27FC236}">
                <a16:creationId xmlns:a16="http://schemas.microsoft.com/office/drawing/2014/main" id="{AE3A07AE-3770-46BD-A32D-23D3C0A3B19A}"/>
              </a:ext>
            </a:extLst>
          </p:cNvPr>
          <p:cNvSpPr/>
          <p:nvPr/>
        </p:nvSpPr>
        <p:spPr>
          <a:xfrm>
            <a:off x="5897563" y="4130675"/>
            <a:ext cx="1341437" cy="2587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ítulo 1">
            <a:extLst>
              <a:ext uri="{FF2B5EF4-FFF2-40B4-BE49-F238E27FC236}">
                <a16:creationId xmlns:a16="http://schemas.microsoft.com/office/drawing/2014/main" id="{96B29EE4-33B1-486C-8B2A-58878A285BE6}"/>
              </a:ext>
            </a:extLst>
          </p:cNvPr>
          <p:cNvSpPr>
            <a:spLocks noGrp="1"/>
          </p:cNvSpPr>
          <p:nvPr>
            <p:ph type="title"/>
          </p:nvPr>
        </p:nvSpPr>
        <p:spPr>
          <a:xfrm>
            <a:off x="838200" y="0"/>
            <a:ext cx="10515600" cy="1325563"/>
          </a:xfrm>
        </p:spPr>
        <p:txBody>
          <a:bodyPr/>
          <a:lstStyle/>
          <a:p>
            <a:pPr algn="ctr"/>
            <a:r>
              <a:rPr lang="pt-BR" altLang="pt-BR">
                <a:latin typeface="Times New Roman" panose="02020603050405020304" pitchFamily="18" charset="0"/>
                <a:cs typeface="Times New Roman" panose="02020603050405020304" pitchFamily="18" charset="0"/>
              </a:rPr>
              <a:t>Minimax Pesar</a:t>
            </a:r>
          </a:p>
        </p:txBody>
      </p:sp>
      <p:sp>
        <p:nvSpPr>
          <p:cNvPr id="40963" name="Espaço Reservado para Conteúdo 2">
            <a:extLst>
              <a:ext uri="{FF2B5EF4-FFF2-40B4-BE49-F238E27FC236}">
                <a16:creationId xmlns:a16="http://schemas.microsoft.com/office/drawing/2014/main" id="{DA142A74-CC55-4E83-8F1E-ADF0806B7871}"/>
              </a:ext>
            </a:extLst>
          </p:cNvPr>
          <p:cNvSpPr>
            <a:spLocks noGrp="1"/>
          </p:cNvSpPr>
          <p:nvPr>
            <p:ph idx="1"/>
          </p:nvPr>
        </p:nvSpPr>
        <p:spPr>
          <a:xfrm>
            <a:off x="838200" y="1477963"/>
            <a:ext cx="10561638" cy="4699000"/>
          </a:xfrm>
        </p:spPr>
        <p:txBody>
          <a:bodyPr/>
          <a:lstStyle/>
          <a:p>
            <a:r>
              <a:rPr lang="pt-BR" altLang="pt-BR">
                <a:latin typeface="Times New Roman" panose="02020603050405020304" pitchFamily="18" charset="0"/>
                <a:cs typeface="Times New Roman" panose="02020603050405020304" pitchFamily="18" charset="0"/>
              </a:rPr>
              <a:t>Regra de Pesar Minimax e Regra Maximin consideram importante selecionar a alternativa cujo </a:t>
            </a:r>
            <a:r>
              <a:rPr lang="pt-BR" altLang="pt-BR" u="sng">
                <a:latin typeface="Times New Roman" panose="02020603050405020304" pitchFamily="18" charset="0"/>
                <a:cs typeface="Times New Roman" panose="02020603050405020304" pitchFamily="18" charset="0"/>
              </a:rPr>
              <a:t>pior cenário</a:t>
            </a:r>
            <a:r>
              <a:rPr lang="pt-BR" altLang="pt-BR">
                <a:latin typeface="Times New Roman" panose="02020603050405020304" pitchFamily="18" charset="0"/>
                <a:cs typeface="Times New Roman" panose="02020603050405020304" pitchFamily="18" charset="0"/>
              </a:rPr>
              <a:t> é tão bom quanto possível;</a:t>
            </a:r>
          </a:p>
          <a:p>
            <a:pPr>
              <a:buFont typeface="Arial" panose="020B0604020202020204" pitchFamily="34" charset="0"/>
              <a:buNone/>
            </a:pPr>
            <a:endParaRPr lang="pt-BR" altLang="pt-BR">
              <a:latin typeface="Times New Roman" panose="02020603050405020304" pitchFamily="18" charset="0"/>
              <a:cs typeface="Times New Roman" panose="02020603050405020304" pitchFamily="18" charset="0"/>
            </a:endParaRPr>
          </a:p>
          <a:p>
            <a:r>
              <a:rPr lang="pt-BR" altLang="pt-BR">
                <a:latin typeface="Times New Roman" panose="02020603050405020304" pitchFamily="18" charset="0"/>
                <a:cs typeface="Times New Roman" panose="02020603050405020304" pitchFamily="18" charset="0"/>
              </a:rPr>
              <a:t>Regra Maximin considera o </a:t>
            </a:r>
            <a:r>
              <a:rPr lang="pt-BR" altLang="pt-BR" u="sng">
                <a:latin typeface="Times New Roman" panose="02020603050405020304" pitchFamily="18" charset="0"/>
                <a:cs typeface="Times New Roman" panose="02020603050405020304" pitchFamily="18" charset="0"/>
              </a:rPr>
              <a:t>resultado real </a:t>
            </a:r>
          </a:p>
          <a:p>
            <a:r>
              <a:rPr lang="pt-BR" altLang="pt-BR">
                <a:latin typeface="Times New Roman" panose="02020603050405020304" pitchFamily="18" charset="0"/>
                <a:cs typeface="Times New Roman" panose="02020603050405020304" pitchFamily="18" charset="0"/>
              </a:rPr>
              <a:t>Regra de Pesar Minimax considera </a:t>
            </a:r>
            <a:r>
              <a:rPr lang="pt-BR" altLang="pt-BR" u="sng">
                <a:latin typeface="Times New Roman" panose="02020603050405020304" pitchFamily="18" charset="0"/>
                <a:cs typeface="Times New Roman" panose="02020603050405020304" pitchFamily="18" charset="0"/>
              </a:rPr>
              <a:t>resultado possível de pesar </a:t>
            </a:r>
          </a:p>
          <a:p>
            <a:endParaRPr lang="pt-BR" altLang="pt-BR">
              <a:latin typeface="Times New Roman" panose="02020603050405020304" pitchFamily="18" charset="0"/>
              <a:cs typeface="Times New Roman" panose="02020603050405020304" pitchFamily="18" charset="0"/>
            </a:endParaRPr>
          </a:p>
          <a:p>
            <a:r>
              <a:rPr lang="pt-BR" altLang="pt-BR">
                <a:latin typeface="Times New Roman" panose="02020603050405020304" pitchFamily="18" charset="0"/>
                <a:cs typeface="Times New Roman" panose="02020603050405020304" pitchFamily="18" charset="0"/>
              </a:rPr>
              <a:t>Regra de Pesar Minimax: seus resultados são obtidos através de </a:t>
            </a:r>
            <a:r>
              <a:rPr lang="pt-BR" altLang="pt-BR" u="sng">
                <a:latin typeface="Times New Roman" panose="02020603050405020304" pitchFamily="18" charset="0"/>
                <a:cs typeface="Times New Roman" panose="02020603050405020304" pitchFamily="18" charset="0"/>
              </a:rPr>
              <a:t>comparação com uma escala ordinal</a:t>
            </a:r>
          </a:p>
          <a:p>
            <a:r>
              <a:rPr lang="pt-BR" altLang="pt-BR">
                <a:latin typeface="Times New Roman" panose="02020603050405020304" pitchFamily="18" charset="0"/>
                <a:cs typeface="Times New Roman" panose="02020603050405020304" pitchFamily="18" charset="0"/>
              </a:rPr>
              <a:t>Regra Maximin: utiliza </a:t>
            </a:r>
            <a:r>
              <a:rPr lang="pt-BR" altLang="pt-BR" u="sng">
                <a:latin typeface="Times New Roman" panose="02020603050405020304" pitchFamily="18" charset="0"/>
                <a:cs typeface="Times New Roman" panose="02020603050405020304" pitchFamily="18" charset="0"/>
              </a:rPr>
              <a:t>valores ordinais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ítulo 1">
            <a:extLst>
              <a:ext uri="{FF2B5EF4-FFF2-40B4-BE49-F238E27FC236}">
                <a16:creationId xmlns:a16="http://schemas.microsoft.com/office/drawing/2014/main" id="{5733DA03-FA58-4B90-9116-600251696DD0}"/>
              </a:ext>
            </a:extLst>
          </p:cNvPr>
          <p:cNvSpPr>
            <a:spLocks noGrp="1"/>
          </p:cNvSpPr>
          <p:nvPr>
            <p:ph type="title"/>
          </p:nvPr>
        </p:nvSpPr>
        <p:spPr/>
        <p:txBody>
          <a:bodyPr/>
          <a:lstStyle/>
          <a:p>
            <a:pPr algn="ctr"/>
            <a:r>
              <a:rPr lang="pt-BR" altLang="pt-BR">
                <a:latin typeface="Times New Roman" panose="02020603050405020304" pitchFamily="18" charset="0"/>
                <a:cs typeface="Times New Roman" panose="02020603050405020304" pitchFamily="18" charset="0"/>
              </a:rPr>
              <a:t>Minimax Pesar</a:t>
            </a:r>
          </a:p>
        </p:txBody>
      </p:sp>
      <p:sp>
        <p:nvSpPr>
          <p:cNvPr id="41987" name="Espaço Reservado para Conteúdo 2">
            <a:extLst>
              <a:ext uri="{FF2B5EF4-FFF2-40B4-BE49-F238E27FC236}">
                <a16:creationId xmlns:a16="http://schemas.microsoft.com/office/drawing/2014/main" id="{A5C2EED3-C00F-478E-B88C-E587B60E4198}"/>
              </a:ext>
            </a:extLst>
          </p:cNvPr>
          <p:cNvSpPr>
            <a:spLocks noGrp="1"/>
          </p:cNvSpPr>
          <p:nvPr>
            <p:ph idx="1"/>
          </p:nvPr>
        </p:nvSpPr>
        <p:spPr>
          <a:xfrm>
            <a:off x="838200" y="1477963"/>
            <a:ext cx="10561638" cy="4699000"/>
          </a:xfrm>
        </p:spPr>
        <p:txBody>
          <a:bodyPr/>
          <a:lstStyle/>
          <a:p>
            <a:endParaRPr lang="pt-BR" altLang="pt-BR"/>
          </a:p>
          <a:p>
            <a:r>
              <a:rPr lang="pt-BR" altLang="pt-BR">
                <a:latin typeface="Times New Roman" panose="02020603050405020304" pitchFamily="18" charset="0"/>
                <a:cs typeface="Times New Roman" panose="02020603050405020304" pitchFamily="18" charset="0"/>
              </a:rPr>
              <a:t>Max(Si)= função que retorna o melhor resultado possível que pode ser alcançado com qualquer alternativa se (Si) é o verdadeiro estado do mundo  </a:t>
            </a:r>
          </a:p>
          <a:p>
            <a:pPr>
              <a:buFont typeface="Arial" panose="020B0604020202020204" pitchFamily="34" charset="0"/>
              <a:buNone/>
            </a:pPr>
            <a:endParaRPr lang="pt-BR" altLang="pt-BR">
              <a:latin typeface="Times New Roman" panose="02020603050405020304" pitchFamily="18" charset="0"/>
              <a:cs typeface="Times New Roman" panose="02020603050405020304" pitchFamily="18" charset="0"/>
            </a:endParaRPr>
          </a:p>
          <a:p>
            <a:r>
              <a:rPr lang="pt-BR" altLang="pt-BR">
                <a:latin typeface="Times New Roman" panose="02020603050405020304" pitchFamily="18" charset="0"/>
                <a:cs typeface="Times New Roman" panose="02020603050405020304" pitchFamily="18" charset="0"/>
              </a:rPr>
              <a:t>Minimax pesar: </a:t>
            </a:r>
          </a:p>
          <a:p>
            <a:pPr>
              <a:buFont typeface="Arial" panose="020B0604020202020204" pitchFamily="34" charset="0"/>
              <a:buNone/>
            </a:pPr>
            <a:r>
              <a:rPr lang="pt-BR" altLang="pt-BR">
                <a:latin typeface="Times New Roman" panose="02020603050405020304" pitchFamily="18" charset="0"/>
                <a:cs typeface="Times New Roman" panose="02020603050405020304" pitchFamily="18" charset="0"/>
              </a:rPr>
              <a:t>			a1&gt;a2 se e somente se max{(v(a1,s1) – max(s1)), (v(a1,s2)-		max(s2)),...}.max{(v(a2,s1)-max(s1)),(v(a2,s2)-max(s2),...}</a:t>
            </a:r>
          </a:p>
          <a:p>
            <a:endParaRPr lang="pt-BR" altLang="pt-B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ítulo 1">
            <a:extLst>
              <a:ext uri="{FF2B5EF4-FFF2-40B4-BE49-F238E27FC236}">
                <a16:creationId xmlns:a16="http://schemas.microsoft.com/office/drawing/2014/main" id="{55203E0F-2FBD-442E-8928-069242E259F6}"/>
              </a:ext>
            </a:extLst>
          </p:cNvPr>
          <p:cNvSpPr>
            <a:spLocks noGrp="1"/>
          </p:cNvSpPr>
          <p:nvPr>
            <p:ph type="title"/>
          </p:nvPr>
        </p:nvSpPr>
        <p:spPr>
          <a:xfrm>
            <a:off x="838200" y="365125"/>
            <a:ext cx="10499725" cy="1052513"/>
          </a:xfrm>
        </p:spPr>
        <p:txBody>
          <a:bodyPr/>
          <a:lstStyle/>
          <a:p>
            <a:pPr algn="r"/>
            <a:r>
              <a:rPr lang="pt-BR" altLang="pt-BR">
                <a:latin typeface="Times New Roman" panose="02020603050405020304" pitchFamily="18" charset="0"/>
                <a:cs typeface="Times New Roman" panose="02020603050405020304" pitchFamily="18" charset="0"/>
              </a:rPr>
              <a:t>Minimax Pesar</a:t>
            </a:r>
          </a:p>
        </p:txBody>
      </p:sp>
      <p:sp>
        <p:nvSpPr>
          <p:cNvPr id="43011" name="Espaço Reservado para Conteúdo 2">
            <a:extLst>
              <a:ext uri="{FF2B5EF4-FFF2-40B4-BE49-F238E27FC236}">
                <a16:creationId xmlns:a16="http://schemas.microsoft.com/office/drawing/2014/main" id="{EA9EDBA7-F723-4183-9A6E-4DDB7FAB1E0D}"/>
              </a:ext>
            </a:extLst>
          </p:cNvPr>
          <p:cNvSpPr>
            <a:spLocks noGrp="1"/>
          </p:cNvSpPr>
          <p:nvPr>
            <p:ph idx="1"/>
          </p:nvPr>
        </p:nvSpPr>
        <p:spPr>
          <a:xfrm>
            <a:off x="762000" y="1158875"/>
            <a:ext cx="11171238" cy="5486400"/>
          </a:xfrm>
        </p:spPr>
        <p:txBody>
          <a:bodyPr/>
          <a:lstStyle/>
          <a:p>
            <a:r>
              <a:rPr lang="pt-BR" altLang="pt-BR">
                <a:latin typeface="Times New Roman" panose="02020603050405020304" pitchFamily="18" charset="0"/>
                <a:cs typeface="Times New Roman" panose="02020603050405020304" pitchFamily="18" charset="0"/>
              </a:rPr>
              <a:t>Objeção: alternativas irrelevantes</a:t>
            </a:r>
          </a:p>
          <a:p>
            <a:endParaRPr lang="pt-BR" altLang="pt-BR">
              <a:latin typeface="Times New Roman" panose="02020603050405020304" pitchFamily="18" charset="0"/>
              <a:cs typeface="Times New Roman" panose="02020603050405020304" pitchFamily="18" charset="0"/>
            </a:endParaRPr>
          </a:p>
        </p:txBody>
      </p:sp>
      <p:pic>
        <p:nvPicPr>
          <p:cNvPr id="43012" name="Imagem 4">
            <a:extLst>
              <a:ext uri="{FF2B5EF4-FFF2-40B4-BE49-F238E27FC236}">
                <a16:creationId xmlns:a16="http://schemas.microsoft.com/office/drawing/2014/main" id="{B6FC6854-7CEE-43B0-A2F2-FFE497ED50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008438"/>
            <a:ext cx="5037138" cy="231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Imagem 5">
            <a:extLst>
              <a:ext uri="{FF2B5EF4-FFF2-40B4-BE49-F238E27FC236}">
                <a16:creationId xmlns:a16="http://schemas.microsoft.com/office/drawing/2014/main" id="{75E240B6-6614-4A2E-9FC7-C4406B7408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8850" y="1733550"/>
            <a:ext cx="5113338"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CaixaDeTexto 6">
            <a:extLst>
              <a:ext uri="{FF2B5EF4-FFF2-40B4-BE49-F238E27FC236}">
                <a16:creationId xmlns:a16="http://schemas.microsoft.com/office/drawing/2014/main" id="{70425516-D5B6-4AFD-B1C2-59DEA9ACB2A4}"/>
              </a:ext>
            </a:extLst>
          </p:cNvPr>
          <p:cNvSpPr txBox="1">
            <a:spLocks noChangeArrowheads="1"/>
          </p:cNvSpPr>
          <p:nvPr/>
        </p:nvSpPr>
        <p:spPr bwMode="auto">
          <a:xfrm>
            <a:off x="8077200" y="3230563"/>
            <a:ext cx="1768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BR" altLang="pt-BR" sz="1800">
                <a:latin typeface="Times New Roman" panose="02020603050405020304" pitchFamily="18" charset="0"/>
                <a:cs typeface="Times New Roman" panose="02020603050405020304" pitchFamily="18" charset="0"/>
              </a:rPr>
              <a:t>Nova Alternativa</a:t>
            </a:r>
          </a:p>
        </p:txBody>
      </p:sp>
      <p:sp>
        <p:nvSpPr>
          <p:cNvPr id="8" name="Seta para a direita 7">
            <a:extLst>
              <a:ext uri="{FF2B5EF4-FFF2-40B4-BE49-F238E27FC236}">
                <a16:creationId xmlns:a16="http://schemas.microsoft.com/office/drawing/2014/main" id="{1252AB56-0E4C-4325-A384-A33C36C08FA0}"/>
              </a:ext>
            </a:extLst>
          </p:cNvPr>
          <p:cNvSpPr/>
          <p:nvPr/>
        </p:nvSpPr>
        <p:spPr>
          <a:xfrm>
            <a:off x="7192963" y="3292475"/>
            <a:ext cx="715962" cy="319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43016" name="CaixaDeTexto 8">
            <a:extLst>
              <a:ext uri="{FF2B5EF4-FFF2-40B4-BE49-F238E27FC236}">
                <a16:creationId xmlns:a16="http://schemas.microsoft.com/office/drawing/2014/main" id="{1395EC22-8EFF-451C-8901-437B16BD1709}"/>
              </a:ext>
            </a:extLst>
          </p:cNvPr>
          <p:cNvSpPr txBox="1">
            <a:spLocks noChangeArrowheads="1"/>
          </p:cNvSpPr>
          <p:nvPr/>
        </p:nvSpPr>
        <p:spPr bwMode="auto">
          <a:xfrm>
            <a:off x="701675" y="4694238"/>
            <a:ext cx="1981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BR" altLang="pt-BR" sz="1800">
                <a:latin typeface="Arial" panose="020B0604020202020204" pitchFamily="34" charset="0"/>
              </a:rPr>
              <a:t>Matriz Pesar da Tabela 3.14</a:t>
            </a:r>
          </a:p>
        </p:txBody>
      </p:sp>
      <p:sp>
        <p:nvSpPr>
          <p:cNvPr id="43017" name="CaixaDeTexto 9">
            <a:extLst>
              <a:ext uri="{FF2B5EF4-FFF2-40B4-BE49-F238E27FC236}">
                <a16:creationId xmlns:a16="http://schemas.microsoft.com/office/drawing/2014/main" id="{1CC8A194-0236-4707-9737-252BFF9DDF99}"/>
              </a:ext>
            </a:extLst>
          </p:cNvPr>
          <p:cNvSpPr txBox="1">
            <a:spLocks noChangeArrowheads="1"/>
          </p:cNvSpPr>
          <p:nvPr/>
        </p:nvSpPr>
        <p:spPr bwMode="auto">
          <a:xfrm>
            <a:off x="9021763" y="5318125"/>
            <a:ext cx="28956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lnSpc>
                <a:spcPct val="100000"/>
              </a:lnSpc>
              <a:spcBef>
                <a:spcPct val="0"/>
              </a:spcBef>
              <a:buFontTx/>
              <a:buNone/>
            </a:pPr>
            <a:r>
              <a:rPr lang="pt-BR" altLang="pt-BR" sz="1800">
                <a:latin typeface="Times New Roman" panose="02020603050405020304" pitchFamily="18" charset="0"/>
                <a:cs typeface="Times New Roman" panose="02020603050405020304" pitchFamily="18" charset="0"/>
              </a:rPr>
              <a:t>*A ordenação das alternativas foi alterada pela adição de uma alternativa não ótima</a:t>
            </a:r>
          </a:p>
        </p:txBody>
      </p:sp>
      <p:sp>
        <p:nvSpPr>
          <p:cNvPr id="11" name="Seta para a direita 10">
            <a:extLst>
              <a:ext uri="{FF2B5EF4-FFF2-40B4-BE49-F238E27FC236}">
                <a16:creationId xmlns:a16="http://schemas.microsoft.com/office/drawing/2014/main" id="{8EB4EAE2-473C-4CA6-A3D1-94970A856076}"/>
              </a:ext>
            </a:extLst>
          </p:cNvPr>
          <p:cNvSpPr/>
          <p:nvPr/>
        </p:nvSpPr>
        <p:spPr>
          <a:xfrm rot="20768793">
            <a:off x="7254875" y="4541838"/>
            <a:ext cx="762000" cy="106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43019" name="CaixaDeTexto 11">
            <a:extLst>
              <a:ext uri="{FF2B5EF4-FFF2-40B4-BE49-F238E27FC236}">
                <a16:creationId xmlns:a16="http://schemas.microsoft.com/office/drawing/2014/main" id="{53F2796B-E9D3-40D5-9C94-D65D1C1BE60E}"/>
              </a:ext>
            </a:extLst>
          </p:cNvPr>
          <p:cNvSpPr txBox="1">
            <a:spLocks noChangeArrowheads="1"/>
          </p:cNvSpPr>
          <p:nvPr/>
        </p:nvSpPr>
        <p:spPr bwMode="auto">
          <a:xfrm>
            <a:off x="8137525" y="4237038"/>
            <a:ext cx="1784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BR" altLang="pt-BR" sz="1800">
                <a:latin typeface="Times New Roman" panose="02020603050405020304" pitchFamily="18" charset="0"/>
                <a:cs typeface="Times New Roman" panose="02020603050405020304" pitchFamily="18" charset="0"/>
              </a:rPr>
              <a:t>Melhor alternativa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ítulo 1">
            <a:extLst>
              <a:ext uri="{FF2B5EF4-FFF2-40B4-BE49-F238E27FC236}">
                <a16:creationId xmlns:a16="http://schemas.microsoft.com/office/drawing/2014/main" id="{DB570070-F83B-4E32-AE42-6F004A1054E2}"/>
              </a:ext>
            </a:extLst>
          </p:cNvPr>
          <p:cNvSpPr>
            <a:spLocks noGrp="1"/>
          </p:cNvSpPr>
          <p:nvPr>
            <p:ph type="title"/>
          </p:nvPr>
        </p:nvSpPr>
        <p:spPr/>
        <p:txBody>
          <a:bodyPr/>
          <a:lstStyle/>
          <a:p>
            <a:pPr algn="ctr"/>
            <a:r>
              <a:rPr lang="pt-BR" altLang="pt-BR">
                <a:latin typeface="Times New Roman" panose="02020603050405020304" pitchFamily="18" charset="0"/>
                <a:cs typeface="Times New Roman" panose="02020603050405020304" pitchFamily="18" charset="0"/>
              </a:rPr>
              <a:t>Minimax Pesar</a:t>
            </a:r>
          </a:p>
        </p:txBody>
      </p:sp>
      <p:sp>
        <p:nvSpPr>
          <p:cNvPr id="44035" name="Espaço Reservado para Conteúdo 2">
            <a:extLst>
              <a:ext uri="{FF2B5EF4-FFF2-40B4-BE49-F238E27FC236}">
                <a16:creationId xmlns:a16="http://schemas.microsoft.com/office/drawing/2014/main" id="{209640EB-46B2-4D35-9F35-3FC74F165430}"/>
              </a:ext>
            </a:extLst>
          </p:cNvPr>
          <p:cNvSpPr>
            <a:spLocks noGrp="1"/>
          </p:cNvSpPr>
          <p:nvPr>
            <p:ph idx="1"/>
          </p:nvPr>
        </p:nvSpPr>
        <p:spPr/>
        <p:txBody>
          <a:bodyPr/>
          <a:lstStyle/>
          <a:p>
            <a:pPr algn="ctr">
              <a:buFont typeface="Arial" panose="020B0604020202020204" pitchFamily="34" charset="0"/>
              <a:buNone/>
            </a:pPr>
            <a:r>
              <a:rPr lang="pt-BR" altLang="pt-BR">
                <a:latin typeface="Times New Roman" panose="02020603050405020304" pitchFamily="18" charset="0"/>
                <a:cs typeface="Times New Roman" panose="02020603050405020304" pitchFamily="18" charset="0"/>
              </a:rPr>
              <a:t>A adição da alternativa A5 alterou a ordem entre as outras alternativas</a:t>
            </a:r>
          </a:p>
          <a:p>
            <a:pPr algn="ctr"/>
            <a:endParaRPr lang="pt-BR" altLang="pt-BR">
              <a:latin typeface="Times New Roman" panose="02020603050405020304" pitchFamily="18" charset="0"/>
              <a:cs typeface="Times New Roman" panose="02020603050405020304" pitchFamily="18" charset="0"/>
            </a:endParaRPr>
          </a:p>
          <a:p>
            <a:pPr algn="ctr"/>
            <a:endParaRPr lang="pt-BR" altLang="pt-BR">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pt-BR" altLang="pt-BR">
                <a:latin typeface="Times New Roman" panose="02020603050405020304" pitchFamily="18" charset="0"/>
                <a:cs typeface="Times New Roman" panose="02020603050405020304" pitchFamily="18" charset="0"/>
              </a:rPr>
              <a:t>Uma regra de decisão plausível não deve ser sensível à adição de alternativas irrelevantes</a:t>
            </a:r>
          </a:p>
          <a:p>
            <a:pPr algn="ctr"/>
            <a:endParaRPr lang="pt-BR" altLang="pt-BR">
              <a:latin typeface="Times New Roman" panose="02020603050405020304" pitchFamily="18" charset="0"/>
              <a:cs typeface="Times New Roman" panose="02020603050405020304" pitchFamily="18" charset="0"/>
            </a:endParaRPr>
          </a:p>
          <a:p>
            <a:pPr algn="ctr"/>
            <a:endParaRPr lang="pt-BR" altLang="pt-BR">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pt-BR" altLang="pt-BR" b="1">
                <a:latin typeface="Times New Roman" panose="02020603050405020304" pitchFamily="18" charset="0"/>
                <a:cs typeface="Times New Roman" panose="02020603050405020304" pitchFamily="18" charset="0"/>
              </a:rPr>
              <a:t>Regra Minimax Pesar não atende esse requisito – deve ser excluída – regra  ilegítima. </a:t>
            </a:r>
          </a:p>
        </p:txBody>
      </p:sp>
      <p:sp>
        <p:nvSpPr>
          <p:cNvPr id="4" name="Seta para baixo 3">
            <a:extLst>
              <a:ext uri="{FF2B5EF4-FFF2-40B4-BE49-F238E27FC236}">
                <a16:creationId xmlns:a16="http://schemas.microsoft.com/office/drawing/2014/main" id="{184C7339-EA66-44BE-B251-DE52E1581036}"/>
              </a:ext>
            </a:extLst>
          </p:cNvPr>
          <p:cNvSpPr/>
          <p:nvPr/>
        </p:nvSpPr>
        <p:spPr>
          <a:xfrm>
            <a:off x="5761038" y="2332038"/>
            <a:ext cx="365125" cy="808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5" name="Seta para baixo 4">
            <a:extLst>
              <a:ext uri="{FF2B5EF4-FFF2-40B4-BE49-F238E27FC236}">
                <a16:creationId xmlns:a16="http://schemas.microsoft.com/office/drawing/2014/main" id="{8CEFA902-EA11-4051-8626-BBE8C0F7561B}"/>
              </a:ext>
            </a:extLst>
          </p:cNvPr>
          <p:cNvSpPr/>
          <p:nvPr/>
        </p:nvSpPr>
        <p:spPr>
          <a:xfrm>
            <a:off x="5730875" y="4237038"/>
            <a:ext cx="411163" cy="928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ítulo 1">
            <a:extLst>
              <a:ext uri="{FF2B5EF4-FFF2-40B4-BE49-F238E27FC236}">
                <a16:creationId xmlns:a16="http://schemas.microsoft.com/office/drawing/2014/main" id="{73811F0F-3143-4538-B7BD-3543942B3031}"/>
              </a:ext>
            </a:extLst>
          </p:cNvPr>
          <p:cNvSpPr>
            <a:spLocks noGrp="1"/>
          </p:cNvSpPr>
          <p:nvPr>
            <p:ph type="title"/>
          </p:nvPr>
        </p:nvSpPr>
        <p:spPr/>
        <p:txBody>
          <a:bodyPr/>
          <a:lstStyle/>
          <a:p>
            <a:pPr eaLnBrk="1" hangingPunct="1"/>
            <a:r>
              <a:rPr lang="pt-BR" altLang="pt-BR"/>
              <a:t>Decisões sob Ignorância</a:t>
            </a:r>
          </a:p>
        </p:txBody>
      </p:sp>
      <p:sp>
        <p:nvSpPr>
          <p:cNvPr id="6147" name="Espaço Reservado para Conteúdo 2">
            <a:extLst>
              <a:ext uri="{FF2B5EF4-FFF2-40B4-BE49-F238E27FC236}">
                <a16:creationId xmlns:a16="http://schemas.microsoft.com/office/drawing/2014/main" id="{8CB0476E-1AFF-4A18-BD87-5CDFB67487DC}"/>
              </a:ext>
            </a:extLst>
          </p:cNvPr>
          <p:cNvSpPr>
            <a:spLocks noGrp="1"/>
          </p:cNvSpPr>
          <p:nvPr>
            <p:ph idx="1"/>
          </p:nvPr>
        </p:nvSpPr>
        <p:spPr>
          <a:xfrm>
            <a:off x="457200" y="1636713"/>
            <a:ext cx="11734800" cy="5076825"/>
          </a:xfrm>
        </p:spPr>
        <p:txBody>
          <a:bodyPr/>
          <a:lstStyle/>
          <a:p>
            <a:pPr marL="0" indent="0" algn="ctr" eaLnBrk="1" hangingPunct="1">
              <a:buFont typeface="Arial" panose="020B0604020202020204" pitchFamily="34" charset="0"/>
              <a:buNone/>
            </a:pPr>
            <a:r>
              <a:rPr lang="pt-PT" altLang="pt-BR" sz="3000" b="1" u="sng"/>
              <a:t>Há apenas duas opções no menu:</a:t>
            </a:r>
          </a:p>
          <a:p>
            <a:pPr marL="0" indent="0" algn="ctr" eaLnBrk="1" hangingPunct="1">
              <a:buFont typeface="Arial" panose="020B0604020202020204" pitchFamily="34" charset="0"/>
              <a:buNone/>
            </a:pPr>
            <a:endParaRPr lang="pt-PT" altLang="pt-BR" sz="3000"/>
          </a:p>
        </p:txBody>
      </p:sp>
      <p:pic>
        <p:nvPicPr>
          <p:cNvPr id="6148" name="Picture 2">
            <a:extLst>
              <a:ext uri="{FF2B5EF4-FFF2-40B4-BE49-F238E27FC236}">
                <a16:creationId xmlns:a16="http://schemas.microsoft.com/office/drawing/2014/main" id="{AD837E88-1372-47DF-854C-44484D7CB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938" y="5689600"/>
            <a:ext cx="1927225"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3">
            <a:extLst>
              <a:ext uri="{FF2B5EF4-FFF2-40B4-BE49-F238E27FC236}">
                <a16:creationId xmlns:a16="http://schemas.microsoft.com/office/drawing/2014/main" id="{27D77182-C3F9-46EA-9F99-047F6F3AD7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38" y="5380038"/>
            <a:ext cx="2038350"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tângulo 3">
            <a:extLst>
              <a:ext uri="{FF2B5EF4-FFF2-40B4-BE49-F238E27FC236}">
                <a16:creationId xmlns:a16="http://schemas.microsoft.com/office/drawing/2014/main" id="{F3EA3622-4218-409E-836B-81AB105987BA}"/>
              </a:ext>
            </a:extLst>
          </p:cNvPr>
          <p:cNvSpPr>
            <a:spLocks noChangeArrowheads="1"/>
          </p:cNvSpPr>
          <p:nvPr/>
        </p:nvSpPr>
        <p:spPr bwMode="auto">
          <a:xfrm>
            <a:off x="6108700" y="4810125"/>
            <a:ext cx="2982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pt-PT" altLang="pt-BR" sz="2400" b="1"/>
              <a:t>Opção 2: </a:t>
            </a:r>
            <a:r>
              <a:rPr lang="pt-PT" altLang="pt-BR" sz="2400"/>
              <a:t>Lotte de Mer</a:t>
            </a:r>
            <a:endParaRPr lang="pt-BR" altLang="pt-BR" sz="2400"/>
          </a:p>
        </p:txBody>
      </p:sp>
      <p:sp>
        <p:nvSpPr>
          <p:cNvPr id="6151" name="Rectangle 7">
            <a:extLst>
              <a:ext uri="{FF2B5EF4-FFF2-40B4-BE49-F238E27FC236}">
                <a16:creationId xmlns:a16="http://schemas.microsoft.com/office/drawing/2014/main" id="{FA90B62B-DD65-405C-8BF6-DA0AD76E132E}"/>
              </a:ext>
            </a:extLst>
          </p:cNvPr>
          <p:cNvSpPr>
            <a:spLocks noChangeArrowheads="1"/>
          </p:cNvSpPr>
          <p:nvPr/>
        </p:nvSpPr>
        <p:spPr bwMode="auto">
          <a:xfrm>
            <a:off x="355600" y="2259013"/>
            <a:ext cx="11283950" cy="1765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 typeface="Arial" panose="020B0604020202020204" pitchFamily="34" charset="0"/>
              <a:buNone/>
            </a:pPr>
            <a:r>
              <a:rPr lang="pt-PT" altLang="pt-BR" i="1"/>
              <a:t>Jane está em um jantar romântico com seu noivo em um recém-inaugurado bistrô francês em Santa Bárbara, Califórnia. Depois de ter desfrutado um prato vegetariano de entrada, Jane tem de escolher um prato principal.  </a:t>
            </a:r>
          </a:p>
          <a:p>
            <a:pPr algn="just" eaLnBrk="1" hangingPunct="1">
              <a:buFont typeface="Arial" panose="020B0604020202020204" pitchFamily="34" charset="0"/>
              <a:buNone/>
            </a:pPr>
            <a:r>
              <a:rPr lang="pt-PT" altLang="pt-BR" b="1" i="1"/>
              <a:t>(Ver Tabela 3.1)</a:t>
            </a:r>
          </a:p>
        </p:txBody>
      </p:sp>
      <p:pic>
        <p:nvPicPr>
          <p:cNvPr id="6152" name="Picture 8">
            <a:extLst>
              <a:ext uri="{FF2B5EF4-FFF2-40B4-BE49-F238E27FC236}">
                <a16:creationId xmlns:a16="http://schemas.microsoft.com/office/drawing/2014/main" id="{EA510457-CD91-4068-B183-1EFE74CBCF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5488" y="5334000"/>
            <a:ext cx="1857375" cy="13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Rectangle 9">
            <a:extLst>
              <a:ext uri="{FF2B5EF4-FFF2-40B4-BE49-F238E27FC236}">
                <a16:creationId xmlns:a16="http://schemas.microsoft.com/office/drawing/2014/main" id="{4480037D-B05E-4864-9384-466A044BED4A}"/>
              </a:ext>
            </a:extLst>
          </p:cNvPr>
          <p:cNvSpPr>
            <a:spLocks noChangeArrowheads="1"/>
          </p:cNvSpPr>
          <p:nvPr/>
        </p:nvSpPr>
        <p:spPr bwMode="auto">
          <a:xfrm>
            <a:off x="1401763" y="4759325"/>
            <a:ext cx="309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PT" altLang="pt-BR" sz="2400" b="1">
                <a:latin typeface="Arial" panose="020B0604020202020204" pitchFamily="34" charset="0"/>
              </a:rPr>
              <a:t>Opção 1: </a:t>
            </a:r>
            <a:r>
              <a:rPr lang="pt-PT" altLang="pt-BR" sz="2400">
                <a:latin typeface="Arial" panose="020B0604020202020204" pitchFamily="34" charset="0"/>
              </a:rPr>
              <a:t>Hamburger</a:t>
            </a:r>
            <a:endParaRPr lang="pt-BR" altLang="pt-BR" sz="2400">
              <a:latin typeface="Arial" panose="020B0604020202020204" pitchFamily="34" charset="0"/>
            </a:endParaRPr>
          </a:p>
        </p:txBody>
      </p:sp>
      <p:sp>
        <p:nvSpPr>
          <p:cNvPr id="6154" name="Rectangle 12">
            <a:extLst>
              <a:ext uri="{FF2B5EF4-FFF2-40B4-BE49-F238E27FC236}">
                <a16:creationId xmlns:a16="http://schemas.microsoft.com/office/drawing/2014/main" id="{3A06E37F-0C21-4F40-AA12-2F6BF7B8256C}"/>
              </a:ext>
            </a:extLst>
          </p:cNvPr>
          <p:cNvSpPr>
            <a:spLocks noChangeArrowheads="1"/>
          </p:cNvSpPr>
          <p:nvPr/>
        </p:nvSpPr>
        <p:spPr bwMode="auto">
          <a:xfrm>
            <a:off x="3414713" y="4181475"/>
            <a:ext cx="511016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r>
              <a:rPr lang="pt-PT" altLang="pt-BR" sz="2400" b="1" u="sng">
                <a:latin typeface="Arial" panose="020B0604020202020204" pitchFamily="34" charset="0"/>
              </a:rPr>
              <a:t>Há apenas duas opções no menu:</a:t>
            </a:r>
          </a:p>
        </p:txBody>
      </p:sp>
      <p:sp>
        <p:nvSpPr>
          <p:cNvPr id="2" name="Seta para a direita 1">
            <a:extLst>
              <a:ext uri="{FF2B5EF4-FFF2-40B4-BE49-F238E27FC236}">
                <a16:creationId xmlns:a16="http://schemas.microsoft.com/office/drawing/2014/main" id="{463EEF83-ABD0-4695-9E1A-D0FFA6F6C218}"/>
              </a:ext>
            </a:extLst>
          </p:cNvPr>
          <p:cNvSpPr/>
          <p:nvPr/>
        </p:nvSpPr>
        <p:spPr>
          <a:xfrm>
            <a:off x="7875588" y="5986463"/>
            <a:ext cx="333375" cy="250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ítulo 1">
            <a:extLst>
              <a:ext uri="{FF2B5EF4-FFF2-40B4-BE49-F238E27FC236}">
                <a16:creationId xmlns:a16="http://schemas.microsoft.com/office/drawing/2014/main" id="{CF1EC53D-F88F-4180-88B6-D348B419EE3B}"/>
              </a:ext>
            </a:extLst>
          </p:cNvPr>
          <p:cNvSpPr>
            <a:spLocks noGrp="1"/>
          </p:cNvSpPr>
          <p:nvPr>
            <p:ph type="title"/>
          </p:nvPr>
        </p:nvSpPr>
        <p:spPr/>
        <p:txBody>
          <a:bodyPr/>
          <a:lstStyle/>
          <a:p>
            <a:r>
              <a:rPr lang="pt-BR" altLang="pt-BR" b="1"/>
              <a:t>O principio da razão insuficiente </a:t>
            </a:r>
          </a:p>
        </p:txBody>
      </p:sp>
      <p:sp>
        <p:nvSpPr>
          <p:cNvPr id="45059" name="Espaço Reservado para Conteúdo 2">
            <a:extLst>
              <a:ext uri="{FF2B5EF4-FFF2-40B4-BE49-F238E27FC236}">
                <a16:creationId xmlns:a16="http://schemas.microsoft.com/office/drawing/2014/main" id="{B3AA842D-5C57-4CC5-8AAE-303205F807FD}"/>
              </a:ext>
            </a:extLst>
          </p:cNvPr>
          <p:cNvSpPr>
            <a:spLocks noGrp="1"/>
          </p:cNvSpPr>
          <p:nvPr>
            <p:ph idx="1"/>
          </p:nvPr>
        </p:nvSpPr>
        <p:spPr/>
        <p:txBody>
          <a:bodyPr/>
          <a:lstStyle/>
          <a:p>
            <a:r>
              <a:rPr lang="pt-PT" altLang="pt-BR"/>
              <a:t>O princípio da razão insuficiente prescreve que se alguém não tem nenhuma razão para pensar que um estado do mundo é mais provável do que o outro, portanto, todos os Estados deveriam ser atribuído</a:t>
            </a:r>
            <a:r>
              <a:rPr lang="pt-PT" altLang="pt-BR">
                <a:solidFill>
                  <a:srgbClr val="FF0000"/>
                </a:solidFill>
              </a:rPr>
              <a:t> igual probabilidade</a:t>
            </a:r>
            <a:r>
              <a:rPr lang="pt-PT" altLang="pt-BR"/>
              <a:t>. </a:t>
            </a:r>
          </a:p>
          <a:p>
            <a:r>
              <a:rPr lang="pt-BR" altLang="pt-BR"/>
              <a:t>Ao aplicar o princípio da razão insuficiente, um problema de decisão inicial sob a ignorância é transformado em um problema de decisão em situações de risco, ou seja, </a:t>
            </a:r>
            <a:r>
              <a:rPr lang="pt-BR" altLang="pt-BR">
                <a:solidFill>
                  <a:srgbClr val="FF0000"/>
                </a:solidFill>
              </a:rPr>
              <a:t>um problema de decisão com probabilidades e valor conhecidos</a:t>
            </a:r>
            <a:r>
              <a:rPr lang="pt-PT" altLang="pt-BR">
                <a:solidFill>
                  <a:srgbClr val="FF0000"/>
                </a:solidFill>
              </a:rPr>
              <a:t>. </a:t>
            </a:r>
            <a:endParaRPr lang="pt-BR" altLang="pt-BR">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ítulo 1">
            <a:extLst>
              <a:ext uri="{FF2B5EF4-FFF2-40B4-BE49-F238E27FC236}">
                <a16:creationId xmlns:a16="http://schemas.microsoft.com/office/drawing/2014/main" id="{BDCF007D-82EF-4BE7-80BB-A4011FFA98F5}"/>
              </a:ext>
            </a:extLst>
          </p:cNvPr>
          <p:cNvSpPr>
            <a:spLocks noGrp="1"/>
          </p:cNvSpPr>
          <p:nvPr>
            <p:ph type="title"/>
          </p:nvPr>
        </p:nvSpPr>
        <p:spPr/>
        <p:txBody>
          <a:bodyPr/>
          <a:lstStyle/>
          <a:p>
            <a:r>
              <a:rPr lang="pt-BR" altLang="pt-BR"/>
              <a:t>Exemplo</a:t>
            </a:r>
          </a:p>
        </p:txBody>
      </p:sp>
      <p:sp>
        <p:nvSpPr>
          <p:cNvPr id="3" name="Espaço Reservado para Conteúdo 2">
            <a:extLst>
              <a:ext uri="{FF2B5EF4-FFF2-40B4-BE49-F238E27FC236}">
                <a16:creationId xmlns:a16="http://schemas.microsoft.com/office/drawing/2014/main" id="{4F76FF10-F123-479A-AB82-B7111BF3A960}"/>
              </a:ext>
            </a:extLst>
          </p:cNvPr>
          <p:cNvSpPr>
            <a:spLocks noGrp="1"/>
          </p:cNvSpPr>
          <p:nvPr>
            <p:ph idx="1"/>
          </p:nvPr>
        </p:nvSpPr>
        <p:spPr>
          <a:xfrm>
            <a:off x="838200" y="3806825"/>
            <a:ext cx="10515600" cy="4351338"/>
          </a:xfrm>
        </p:spPr>
        <p:txBody>
          <a:bodyPr/>
          <a:lstStyle/>
          <a:p>
            <a:pPr marL="0" indent="0">
              <a:buFont typeface="Arial" panose="020B0604020202020204" pitchFamily="34" charset="0"/>
              <a:buNone/>
              <a:defRPr/>
            </a:pPr>
            <a:r>
              <a:rPr lang="pt-PT" dirty="0"/>
              <a:t>Imagine que você tenha reservado uma viagem de fim de semana para um país estrangeiro. Infelizmente, você não sabe nada sobre o tempo ao seu destino. Que tipo de roupa você deve usar? Em seu guarda-roupa você tem roupa para três tipos de clima. quente, médio e frio.</a:t>
            </a:r>
          </a:p>
          <a:p>
            <a:pPr marL="0" indent="0">
              <a:buFont typeface="Arial" panose="020B0604020202020204" pitchFamily="34" charset="0"/>
              <a:buNone/>
              <a:defRPr/>
            </a:pPr>
            <a:endParaRPr lang="pt-PT" dirty="0"/>
          </a:p>
          <a:p>
            <a:pPr marL="0" indent="0">
              <a:buFont typeface="Arial" panose="020B0604020202020204" pitchFamily="34" charset="0"/>
              <a:buNone/>
              <a:defRPr/>
            </a:pPr>
            <a:endParaRPr lang="pt-BR" dirty="0"/>
          </a:p>
          <a:p>
            <a:pPr>
              <a:defRPr/>
            </a:pPr>
            <a:endParaRPr lang="pt-BR" dirty="0"/>
          </a:p>
        </p:txBody>
      </p:sp>
      <p:sp>
        <p:nvSpPr>
          <p:cNvPr id="4" name="Texto Explicativo em Elipse 3">
            <a:extLst>
              <a:ext uri="{FF2B5EF4-FFF2-40B4-BE49-F238E27FC236}">
                <a16:creationId xmlns:a16="http://schemas.microsoft.com/office/drawing/2014/main" id="{F52AD0CC-D404-4866-871F-4C93CB9559F4}"/>
              </a:ext>
            </a:extLst>
          </p:cNvPr>
          <p:cNvSpPr/>
          <p:nvPr/>
        </p:nvSpPr>
        <p:spPr>
          <a:xfrm>
            <a:off x="7067550" y="387350"/>
            <a:ext cx="3671888" cy="2798763"/>
          </a:xfrm>
          <a:prstGeom prst="wedgeEllipseCallou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pt-BR" dirty="0">
                <a:solidFill>
                  <a:srgbClr val="FF0000"/>
                </a:solidFill>
              </a:rPr>
              <a:t>Ao atribuir uma probabilidade então: </a:t>
            </a:r>
            <a:r>
              <a:rPr lang="pt-PT" dirty="0">
                <a:solidFill>
                  <a:srgbClr val="FF0000"/>
                </a:solidFill>
              </a:rPr>
              <a:t>existem três estados possíveis, de modo que a probabilidade atribuído a cada estado será </a:t>
            </a:r>
            <a:r>
              <a:rPr lang="pt-PT" dirty="0">
                <a:ln w="0"/>
                <a:solidFill>
                  <a:schemeClr val="accent1"/>
                </a:solidFill>
                <a:effectLst>
                  <a:outerShdw blurRad="38100" dist="25400" dir="5400000" algn="ctr" rotWithShape="0">
                    <a:srgbClr val="6E747A">
                      <a:alpha val="43000"/>
                    </a:srgbClr>
                  </a:outerShdw>
                </a:effectLst>
              </a:rPr>
              <a:t>03/01</a:t>
            </a:r>
            <a:r>
              <a:rPr lang="pt-PT" dirty="0">
                <a:solidFill>
                  <a:srgbClr val="FF0000"/>
                </a:solidFill>
              </a:rPr>
              <a:t> </a:t>
            </a:r>
            <a:endParaRPr lang="pt-BR" dirty="0">
              <a:solidFill>
                <a:srgbClr val="FF0000"/>
              </a:solidFill>
            </a:endParaRPr>
          </a:p>
        </p:txBody>
      </p:sp>
      <p:pic>
        <p:nvPicPr>
          <p:cNvPr id="46085" name="Picture 10" descr="Resultado de imagem para desenho aviao">
            <a:extLst>
              <a:ext uri="{FF2B5EF4-FFF2-40B4-BE49-F238E27FC236}">
                <a16:creationId xmlns:a16="http://schemas.microsoft.com/office/drawing/2014/main" id="{B84DCA89-FFB6-4600-B855-AEC2809D2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663" y="1503363"/>
            <a:ext cx="4235450"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a 4">
            <a:extLst>
              <a:ext uri="{FF2B5EF4-FFF2-40B4-BE49-F238E27FC236}">
                <a16:creationId xmlns:a16="http://schemas.microsoft.com/office/drawing/2014/main" id="{25ACD086-3FAE-4CCE-9956-021E0EE50C80}"/>
              </a:ext>
            </a:extLst>
          </p:cNvPr>
          <p:cNvGraphicFramePr>
            <a:graphicFrameLocks noGrp="1"/>
          </p:cNvGraphicFramePr>
          <p:nvPr/>
        </p:nvGraphicFramePr>
        <p:xfrm>
          <a:off x="1225550" y="1100138"/>
          <a:ext cx="5673725" cy="2763837"/>
        </p:xfrm>
        <a:graphic>
          <a:graphicData uri="http://schemas.openxmlformats.org/drawingml/2006/table">
            <a:tbl>
              <a:tblPr firstRow="1" firstCol="1" bandRow="1"/>
              <a:tblGrid>
                <a:gridCol w="1418097">
                  <a:extLst>
                    <a:ext uri="{9D8B030D-6E8A-4147-A177-3AD203B41FA5}">
                      <a16:colId xmlns:a16="http://schemas.microsoft.com/office/drawing/2014/main" val="20000"/>
                    </a:ext>
                  </a:extLst>
                </a:gridCol>
                <a:gridCol w="1460240">
                  <a:extLst>
                    <a:ext uri="{9D8B030D-6E8A-4147-A177-3AD203B41FA5}">
                      <a16:colId xmlns:a16="http://schemas.microsoft.com/office/drawing/2014/main" val="20001"/>
                    </a:ext>
                  </a:extLst>
                </a:gridCol>
                <a:gridCol w="1376622">
                  <a:extLst>
                    <a:ext uri="{9D8B030D-6E8A-4147-A177-3AD203B41FA5}">
                      <a16:colId xmlns:a16="http://schemas.microsoft.com/office/drawing/2014/main" val="20002"/>
                    </a:ext>
                  </a:extLst>
                </a:gridCol>
                <a:gridCol w="1418765">
                  <a:extLst>
                    <a:ext uri="{9D8B030D-6E8A-4147-A177-3AD203B41FA5}">
                      <a16:colId xmlns:a16="http://schemas.microsoft.com/office/drawing/2014/main" val="20003"/>
                    </a:ext>
                  </a:extLst>
                </a:gridCol>
              </a:tblGrid>
              <a:tr h="488886">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200" i="1">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000" i="1">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Temperatura real é de 100ºF</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000" i="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Temperatura real é de 50 F</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000" i="1">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Temperatura real é de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000" i="1">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0 F</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816440">
                <a:tc>
                  <a:txBody>
                    <a:bodyPr/>
                    <a:lstStyle/>
                    <a:p>
                      <a:pPr algn="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000" i="1">
                          <a:solidFill>
                            <a:srgbClr val="212121"/>
                          </a:solidFill>
                          <a:effectLst/>
                          <a:latin typeface="inherit"/>
                          <a:ea typeface="Times New Roman" panose="02020603050405020304" pitchFamily="18" charset="0"/>
                          <a:cs typeface="Courier New" panose="02070309020205020404" pitchFamily="49" charset="0"/>
                        </a:rPr>
                        <a:t>Traga roupas adequadas para 100ºF</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200" i="1">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10001"/>
                  </a:ext>
                </a:extLst>
              </a:tr>
              <a:tr h="642070">
                <a:tc>
                  <a:txBody>
                    <a:bodyPr/>
                    <a:lstStyle/>
                    <a:p>
                      <a:pPr algn="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000" i="1">
                          <a:solidFill>
                            <a:srgbClr val="212121"/>
                          </a:solidFill>
                          <a:effectLst/>
                          <a:latin typeface="inherit"/>
                          <a:ea typeface="Times New Roman" panose="02020603050405020304" pitchFamily="18" charset="0"/>
                          <a:cs typeface="Courier New" panose="02070309020205020404" pitchFamily="49" charset="0"/>
                        </a:rPr>
                        <a:t>Traga roupas adequadas para 50 F</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200" i="1">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lnL w="12700" cap="flat" cmpd="sng" algn="ctr">
                      <a:solidFill>
                        <a:srgbClr val="7F7F7F"/>
                      </a:solidFill>
                      <a:prstDash val="solid"/>
                      <a:round/>
                      <a:headEnd type="none" w="med" len="med"/>
                      <a:tailEnd type="none" w="med" len="med"/>
                    </a:lnL>
                    <a:lnR>
                      <a:noFill/>
                    </a:lnR>
                    <a:lnT>
                      <a:noFill/>
                    </a:lnT>
                    <a:lnB>
                      <a:noFill/>
                    </a:lnB>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lnL>
                      <a:noFill/>
                    </a:lnL>
                    <a:lnR>
                      <a:noFill/>
                    </a:lnR>
                    <a:lnT>
                      <a:noFill/>
                    </a:lnT>
                    <a:lnB>
                      <a:noFill/>
                    </a:lnB>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lnL>
                      <a:noFill/>
                    </a:lnL>
                    <a:lnR>
                      <a:noFill/>
                    </a:lnR>
                    <a:lnT>
                      <a:noFill/>
                    </a:lnT>
                    <a:lnB>
                      <a:noFill/>
                    </a:lnB>
                  </a:tcPr>
                </a:tc>
                <a:extLst>
                  <a:ext uri="{0D108BD9-81ED-4DB2-BD59-A6C34878D82A}">
                    <a16:rowId xmlns:a16="http://schemas.microsoft.com/office/drawing/2014/main" val="10002"/>
                  </a:ext>
                </a:extLst>
              </a:tr>
              <a:tr h="816440">
                <a:tc>
                  <a:txBody>
                    <a:bodyPr/>
                    <a:lstStyle/>
                    <a:p>
                      <a:pPr algn="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000" i="1">
                          <a:solidFill>
                            <a:srgbClr val="212121"/>
                          </a:solidFill>
                          <a:effectLst/>
                          <a:latin typeface="inherit"/>
                          <a:ea typeface="Times New Roman" panose="02020603050405020304" pitchFamily="18" charset="0"/>
                          <a:cs typeface="Courier New" panose="02070309020205020404" pitchFamily="49" charset="0"/>
                        </a:rPr>
                        <a:t>Traga roupas adequadas para 0 ° F</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200" i="1">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lnL>
                      <a:noFill/>
                    </a:lnL>
                    <a:lnR>
                      <a:noFill/>
                    </a:lnR>
                    <a:lnT>
                      <a:noFill/>
                    </a:lnT>
                    <a:lnB>
                      <a:noFill/>
                    </a:lnB>
                    <a:solidFill>
                      <a:srgbClr val="F2F2F2"/>
                    </a:solidFill>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lnL>
                      <a:noFill/>
                    </a:lnL>
                    <a:lnR>
                      <a:noFill/>
                    </a:lnR>
                    <a:lnT>
                      <a:noFill/>
                    </a:lnT>
                    <a:lnB>
                      <a:noFill/>
                    </a:lnB>
                    <a:solidFill>
                      <a:srgbClr val="F2F2F2"/>
                    </a:solidFill>
                  </a:tcPr>
                </a:tc>
                <a:extLst>
                  <a:ext uri="{0D108BD9-81ED-4DB2-BD59-A6C34878D82A}">
                    <a16:rowId xmlns:a16="http://schemas.microsoft.com/office/drawing/2014/main" val="10003"/>
                  </a:ext>
                </a:extLst>
              </a:tr>
            </a:tbl>
          </a:graphicData>
        </a:graphic>
      </p:graphicFrame>
      <p:graphicFrame>
        <p:nvGraphicFramePr>
          <p:cNvPr id="47125" name="Objeto 5">
            <a:extLst>
              <a:ext uri="{FF2B5EF4-FFF2-40B4-BE49-F238E27FC236}">
                <a16:creationId xmlns:a16="http://schemas.microsoft.com/office/drawing/2014/main" id="{1733DEDE-C107-409B-B90D-AB3FAE22A848}"/>
              </a:ext>
            </a:extLst>
          </p:cNvPr>
          <p:cNvGraphicFramePr>
            <a:graphicFrameLocks noChangeAspect="1"/>
          </p:cNvGraphicFramePr>
          <p:nvPr/>
        </p:nvGraphicFramePr>
        <p:xfrm>
          <a:off x="1225550" y="5083175"/>
          <a:ext cx="5688013" cy="1414463"/>
        </p:xfrm>
        <a:graphic>
          <a:graphicData uri="http://schemas.openxmlformats.org/presentationml/2006/ole">
            <mc:AlternateContent xmlns:mc="http://schemas.openxmlformats.org/markup-compatibility/2006">
              <mc:Choice xmlns:v="urn:schemas-microsoft-com:vml" Requires="v">
                <p:oleObj spid="_x0000_s47131" name="Documento" r:id="rId3" imgW="5400403" imgH="1343568" progId="Word.Document.12">
                  <p:embed/>
                </p:oleObj>
              </mc:Choice>
              <mc:Fallback>
                <p:oleObj name="Documento" r:id="rId3" imgW="5400403" imgH="1343568" progId="Word.Document.12">
                  <p:embed/>
                  <p:pic>
                    <p:nvPicPr>
                      <p:cNvPr id="0" name="Objeto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5083175"/>
                        <a:ext cx="5688013"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6" name="CaixaDeTexto 6">
            <a:extLst>
              <a:ext uri="{FF2B5EF4-FFF2-40B4-BE49-F238E27FC236}">
                <a16:creationId xmlns:a16="http://schemas.microsoft.com/office/drawing/2014/main" id="{E3B6A22F-7A83-4729-B4C3-82AD229E213F}"/>
              </a:ext>
            </a:extLst>
          </p:cNvPr>
          <p:cNvSpPr txBox="1">
            <a:spLocks noChangeArrowheads="1"/>
          </p:cNvSpPr>
          <p:nvPr/>
        </p:nvSpPr>
        <p:spPr bwMode="auto">
          <a:xfrm>
            <a:off x="1225550" y="582613"/>
            <a:ext cx="1441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BR" altLang="pt-BR" sz="1800">
                <a:latin typeface="Arial" panose="020B0604020202020204" pitchFamily="34" charset="0"/>
              </a:rPr>
              <a:t>Tabela 3.16 </a:t>
            </a:r>
          </a:p>
        </p:txBody>
      </p:sp>
      <p:sp>
        <p:nvSpPr>
          <p:cNvPr id="47127" name="CaixaDeTexto 7">
            <a:extLst>
              <a:ext uri="{FF2B5EF4-FFF2-40B4-BE49-F238E27FC236}">
                <a16:creationId xmlns:a16="http://schemas.microsoft.com/office/drawing/2014/main" id="{37D9EEF0-17BA-43CF-82B5-3CB001A3CB51}"/>
              </a:ext>
            </a:extLst>
          </p:cNvPr>
          <p:cNvSpPr txBox="1">
            <a:spLocks noChangeArrowheads="1"/>
          </p:cNvSpPr>
          <p:nvPr/>
        </p:nvSpPr>
        <p:spPr bwMode="auto">
          <a:xfrm>
            <a:off x="1225550" y="4475163"/>
            <a:ext cx="1377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BR" altLang="pt-BR" sz="1800">
                <a:latin typeface="Arial" panose="020B0604020202020204" pitchFamily="34" charset="0"/>
              </a:rPr>
              <a:t>Tabela 3.17</a:t>
            </a:r>
          </a:p>
        </p:txBody>
      </p:sp>
      <p:graphicFrame>
        <p:nvGraphicFramePr>
          <p:cNvPr id="9" name="Diagrama 8">
            <a:extLst>
              <a:ext uri="{FF2B5EF4-FFF2-40B4-BE49-F238E27FC236}">
                <a16:creationId xmlns:a16="http://schemas.microsoft.com/office/drawing/2014/main" id="{BCB1015E-68F6-492E-9890-C365D5872C1A}"/>
              </a:ext>
            </a:extLst>
          </p:cNvPr>
          <p:cNvGraphicFramePr/>
          <p:nvPr/>
        </p:nvGraphicFramePr>
        <p:xfrm>
          <a:off x="7518401" y="4659684"/>
          <a:ext cx="4673599" cy="20878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Retângulo Arredondado 9">
            <a:extLst>
              <a:ext uri="{FF2B5EF4-FFF2-40B4-BE49-F238E27FC236}">
                <a16:creationId xmlns:a16="http://schemas.microsoft.com/office/drawing/2014/main" id="{561F443B-5383-471E-A1FE-B76939FDE5BB}"/>
              </a:ext>
            </a:extLst>
          </p:cNvPr>
          <p:cNvSpPr/>
          <p:nvPr/>
        </p:nvSpPr>
        <p:spPr>
          <a:xfrm>
            <a:off x="7966075" y="1593850"/>
            <a:ext cx="3865563" cy="1868488"/>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pt-PT"/>
              <a:t>De um modo geral, se existem n estados a probabilidade p (s) atribuído a cada estado será de 1 / n.</a:t>
            </a:r>
            <a:endParaRPr lang="pt-BR" dirty="0"/>
          </a:p>
        </p:txBody>
      </p:sp>
      <p:sp>
        <p:nvSpPr>
          <p:cNvPr id="47130" name="CaixaDeTexto 10">
            <a:extLst>
              <a:ext uri="{FF2B5EF4-FFF2-40B4-BE49-F238E27FC236}">
                <a16:creationId xmlns:a16="http://schemas.microsoft.com/office/drawing/2014/main" id="{61C430D7-0C78-4DF6-B36D-E65CE2DFCD72}"/>
              </a:ext>
            </a:extLst>
          </p:cNvPr>
          <p:cNvSpPr txBox="1">
            <a:spLocks noChangeArrowheads="1"/>
          </p:cNvSpPr>
          <p:nvPr/>
        </p:nvSpPr>
        <p:spPr bwMode="auto">
          <a:xfrm>
            <a:off x="7813675" y="5541963"/>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BR" altLang="pt-BR" sz="1800">
                <a:latin typeface="Arial" panose="020B0604020202020204" pitchFamily="34" charset="0"/>
              </a:rPr>
              <a:t>X</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ítulo 1">
            <a:extLst>
              <a:ext uri="{FF2B5EF4-FFF2-40B4-BE49-F238E27FC236}">
                <a16:creationId xmlns:a16="http://schemas.microsoft.com/office/drawing/2014/main" id="{AEC7121A-684C-41EC-A010-A6B7FE21CE0B}"/>
              </a:ext>
            </a:extLst>
          </p:cNvPr>
          <p:cNvSpPr>
            <a:spLocks noGrp="1"/>
          </p:cNvSpPr>
          <p:nvPr>
            <p:ph type="title"/>
          </p:nvPr>
        </p:nvSpPr>
        <p:spPr/>
        <p:txBody>
          <a:bodyPr/>
          <a:lstStyle/>
          <a:p>
            <a:r>
              <a:rPr lang="pt-BR" altLang="pt-BR"/>
              <a:t>                                      Algumas objeções...</a:t>
            </a:r>
          </a:p>
        </p:txBody>
      </p:sp>
      <p:sp>
        <p:nvSpPr>
          <p:cNvPr id="48131" name="Espaço Reservado para Conteúdo 2">
            <a:extLst>
              <a:ext uri="{FF2B5EF4-FFF2-40B4-BE49-F238E27FC236}">
                <a16:creationId xmlns:a16="http://schemas.microsoft.com/office/drawing/2014/main" id="{8B99C2D6-C9F8-4C8E-A30C-BDA09C66C6FF}"/>
              </a:ext>
            </a:extLst>
          </p:cNvPr>
          <p:cNvSpPr>
            <a:spLocks noGrp="1"/>
          </p:cNvSpPr>
          <p:nvPr>
            <p:ph idx="1"/>
          </p:nvPr>
        </p:nvSpPr>
        <p:spPr/>
        <p:txBody>
          <a:bodyPr/>
          <a:lstStyle/>
          <a:p>
            <a:r>
              <a:rPr lang="pt-PT" altLang="pt-BR"/>
              <a:t>Sensível à formalização simétricas dos Estados </a:t>
            </a:r>
          </a:p>
          <a:p>
            <a:pPr>
              <a:buFont typeface="Arial" panose="020B0604020202020204" pitchFamily="34" charset="0"/>
              <a:buNone/>
            </a:pPr>
            <a:r>
              <a:rPr lang="pt-PT" altLang="pt-BR"/>
              <a:t>Ex: Chuva / Não chuva – 1/2</a:t>
            </a:r>
          </a:p>
          <a:p>
            <a:pPr>
              <a:buFont typeface="Arial" panose="020B0604020202020204" pitchFamily="34" charset="0"/>
              <a:buNone/>
            </a:pPr>
            <a:r>
              <a:rPr lang="pt-PT" altLang="pt-BR"/>
              <a:t>      Chuva / Chuva moderada / Não chuva – 1/3</a:t>
            </a:r>
          </a:p>
          <a:p>
            <a:pPr>
              <a:buFont typeface="Arial" panose="020B0604020202020204" pitchFamily="34" charset="0"/>
              <a:buNone/>
            </a:pPr>
            <a:endParaRPr lang="pt-PT" altLang="pt-BR"/>
          </a:p>
          <a:p>
            <a:r>
              <a:rPr lang="pt-PT" altLang="pt-BR"/>
              <a:t>Atribuição igualmente prováveis aos Estado</a:t>
            </a:r>
          </a:p>
          <a:p>
            <a:pPr>
              <a:buFont typeface="Arial" panose="020B0604020202020204" pitchFamily="34" charset="0"/>
              <a:buNone/>
            </a:pPr>
            <a:r>
              <a:rPr lang="pt-PT" altLang="pt-BR"/>
              <a:t>Ex: atribuir probabilidades 0,6 ao primeiro Estado</a:t>
            </a:r>
          </a:p>
          <a:p>
            <a:pPr>
              <a:buFont typeface="Arial" panose="020B0604020202020204" pitchFamily="34" charset="0"/>
              <a:buNone/>
            </a:pPr>
            <a:r>
              <a:rPr lang="pt-PT" altLang="pt-BR"/>
              <a:t>      atribuir probalidade 0,4 ao segundo Estado</a:t>
            </a:r>
          </a:p>
          <a:p>
            <a:pPr>
              <a:buFont typeface="Arial" panose="020B0604020202020204" pitchFamily="34" charset="0"/>
              <a:buNone/>
            </a:pPr>
            <a:endParaRPr lang="pt-BR" altLang="pt-BR"/>
          </a:p>
        </p:txBody>
      </p:sp>
      <p:pic>
        <p:nvPicPr>
          <p:cNvPr id="48132" name="Picture 2" descr="Resultado de imagem para pensar desenho">
            <a:extLst>
              <a:ext uri="{FF2B5EF4-FFF2-40B4-BE49-F238E27FC236}">
                <a16:creationId xmlns:a16="http://schemas.microsoft.com/office/drawing/2014/main" id="{DEB9B192-3935-4D92-8749-BA8CF844C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3525" y="1514475"/>
            <a:ext cx="2665413"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ítulo 1">
            <a:extLst>
              <a:ext uri="{FF2B5EF4-FFF2-40B4-BE49-F238E27FC236}">
                <a16:creationId xmlns:a16="http://schemas.microsoft.com/office/drawing/2014/main" id="{425080C2-D302-4962-87A7-E24EFFA30779}"/>
              </a:ext>
            </a:extLst>
          </p:cNvPr>
          <p:cNvSpPr>
            <a:spLocks noGrp="1"/>
          </p:cNvSpPr>
          <p:nvPr>
            <p:ph type="title"/>
          </p:nvPr>
        </p:nvSpPr>
        <p:spPr/>
        <p:txBody>
          <a:bodyPr/>
          <a:lstStyle/>
          <a:p>
            <a:r>
              <a:rPr lang="pt-BR" altLang="pt-BR" b="1"/>
              <a:t>Atos Randomizados – alternativa aleatória de decisão</a:t>
            </a:r>
          </a:p>
        </p:txBody>
      </p:sp>
      <p:sp>
        <p:nvSpPr>
          <p:cNvPr id="3" name="Espaço Reservado para Conteúdo 2">
            <a:extLst>
              <a:ext uri="{FF2B5EF4-FFF2-40B4-BE49-F238E27FC236}">
                <a16:creationId xmlns:a16="http://schemas.microsoft.com/office/drawing/2014/main" id="{5ED51262-7A5C-4303-B70D-5CE8BBAEC844}"/>
              </a:ext>
            </a:extLst>
          </p:cNvPr>
          <p:cNvSpPr>
            <a:spLocks noGrp="1"/>
          </p:cNvSpPr>
          <p:nvPr>
            <p:ph idx="1"/>
          </p:nvPr>
        </p:nvSpPr>
        <p:spPr/>
        <p:txBody>
          <a:bodyPr/>
          <a:lstStyle/>
          <a:p>
            <a:pPr>
              <a:defRPr/>
            </a:pPr>
            <a:r>
              <a:rPr lang="pt-PT" dirty="0"/>
              <a:t>Considere as tabelas abaixo: </a:t>
            </a:r>
            <a:r>
              <a:rPr lang="pt-PT" dirty="0">
                <a:solidFill>
                  <a:srgbClr val="FF0000"/>
                </a:solidFill>
              </a:rPr>
              <a:t>randomizar</a:t>
            </a:r>
            <a:r>
              <a:rPr lang="pt-PT" dirty="0"/>
              <a:t> entre A1 e A2 significa que uma </a:t>
            </a:r>
            <a:r>
              <a:rPr lang="pt-PT" dirty="0">
                <a:solidFill>
                  <a:srgbClr val="FF0000"/>
                </a:solidFill>
              </a:rPr>
              <a:t>nova alternativa é introduzida</a:t>
            </a:r>
            <a:r>
              <a:rPr lang="pt-PT" dirty="0"/>
              <a:t>, ou seja, é o ato de randomização entre outros atos, transformando assim a matriz de decisão inicial em uma nova matriz com três alternativas. </a:t>
            </a:r>
          </a:p>
          <a:p>
            <a:pPr marL="0" indent="0">
              <a:buFont typeface="Arial" panose="020B0604020202020204" pitchFamily="34" charset="0"/>
              <a:buNone/>
              <a:defRPr/>
            </a:pPr>
            <a:endParaRPr lang="pt-PT" sz="1800" dirty="0">
              <a:latin typeface="Arial" panose="020B0604020202020204" pitchFamily="34" charset="0"/>
              <a:cs typeface="Arial" panose="020B0604020202020204" pitchFamily="34" charset="0"/>
            </a:endParaRPr>
          </a:p>
          <a:p>
            <a:pPr marL="0" indent="0">
              <a:buFont typeface="Arial" panose="020B0604020202020204" pitchFamily="34" charset="0"/>
              <a:buNone/>
              <a:defRPr/>
            </a:pPr>
            <a:r>
              <a:rPr lang="pt-PT" sz="1600" dirty="0">
                <a:latin typeface="Arial" panose="020B0604020202020204" pitchFamily="34" charset="0"/>
                <a:cs typeface="Arial" panose="020B0604020202020204" pitchFamily="34" charset="0"/>
              </a:rPr>
              <a:t>                              Tabela 3.18</a:t>
            </a:r>
          </a:p>
          <a:p>
            <a:pPr marL="0" indent="0">
              <a:buFont typeface="Arial" panose="020B0604020202020204" pitchFamily="34" charset="0"/>
              <a:buNone/>
              <a:defRPr/>
            </a:pPr>
            <a:endParaRPr lang="pt-BR" dirty="0"/>
          </a:p>
        </p:txBody>
      </p:sp>
      <p:graphicFrame>
        <p:nvGraphicFramePr>
          <p:cNvPr id="49156" name="Objeto 3">
            <a:extLst>
              <a:ext uri="{FF2B5EF4-FFF2-40B4-BE49-F238E27FC236}">
                <a16:creationId xmlns:a16="http://schemas.microsoft.com/office/drawing/2014/main" id="{420863B0-2D18-425A-A270-EBEE6FC157C7}"/>
              </a:ext>
            </a:extLst>
          </p:cNvPr>
          <p:cNvGraphicFramePr>
            <a:graphicFrameLocks noChangeAspect="1"/>
          </p:cNvGraphicFramePr>
          <p:nvPr/>
        </p:nvGraphicFramePr>
        <p:xfrm>
          <a:off x="950913" y="4386263"/>
          <a:ext cx="4733925" cy="727075"/>
        </p:xfrm>
        <a:graphic>
          <a:graphicData uri="http://schemas.openxmlformats.org/presentationml/2006/ole">
            <mc:AlternateContent xmlns:mc="http://schemas.openxmlformats.org/markup-compatibility/2006">
              <mc:Choice xmlns:v="urn:schemas-microsoft-com:vml" Requires="v">
                <p:oleObj spid="_x0000_s49161" name="Documento" r:id="rId3" imgW="5400403" imgH="830550" progId="Word.Document.12">
                  <p:embed/>
                </p:oleObj>
              </mc:Choice>
              <mc:Fallback>
                <p:oleObj name="Documento" r:id="rId3" imgW="5400403" imgH="830550" progId="Word.Document.12">
                  <p:embed/>
                  <p:pic>
                    <p:nvPicPr>
                      <p:cNvPr id="0" name="Objeto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913" y="4386263"/>
                        <a:ext cx="473392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7" name="Objeto 4">
            <a:extLst>
              <a:ext uri="{FF2B5EF4-FFF2-40B4-BE49-F238E27FC236}">
                <a16:creationId xmlns:a16="http://schemas.microsoft.com/office/drawing/2014/main" id="{DF4BA0DF-DE2D-4DBB-A1DC-6B0F8A5E84C0}"/>
              </a:ext>
            </a:extLst>
          </p:cNvPr>
          <p:cNvGraphicFramePr>
            <a:graphicFrameLocks noChangeAspect="1"/>
          </p:cNvGraphicFramePr>
          <p:nvPr/>
        </p:nvGraphicFramePr>
        <p:xfrm>
          <a:off x="838200" y="5635625"/>
          <a:ext cx="4622800" cy="1041400"/>
        </p:xfrm>
        <a:graphic>
          <a:graphicData uri="http://schemas.openxmlformats.org/presentationml/2006/ole">
            <mc:AlternateContent xmlns:mc="http://schemas.openxmlformats.org/markup-compatibility/2006">
              <mc:Choice xmlns:v="urn:schemas-microsoft-com:vml" Requires="v">
                <p:oleObj spid="_x0000_s49162" name="Documento" r:id="rId5" imgW="5400403" imgH="1216484" progId="Word.Document.12">
                  <p:embed/>
                </p:oleObj>
              </mc:Choice>
              <mc:Fallback>
                <p:oleObj name="Documento" r:id="rId5" imgW="5400403" imgH="1216484" progId="Word.Document.12">
                  <p:embed/>
                  <p:pic>
                    <p:nvPicPr>
                      <p:cNvPr id="0" name="Objeto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5635625"/>
                        <a:ext cx="462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8" name="CaixaDeTexto 5">
            <a:extLst>
              <a:ext uri="{FF2B5EF4-FFF2-40B4-BE49-F238E27FC236}">
                <a16:creationId xmlns:a16="http://schemas.microsoft.com/office/drawing/2014/main" id="{4078280B-93DC-43D0-8E0A-F2C92451189A}"/>
              </a:ext>
            </a:extLst>
          </p:cNvPr>
          <p:cNvSpPr txBox="1">
            <a:spLocks noChangeArrowheads="1"/>
          </p:cNvSpPr>
          <p:nvPr/>
        </p:nvSpPr>
        <p:spPr bwMode="auto">
          <a:xfrm>
            <a:off x="2528888" y="5051425"/>
            <a:ext cx="1244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BR" altLang="pt-BR" sz="1600">
                <a:latin typeface="Arial" panose="020B0604020202020204" pitchFamily="34" charset="0"/>
              </a:rPr>
              <a:t>Tabela 3.19</a:t>
            </a:r>
          </a:p>
        </p:txBody>
      </p:sp>
      <p:sp>
        <p:nvSpPr>
          <p:cNvPr id="7" name="Retângulo Arredondado 6">
            <a:extLst>
              <a:ext uri="{FF2B5EF4-FFF2-40B4-BE49-F238E27FC236}">
                <a16:creationId xmlns:a16="http://schemas.microsoft.com/office/drawing/2014/main" id="{C69998D5-51B2-419E-9896-61A5CC8A23D3}"/>
              </a:ext>
            </a:extLst>
          </p:cNvPr>
          <p:cNvSpPr/>
          <p:nvPr/>
        </p:nvSpPr>
        <p:spPr>
          <a:xfrm>
            <a:off x="6435725" y="3502025"/>
            <a:ext cx="5532438" cy="1414463"/>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just" eaLnBrk="1" hangingPunct="1">
              <a:defRPr/>
            </a:pPr>
            <a:r>
              <a:rPr lang="pt-PT" dirty="0">
                <a:solidFill>
                  <a:srgbClr val="FF0000"/>
                </a:solidFill>
              </a:rPr>
              <a:t>Randomizando: </a:t>
            </a:r>
            <a:r>
              <a:rPr lang="pt-PT" dirty="0"/>
              <a:t>Em vez de selecionar um ato em detrimento de outro , pode-se , jogar uma moeda e, por exemplo, escolher a primeira alternativa se ele cair headsup (cara) e a segunda de outra forma (coroa). </a:t>
            </a:r>
            <a:endParaRPr lang="pt-BR" dirty="0"/>
          </a:p>
        </p:txBody>
      </p:sp>
      <p:sp>
        <p:nvSpPr>
          <p:cNvPr id="8" name="Retângulo Arredondado 7">
            <a:extLst>
              <a:ext uri="{FF2B5EF4-FFF2-40B4-BE49-F238E27FC236}">
                <a16:creationId xmlns:a16="http://schemas.microsoft.com/office/drawing/2014/main" id="{297EC211-0485-4830-9377-5F1195A0BC1F}"/>
              </a:ext>
            </a:extLst>
          </p:cNvPr>
          <p:cNvSpPr/>
          <p:nvPr/>
        </p:nvSpPr>
        <p:spPr>
          <a:xfrm>
            <a:off x="6503988" y="5197475"/>
            <a:ext cx="5529262" cy="1163638"/>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just" eaLnBrk="1" hangingPunct="1">
              <a:defRPr/>
            </a:pPr>
            <a:r>
              <a:rPr lang="pt-PT" dirty="0">
                <a:solidFill>
                  <a:srgbClr val="FF0000"/>
                </a:solidFill>
              </a:rPr>
              <a:t>Ressaltando: </a:t>
            </a:r>
            <a:r>
              <a:rPr lang="pt-PT" dirty="0">
                <a:solidFill>
                  <a:schemeClr val="tx1"/>
                </a:solidFill>
              </a:rPr>
              <a:t>O</a:t>
            </a:r>
            <a:r>
              <a:rPr lang="pt-PT" dirty="0"/>
              <a:t> a3 ato aleatório não vai levar a um determinado resultado vale 1/2, no entanto. O número 1/2 é o valor esperado de randomização entre A1 e A2, com uma probabilidade de 1/2 . </a:t>
            </a:r>
            <a:endParaRPr lang="pt-B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ítulo 1">
            <a:extLst>
              <a:ext uri="{FF2B5EF4-FFF2-40B4-BE49-F238E27FC236}">
                <a16:creationId xmlns:a16="http://schemas.microsoft.com/office/drawing/2014/main" id="{6F6E9EC0-8BC7-45C0-AF5F-0C5A777237F1}"/>
              </a:ext>
            </a:extLst>
          </p:cNvPr>
          <p:cNvSpPr>
            <a:spLocks noGrp="1"/>
          </p:cNvSpPr>
          <p:nvPr>
            <p:ph type="title"/>
          </p:nvPr>
        </p:nvSpPr>
        <p:spPr/>
        <p:txBody>
          <a:bodyPr/>
          <a:lstStyle/>
          <a:p>
            <a:r>
              <a:rPr lang="pt-BR" altLang="pt-BR"/>
              <a:t>Exemplificando...</a:t>
            </a:r>
          </a:p>
        </p:txBody>
      </p:sp>
      <p:sp>
        <p:nvSpPr>
          <p:cNvPr id="50179" name="Espaço Reservado para Conteúdo 2">
            <a:extLst>
              <a:ext uri="{FF2B5EF4-FFF2-40B4-BE49-F238E27FC236}">
                <a16:creationId xmlns:a16="http://schemas.microsoft.com/office/drawing/2014/main" id="{6B85D2F5-6999-4C3E-A84F-434DA04887F2}"/>
              </a:ext>
            </a:extLst>
          </p:cNvPr>
          <p:cNvSpPr>
            <a:spLocks noGrp="1"/>
          </p:cNvSpPr>
          <p:nvPr>
            <p:ph idx="1"/>
          </p:nvPr>
        </p:nvSpPr>
        <p:spPr/>
        <p:txBody>
          <a:bodyPr/>
          <a:lstStyle/>
          <a:p>
            <a:r>
              <a:rPr lang="pt-PT" altLang="pt-BR">
                <a:solidFill>
                  <a:srgbClr val="FF0000"/>
                </a:solidFill>
              </a:rPr>
              <a:t>Em um primeiro caso: </a:t>
            </a:r>
            <a:r>
              <a:rPr lang="pt-PT" altLang="pt-BR"/>
              <a:t>Suponha que você tenha andado pelo deserto durante dias sem comida ou água. Agora você chegou a uma encruzilhada. E precisa escolher  o caminho a1 ou a2. Se você tomar a decisão certa vai chegar a um oásis; caso contrário, você vai morrer. </a:t>
            </a:r>
            <a:r>
              <a:rPr lang="pt-PT" altLang="pt-BR">
                <a:solidFill>
                  <a:srgbClr val="00B050"/>
                </a:solidFill>
              </a:rPr>
              <a:t>O que seria o ponto de randomização entre as duas alternativas neste caso?  X X X X</a:t>
            </a:r>
          </a:p>
          <a:p>
            <a:r>
              <a:rPr lang="pt-PT" altLang="pt-BR">
                <a:solidFill>
                  <a:srgbClr val="FF0000"/>
                </a:solidFill>
              </a:rPr>
              <a:t>Em um segundo caso: </a:t>
            </a:r>
            <a:r>
              <a:rPr lang="pt-PT" altLang="pt-BR"/>
              <a:t>suponha que você sabe que vai enfrentar o mesmo tipo de decisão uma e outra vez. Se você enfrenta exatamente o mesmo problema de decisão uma e outra vez, literalmente falando, então a verdade sobre os dois estados seria fixado uma vez por toda.</a:t>
            </a:r>
            <a:endParaRPr lang="pt-BR" altLang="pt-BR">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ítulo 1">
            <a:extLst>
              <a:ext uri="{FF2B5EF4-FFF2-40B4-BE49-F238E27FC236}">
                <a16:creationId xmlns:a16="http://schemas.microsoft.com/office/drawing/2014/main" id="{7A0540B6-1124-42D6-B27F-E7C53F672FDE}"/>
              </a:ext>
            </a:extLst>
          </p:cNvPr>
          <p:cNvSpPr>
            <a:spLocks noGrp="1"/>
          </p:cNvSpPr>
          <p:nvPr>
            <p:ph type="title"/>
          </p:nvPr>
        </p:nvSpPr>
        <p:spPr/>
        <p:txBody>
          <a:bodyPr/>
          <a:lstStyle/>
          <a:p>
            <a:r>
              <a:rPr lang="pt-BR" altLang="pt-BR"/>
              <a:t>Consequentemente...</a:t>
            </a:r>
          </a:p>
        </p:txBody>
      </p:sp>
      <p:sp>
        <p:nvSpPr>
          <p:cNvPr id="51203" name="Espaço Reservado para Conteúdo 2">
            <a:extLst>
              <a:ext uri="{FF2B5EF4-FFF2-40B4-BE49-F238E27FC236}">
                <a16:creationId xmlns:a16="http://schemas.microsoft.com/office/drawing/2014/main" id="{A2E124E0-B0C6-4770-861C-1960320F70FB}"/>
              </a:ext>
            </a:extLst>
          </p:cNvPr>
          <p:cNvSpPr>
            <a:spLocks noGrp="1"/>
          </p:cNvSpPr>
          <p:nvPr>
            <p:ph idx="1"/>
          </p:nvPr>
        </p:nvSpPr>
        <p:spPr/>
        <p:txBody>
          <a:bodyPr/>
          <a:lstStyle/>
          <a:p>
            <a:r>
              <a:rPr lang="pt-PT" altLang="pt-BR"/>
              <a:t>Seria melhor escolher um ou outro, A1 ou A2 pela primeira vez e , em seguida, ajustar um, que é o comportamento futuro para o resultado da primeira decisão. </a:t>
            </a:r>
          </a:p>
          <a:p>
            <a:r>
              <a:rPr lang="pt-PT" altLang="pt-BR"/>
              <a:t>Ou seja: </a:t>
            </a:r>
            <a:r>
              <a:rPr lang="pt-PT" altLang="pt-BR">
                <a:solidFill>
                  <a:srgbClr val="00B050"/>
                </a:solidFill>
              </a:rPr>
              <a:t>Se alguém escolhe a2 e obter s0 , deve-se mudar para a1, que passaria então a ter a certeza de levar a 1 em todas as decisões restantes.</a:t>
            </a:r>
          </a:p>
          <a:p>
            <a:endParaRPr lang="pt-BR" altLang="pt-BR"/>
          </a:p>
        </p:txBody>
      </p:sp>
      <p:sp>
        <p:nvSpPr>
          <p:cNvPr id="5" name="Retângulo de cantos arredondados 4">
            <a:extLst>
              <a:ext uri="{FF2B5EF4-FFF2-40B4-BE49-F238E27FC236}">
                <a16:creationId xmlns:a16="http://schemas.microsoft.com/office/drawing/2014/main" id="{9B8E1E88-D3B0-4367-A879-B76E7E3FF8F0}"/>
              </a:ext>
            </a:extLst>
          </p:cNvPr>
          <p:cNvSpPr/>
          <p:nvPr/>
        </p:nvSpPr>
        <p:spPr>
          <a:xfrm>
            <a:off x="5207000" y="4259263"/>
            <a:ext cx="6197600" cy="21336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just">
              <a:defRPr/>
            </a:pPr>
            <a:r>
              <a:rPr lang="pt-PT" dirty="0">
                <a:solidFill>
                  <a:srgbClr val="FF0000"/>
                </a:solidFill>
              </a:rPr>
              <a:t>No entanto</a:t>
            </a:r>
            <a:r>
              <a:rPr lang="pt-PT" dirty="0"/>
              <a:t>: se a verdade sobre os estados não é fixa uma vez por todas, deve-se, naturalmente, escolher A1 ou A2, cumpri-lo e, em seguida, ajustar um comportamento, como aprenderemos gradualmente mais sobre as frequências relativas dos estados.</a:t>
            </a:r>
            <a:endParaRPr lang="pt-BR" dirty="0"/>
          </a:p>
        </p:txBody>
      </p:sp>
      <p:pic>
        <p:nvPicPr>
          <p:cNvPr id="51205" name="Picture 4" descr="Resultado de imagem para pensando desenho">
            <a:extLst>
              <a:ext uri="{FF2B5EF4-FFF2-40B4-BE49-F238E27FC236}">
                <a16:creationId xmlns:a16="http://schemas.microsoft.com/office/drawing/2014/main" id="{56799BDF-A774-4CC1-9C27-8D7A294AB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4448175"/>
            <a:ext cx="2759075"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ítulo 1">
            <a:extLst>
              <a:ext uri="{FF2B5EF4-FFF2-40B4-BE49-F238E27FC236}">
                <a16:creationId xmlns:a16="http://schemas.microsoft.com/office/drawing/2014/main" id="{68404144-DA02-4355-9CA4-CD00675C072A}"/>
              </a:ext>
            </a:extLst>
          </p:cNvPr>
          <p:cNvSpPr>
            <a:spLocks noGrp="1"/>
          </p:cNvSpPr>
          <p:nvPr>
            <p:ph type="title"/>
          </p:nvPr>
        </p:nvSpPr>
        <p:spPr/>
        <p:txBody>
          <a:bodyPr/>
          <a:lstStyle/>
          <a:p>
            <a:r>
              <a:rPr lang="pt-PT" altLang="pt-BR" b="1"/>
              <a:t>Análise axiomática de decisões no âmbito da ignorancia – Milnor </a:t>
            </a:r>
            <a:endParaRPr lang="pt-BR" altLang="pt-BR"/>
          </a:p>
        </p:txBody>
      </p:sp>
      <p:sp>
        <p:nvSpPr>
          <p:cNvPr id="52227" name="Espaço Reservado para Conteúdo 2">
            <a:extLst>
              <a:ext uri="{FF2B5EF4-FFF2-40B4-BE49-F238E27FC236}">
                <a16:creationId xmlns:a16="http://schemas.microsoft.com/office/drawing/2014/main" id="{71430AD1-5857-4B45-81CA-51CD92D1508C}"/>
              </a:ext>
            </a:extLst>
          </p:cNvPr>
          <p:cNvSpPr>
            <a:spLocks noGrp="1"/>
          </p:cNvSpPr>
          <p:nvPr>
            <p:ph idx="1"/>
          </p:nvPr>
        </p:nvSpPr>
        <p:spPr/>
        <p:txBody>
          <a:bodyPr/>
          <a:lstStyle/>
          <a:p>
            <a:pPr algn="just">
              <a:buFont typeface="Arial" panose="020B0604020202020204" pitchFamily="34" charset="0"/>
              <a:buNone/>
            </a:pPr>
            <a:r>
              <a:rPr lang="pt-PT" altLang="pt-BR"/>
              <a:t>   As regras de decisão discutidos neste capítulo, por vezes, deu prescrições conflitantes, por isso nem todas elas podem ser aceitas por um tomador de decisão racional. Por exemplo, na tabela 3.20 maximin recomenda a1, a regra minimax e o princípio da razão suficiente recomenda a2, ao passo que a regra otimismo - pessimismo recomenda a3 (para α = 1/2).</a:t>
            </a:r>
          </a:p>
          <a:p>
            <a:pPr algn="just">
              <a:buFont typeface="Arial" panose="020B0604020202020204" pitchFamily="34" charset="0"/>
              <a:buNone/>
            </a:pPr>
            <a:endParaRPr lang="pt-PT" altLang="pt-BR"/>
          </a:p>
          <a:p>
            <a:pPr>
              <a:buFont typeface="Arial" panose="020B0604020202020204" pitchFamily="34" charset="0"/>
              <a:buNone/>
            </a:pPr>
            <a:r>
              <a:rPr lang="pt-BR" altLang="pt-BR"/>
              <a:t>Tabela 3.20</a:t>
            </a:r>
          </a:p>
          <a:p>
            <a:pPr>
              <a:buFont typeface="Arial" panose="020B0604020202020204" pitchFamily="34" charset="0"/>
              <a:buNone/>
            </a:pPr>
            <a:endParaRPr lang="pt-BR" altLang="pt-BR"/>
          </a:p>
        </p:txBody>
      </p:sp>
      <p:graphicFrame>
        <p:nvGraphicFramePr>
          <p:cNvPr id="4" name="Tabela 3">
            <a:extLst>
              <a:ext uri="{FF2B5EF4-FFF2-40B4-BE49-F238E27FC236}">
                <a16:creationId xmlns:a16="http://schemas.microsoft.com/office/drawing/2014/main" id="{3FC7E9B9-F0AB-4B69-BC94-F66D41E33B0F}"/>
              </a:ext>
            </a:extLst>
          </p:cNvPr>
          <p:cNvGraphicFramePr>
            <a:graphicFrameLocks noGrp="1"/>
          </p:cNvGraphicFramePr>
          <p:nvPr/>
        </p:nvGraphicFramePr>
        <p:xfrm>
          <a:off x="960438" y="5356225"/>
          <a:ext cx="5249862" cy="822325"/>
        </p:xfrm>
        <a:graphic>
          <a:graphicData uri="http://schemas.openxmlformats.org/drawingml/2006/table">
            <a:tbl>
              <a:tblPr/>
              <a:tblGrid>
                <a:gridCol w="1312466">
                  <a:extLst>
                    <a:ext uri="{9D8B030D-6E8A-4147-A177-3AD203B41FA5}">
                      <a16:colId xmlns:a16="http://schemas.microsoft.com/office/drawing/2014/main" val="20000"/>
                    </a:ext>
                  </a:extLst>
                </a:gridCol>
                <a:gridCol w="1312466">
                  <a:extLst>
                    <a:ext uri="{9D8B030D-6E8A-4147-A177-3AD203B41FA5}">
                      <a16:colId xmlns:a16="http://schemas.microsoft.com/office/drawing/2014/main" val="20001"/>
                    </a:ext>
                  </a:extLst>
                </a:gridCol>
                <a:gridCol w="1312466">
                  <a:extLst>
                    <a:ext uri="{9D8B030D-6E8A-4147-A177-3AD203B41FA5}">
                      <a16:colId xmlns:a16="http://schemas.microsoft.com/office/drawing/2014/main" val="20002"/>
                    </a:ext>
                  </a:extLst>
                </a:gridCol>
                <a:gridCol w="1312466">
                  <a:extLst>
                    <a:ext uri="{9D8B030D-6E8A-4147-A177-3AD203B41FA5}">
                      <a16:colId xmlns:a16="http://schemas.microsoft.com/office/drawing/2014/main" val="20003"/>
                    </a:ext>
                  </a:extLst>
                </a:gridCol>
              </a:tblGrid>
              <a:tr h="274108">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300">
                          <a:solidFill>
                            <a:srgbClr val="212121"/>
                          </a:solidFill>
                          <a:latin typeface="Times New Roman"/>
                          <a:ea typeface="Times New Roman"/>
                          <a:cs typeface="Times New Roman"/>
                        </a:rPr>
                        <a:t>A1</a:t>
                      </a:r>
                      <a:endParaRPr lang="pt-BR" sz="1200">
                        <a:latin typeface="Calibri"/>
                        <a:ea typeface="Calibri"/>
                        <a:cs typeface="Times New Roman"/>
                      </a:endParaRPr>
                    </a:p>
                  </a:txBody>
                  <a:tcPr marL="68576" marR="685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300">
                          <a:solidFill>
                            <a:srgbClr val="212121"/>
                          </a:solidFill>
                          <a:latin typeface="Times New Roman"/>
                          <a:ea typeface="Times New Roman"/>
                          <a:cs typeface="Times New Roman"/>
                        </a:rPr>
                        <a:t>20</a:t>
                      </a:r>
                      <a:endParaRPr lang="pt-BR" sz="1200">
                        <a:latin typeface="Calibri"/>
                        <a:ea typeface="Calibri"/>
                        <a:cs typeface="Times New Roman"/>
                      </a:endParaRPr>
                    </a:p>
                  </a:txBody>
                  <a:tcPr marL="68576" marR="685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300">
                          <a:solidFill>
                            <a:srgbClr val="212121"/>
                          </a:solidFill>
                          <a:latin typeface="Times New Roman"/>
                          <a:ea typeface="Times New Roman"/>
                          <a:cs typeface="Times New Roman"/>
                        </a:rPr>
                        <a:t>15 </a:t>
                      </a:r>
                      <a:endParaRPr lang="pt-BR" sz="1200">
                        <a:latin typeface="Calibri"/>
                        <a:ea typeface="Calibri"/>
                        <a:cs typeface="Times New Roman"/>
                      </a:endParaRPr>
                    </a:p>
                  </a:txBody>
                  <a:tcPr marL="68576" marR="685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300">
                          <a:solidFill>
                            <a:srgbClr val="212121"/>
                          </a:solidFill>
                          <a:latin typeface="Times New Roman"/>
                          <a:ea typeface="Times New Roman"/>
                          <a:cs typeface="Times New Roman"/>
                        </a:rPr>
                        <a:t>1</a:t>
                      </a:r>
                      <a:endParaRPr lang="pt-BR" sz="1200">
                        <a:latin typeface="Calibri"/>
                        <a:ea typeface="Calibri"/>
                        <a:cs typeface="Times New Roman"/>
                      </a:endParaRPr>
                    </a:p>
                  </a:txBody>
                  <a:tcPr marL="68576" marR="685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0000"/>
                  </a:ext>
                </a:extLst>
              </a:tr>
              <a:tr h="274108">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300">
                          <a:solidFill>
                            <a:srgbClr val="212121"/>
                          </a:solidFill>
                          <a:latin typeface="Times New Roman"/>
                          <a:ea typeface="Times New Roman"/>
                          <a:cs typeface="Times New Roman"/>
                        </a:rPr>
                        <a:t>A2</a:t>
                      </a:r>
                      <a:endParaRPr lang="pt-BR" sz="1200">
                        <a:latin typeface="Calibri"/>
                        <a:ea typeface="Calibri"/>
                        <a:cs typeface="Times New Roman"/>
                      </a:endParaRPr>
                    </a:p>
                  </a:txBody>
                  <a:tcPr marL="68576" marR="685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300">
                          <a:solidFill>
                            <a:srgbClr val="212121"/>
                          </a:solidFill>
                          <a:latin typeface="Times New Roman"/>
                          <a:ea typeface="Times New Roman"/>
                          <a:cs typeface="Times New Roman"/>
                        </a:rPr>
                        <a:t>19</a:t>
                      </a:r>
                      <a:endParaRPr lang="pt-BR" sz="1200">
                        <a:latin typeface="Calibri"/>
                        <a:ea typeface="Calibri"/>
                        <a:cs typeface="Times New Roman"/>
                      </a:endParaRPr>
                    </a:p>
                  </a:txBody>
                  <a:tcPr marL="68576" marR="685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300">
                          <a:solidFill>
                            <a:srgbClr val="212121"/>
                          </a:solidFill>
                          <a:latin typeface="Times New Roman"/>
                          <a:ea typeface="Times New Roman"/>
                          <a:cs typeface="Times New Roman"/>
                        </a:rPr>
                        <a:t>20 </a:t>
                      </a:r>
                      <a:endParaRPr lang="pt-BR" sz="1200">
                        <a:latin typeface="Calibri"/>
                        <a:ea typeface="Calibri"/>
                        <a:cs typeface="Times New Roman"/>
                      </a:endParaRPr>
                    </a:p>
                  </a:txBody>
                  <a:tcPr marL="68576" marR="685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300">
                          <a:solidFill>
                            <a:srgbClr val="212121"/>
                          </a:solidFill>
                          <a:latin typeface="Times New Roman"/>
                          <a:ea typeface="Times New Roman"/>
                          <a:cs typeface="Times New Roman"/>
                        </a:rPr>
                        <a:t>0</a:t>
                      </a:r>
                      <a:endParaRPr lang="pt-BR" sz="1200">
                        <a:latin typeface="Calibri"/>
                        <a:ea typeface="Calibri"/>
                        <a:cs typeface="Times New Roman"/>
                      </a:endParaRPr>
                    </a:p>
                  </a:txBody>
                  <a:tcPr marL="68576" marR="685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0001"/>
                  </a:ext>
                </a:extLst>
              </a:tr>
              <a:tr h="274108">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300">
                          <a:solidFill>
                            <a:srgbClr val="212121"/>
                          </a:solidFill>
                          <a:latin typeface="Times New Roman"/>
                          <a:ea typeface="Times New Roman"/>
                          <a:cs typeface="Times New Roman"/>
                        </a:rPr>
                        <a:t>A3</a:t>
                      </a:r>
                      <a:endParaRPr lang="pt-BR" sz="1200">
                        <a:latin typeface="Calibri"/>
                        <a:ea typeface="Calibri"/>
                        <a:cs typeface="Times New Roman"/>
                      </a:endParaRPr>
                    </a:p>
                  </a:txBody>
                  <a:tcPr marL="68576" marR="685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300">
                          <a:solidFill>
                            <a:srgbClr val="212121"/>
                          </a:solidFill>
                          <a:latin typeface="Times New Roman"/>
                          <a:ea typeface="Times New Roman"/>
                          <a:cs typeface="Times New Roman"/>
                        </a:rPr>
                        <a:t>0</a:t>
                      </a:r>
                      <a:endParaRPr lang="pt-BR" sz="1200">
                        <a:latin typeface="Calibri"/>
                        <a:ea typeface="Calibri"/>
                        <a:cs typeface="Times New Roman"/>
                      </a:endParaRPr>
                    </a:p>
                  </a:txBody>
                  <a:tcPr marL="68576" marR="685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300">
                          <a:solidFill>
                            <a:srgbClr val="212121"/>
                          </a:solidFill>
                          <a:latin typeface="Times New Roman"/>
                          <a:ea typeface="Times New Roman"/>
                          <a:cs typeface="Times New Roman"/>
                        </a:rPr>
                        <a:t>30 </a:t>
                      </a:r>
                      <a:endParaRPr lang="pt-BR" sz="1200">
                        <a:latin typeface="Calibri"/>
                        <a:ea typeface="Calibri"/>
                        <a:cs typeface="Times New Roman"/>
                      </a:endParaRPr>
                    </a:p>
                  </a:txBody>
                  <a:tcPr marL="68576" marR="685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PT" sz="1300" dirty="0">
                          <a:solidFill>
                            <a:srgbClr val="212121"/>
                          </a:solidFill>
                          <a:latin typeface="Times New Roman"/>
                          <a:ea typeface="Times New Roman"/>
                          <a:cs typeface="Times New Roman"/>
                        </a:rPr>
                        <a:t>0</a:t>
                      </a:r>
                      <a:endParaRPr lang="pt-BR" sz="1200" dirty="0">
                        <a:latin typeface="Calibri"/>
                        <a:ea typeface="Calibri"/>
                        <a:cs typeface="Times New Roman"/>
                      </a:endParaRPr>
                    </a:p>
                  </a:txBody>
                  <a:tcPr marL="68576" marR="685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Explosão 2 4">
            <a:extLst>
              <a:ext uri="{FF2B5EF4-FFF2-40B4-BE49-F238E27FC236}">
                <a16:creationId xmlns:a16="http://schemas.microsoft.com/office/drawing/2014/main" id="{E9D0D610-3763-4677-AEC5-4427F63362EB}"/>
              </a:ext>
            </a:extLst>
          </p:cNvPr>
          <p:cNvSpPr/>
          <p:nvPr/>
        </p:nvSpPr>
        <p:spPr>
          <a:xfrm>
            <a:off x="7246938" y="4089400"/>
            <a:ext cx="3432175" cy="2492375"/>
          </a:xfrm>
          <a:prstGeom prst="irregularSeal2">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b="1" i="1" dirty="0">
                <a:solidFill>
                  <a:srgbClr val="FF0000"/>
                </a:solidFill>
              </a:rPr>
              <a:t>Que regra é melhor?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ítulo 1">
            <a:extLst>
              <a:ext uri="{FF2B5EF4-FFF2-40B4-BE49-F238E27FC236}">
                <a16:creationId xmlns:a16="http://schemas.microsoft.com/office/drawing/2014/main" id="{9B8B7D5F-E7F5-4662-A40F-BEEFFD05FB8D}"/>
              </a:ext>
            </a:extLst>
          </p:cNvPr>
          <p:cNvSpPr>
            <a:spLocks noGrp="1"/>
          </p:cNvSpPr>
          <p:nvPr>
            <p:ph type="title"/>
          </p:nvPr>
        </p:nvSpPr>
        <p:spPr/>
        <p:txBody>
          <a:bodyPr/>
          <a:lstStyle/>
          <a:p>
            <a:r>
              <a:rPr lang="pt-PT" altLang="pt-BR"/>
              <a:t>Análise axiomática de decisões no âmbito da ignorancia – Milnor </a:t>
            </a:r>
            <a:endParaRPr lang="pt-BR" altLang="pt-BR"/>
          </a:p>
        </p:txBody>
      </p:sp>
      <p:sp>
        <p:nvSpPr>
          <p:cNvPr id="6" name="Retângulo Arredondado 5">
            <a:extLst>
              <a:ext uri="{FF2B5EF4-FFF2-40B4-BE49-F238E27FC236}">
                <a16:creationId xmlns:a16="http://schemas.microsoft.com/office/drawing/2014/main" id="{FFB3449B-BAF2-43F7-A36B-7A7335D6A1F9}"/>
              </a:ext>
            </a:extLst>
          </p:cNvPr>
          <p:cNvSpPr/>
          <p:nvPr/>
        </p:nvSpPr>
        <p:spPr>
          <a:xfrm>
            <a:off x="838200" y="1954213"/>
            <a:ext cx="4413250" cy="450215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pt-PT" dirty="0"/>
              <a:t>Os teóricos de decisão procuram mostrar que uma regra é melhor do que outra, fornecendo uma justificação axiomática. Em poucas palavras, a ideia é formular um conjunto de princípios fundamentais a partir dos quais uma regra de decisão pode ser derivado - ou , no caso de alguém argumentar contra uma regra, para encontrar um conjunto de condições plausíveis que sejam incompatíveis com a regra em questão. </a:t>
            </a:r>
            <a:endParaRPr lang="pt-BR" dirty="0"/>
          </a:p>
        </p:txBody>
      </p:sp>
      <p:sp>
        <p:nvSpPr>
          <p:cNvPr id="7" name="Retângulo de cantos arredondados 6">
            <a:extLst>
              <a:ext uri="{FF2B5EF4-FFF2-40B4-BE49-F238E27FC236}">
                <a16:creationId xmlns:a16="http://schemas.microsoft.com/office/drawing/2014/main" id="{CF9C1640-9D33-4A43-9743-5413A71EA50E}"/>
              </a:ext>
            </a:extLst>
          </p:cNvPr>
          <p:cNvSpPr/>
          <p:nvPr/>
        </p:nvSpPr>
        <p:spPr>
          <a:xfrm>
            <a:off x="6599238" y="1906588"/>
            <a:ext cx="4632325" cy="4529137"/>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PT" dirty="0"/>
              <a:t>Milnor assumiu que regra de decisão plausivel não só deve destacar um conjunto de atos ideais, mas também proporcionar um ranking ordinal de todos alternativas. E Para isso:</a:t>
            </a:r>
          </a:p>
          <a:p>
            <a:pPr algn="ctr">
              <a:defRPr/>
            </a:pPr>
            <a:endParaRPr lang="pt-PT" dirty="0"/>
          </a:p>
          <a:p>
            <a:pPr algn="just">
              <a:defRPr/>
            </a:pPr>
            <a:r>
              <a:rPr lang="pt-PT" dirty="0"/>
              <a:t>Deixe </a:t>
            </a:r>
            <a:r>
              <a:rPr lang="pt-BR" dirty="0"/>
              <a:t>&gt;</a:t>
            </a:r>
            <a:r>
              <a:rPr lang="pt-PT" dirty="0"/>
              <a:t>ter uma relação binária com os atos de tal forma que ai </a:t>
            </a:r>
            <a:r>
              <a:rPr lang="pt-BR" dirty="0"/>
              <a:t>&gt;</a:t>
            </a:r>
            <a:r>
              <a:rPr lang="pt-BR" dirty="0" err="1"/>
              <a:t>aj</a:t>
            </a:r>
            <a:r>
              <a:rPr lang="pt-BR" dirty="0"/>
              <a:t>, </a:t>
            </a:r>
            <a:r>
              <a:rPr lang="pt-PT" dirty="0"/>
              <a:t>se, e somente se, é pelo menos tão racional para escolher ai como aj. Alem disso, ai </a:t>
            </a:r>
            <a:r>
              <a:rPr lang="pt-BR" dirty="0"/>
              <a:t>&gt;</a:t>
            </a:r>
            <a:r>
              <a:rPr lang="pt-BR" dirty="0" err="1"/>
              <a:t>aj</a:t>
            </a:r>
            <a:r>
              <a:rPr lang="pt-BR" dirty="0"/>
              <a:t> significa que ai &gt;</a:t>
            </a:r>
            <a:r>
              <a:rPr lang="pt-BR" dirty="0" err="1"/>
              <a:t>aj</a:t>
            </a:r>
            <a:r>
              <a:rPr lang="pt-BR" dirty="0"/>
              <a:t> e não </a:t>
            </a:r>
            <a:r>
              <a:rPr lang="pt-BR" dirty="0" err="1"/>
              <a:t>aj</a:t>
            </a:r>
            <a:r>
              <a:rPr lang="pt-BR" dirty="0"/>
              <a:t>&gt;ai, e ai &gt;</a:t>
            </a:r>
            <a:r>
              <a:rPr lang="pt-BR" dirty="0" err="1"/>
              <a:t>aj</a:t>
            </a:r>
            <a:r>
              <a:rPr lang="pt-BR" dirty="0"/>
              <a:t> significa que ai&gt;</a:t>
            </a:r>
            <a:r>
              <a:rPr lang="pt-BR" dirty="0" err="1"/>
              <a:t>aj</a:t>
            </a:r>
            <a:r>
              <a:rPr lang="pt-BR" dirty="0"/>
              <a:t> e </a:t>
            </a:r>
            <a:r>
              <a:rPr lang="pt-BR" dirty="0" err="1"/>
              <a:t>aj</a:t>
            </a:r>
            <a:r>
              <a:rPr lang="pt-BR" dirty="0"/>
              <a:t>&gt;ai.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ítulo 1">
            <a:extLst>
              <a:ext uri="{FF2B5EF4-FFF2-40B4-BE49-F238E27FC236}">
                <a16:creationId xmlns:a16="http://schemas.microsoft.com/office/drawing/2014/main" id="{417103EF-1968-4F70-9053-BB1730ECCB4A}"/>
              </a:ext>
            </a:extLst>
          </p:cNvPr>
          <p:cNvSpPr>
            <a:spLocks noGrp="1"/>
          </p:cNvSpPr>
          <p:nvPr>
            <p:ph type="title"/>
          </p:nvPr>
        </p:nvSpPr>
        <p:spPr/>
        <p:txBody>
          <a:bodyPr/>
          <a:lstStyle/>
          <a:p>
            <a:r>
              <a:rPr lang="pt-BR" altLang="pt-BR"/>
              <a:t>Considere os 10 axiomas dado..</a:t>
            </a:r>
          </a:p>
        </p:txBody>
      </p:sp>
      <p:graphicFrame>
        <p:nvGraphicFramePr>
          <p:cNvPr id="4" name="Tabela 3">
            <a:extLst>
              <a:ext uri="{FF2B5EF4-FFF2-40B4-BE49-F238E27FC236}">
                <a16:creationId xmlns:a16="http://schemas.microsoft.com/office/drawing/2014/main" id="{052751B1-3EE9-4265-AD00-54EAEEA70EF6}"/>
              </a:ext>
            </a:extLst>
          </p:cNvPr>
          <p:cNvGraphicFramePr>
            <a:graphicFrameLocks noGrp="1"/>
          </p:cNvGraphicFramePr>
          <p:nvPr/>
        </p:nvGraphicFramePr>
        <p:xfrm>
          <a:off x="6210300" y="1785938"/>
          <a:ext cx="5503863" cy="4529137"/>
        </p:xfrm>
        <a:graphic>
          <a:graphicData uri="http://schemas.openxmlformats.org/drawingml/2006/table">
            <a:tbl>
              <a:tblPr firstRow="1" firstCol="1" bandRow="1"/>
              <a:tblGrid>
                <a:gridCol w="1100373">
                  <a:extLst>
                    <a:ext uri="{9D8B030D-6E8A-4147-A177-3AD203B41FA5}">
                      <a16:colId xmlns:a16="http://schemas.microsoft.com/office/drawing/2014/main" val="20000"/>
                    </a:ext>
                  </a:extLst>
                </a:gridCol>
                <a:gridCol w="1100373">
                  <a:extLst>
                    <a:ext uri="{9D8B030D-6E8A-4147-A177-3AD203B41FA5}">
                      <a16:colId xmlns:a16="http://schemas.microsoft.com/office/drawing/2014/main" val="20001"/>
                    </a:ext>
                  </a:extLst>
                </a:gridCol>
                <a:gridCol w="1101039">
                  <a:extLst>
                    <a:ext uri="{9D8B030D-6E8A-4147-A177-3AD203B41FA5}">
                      <a16:colId xmlns:a16="http://schemas.microsoft.com/office/drawing/2014/main" val="20002"/>
                    </a:ext>
                  </a:extLst>
                </a:gridCol>
                <a:gridCol w="1101039">
                  <a:extLst>
                    <a:ext uri="{9D8B030D-6E8A-4147-A177-3AD203B41FA5}">
                      <a16:colId xmlns:a16="http://schemas.microsoft.com/office/drawing/2014/main" val="20003"/>
                    </a:ext>
                  </a:extLst>
                </a:gridCol>
                <a:gridCol w="1101039">
                  <a:extLst>
                    <a:ext uri="{9D8B030D-6E8A-4147-A177-3AD203B41FA5}">
                      <a16:colId xmlns:a16="http://schemas.microsoft.com/office/drawing/2014/main" val="20004"/>
                    </a:ext>
                  </a:extLst>
                </a:gridCol>
              </a:tblGrid>
              <a:tr h="483131">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maximin</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Otimismo-pessimismo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Minimax regret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Razão insuficiente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5875">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Ordem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5875">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Simetria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5875">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Domínio estrito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5875">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Continuidade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2573">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Intervalo de escala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x</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X</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x</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14687">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Alternativas irrelevantes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76458">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Linearidade de coluna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76458">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Duplicação de coluna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5875">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Randomização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x</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76458">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Adjunção linha especial</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x</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x</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2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x</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5" name="Retângulo de cantos arredondados 4">
            <a:extLst>
              <a:ext uri="{FF2B5EF4-FFF2-40B4-BE49-F238E27FC236}">
                <a16:creationId xmlns:a16="http://schemas.microsoft.com/office/drawing/2014/main" id="{8B34A943-C2F6-48CC-AC15-AE90D5628FC3}"/>
              </a:ext>
            </a:extLst>
          </p:cNvPr>
          <p:cNvSpPr/>
          <p:nvPr/>
        </p:nvSpPr>
        <p:spPr>
          <a:xfrm>
            <a:off x="311150" y="1457325"/>
            <a:ext cx="5649913" cy="512445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pt-PT" sz="1200" dirty="0"/>
              <a:t>1- </a:t>
            </a:r>
            <a:r>
              <a:rPr lang="pt-PT" sz="1200" b="1" dirty="0"/>
              <a:t>Ordem: </a:t>
            </a:r>
            <a:r>
              <a:rPr lang="pt-BR" sz="1200" dirty="0"/>
              <a:t>&gt; </a:t>
            </a:r>
            <a:r>
              <a:rPr lang="pt-PT" sz="1200" dirty="0"/>
              <a:t>é transitivo e completa</a:t>
            </a:r>
            <a:endParaRPr lang="pt-BR" sz="1200" dirty="0"/>
          </a:p>
          <a:p>
            <a:pPr>
              <a:defRPr/>
            </a:pPr>
            <a:r>
              <a:rPr lang="pt-PT" sz="1200" dirty="0"/>
              <a:t>2- </a:t>
            </a:r>
            <a:r>
              <a:rPr lang="pt-PT" sz="1200" b="1" dirty="0"/>
              <a:t>Simetria: </a:t>
            </a:r>
            <a:r>
              <a:rPr lang="pt-PT" sz="1200" dirty="0"/>
              <a:t>a ordem e imposta pela </a:t>
            </a:r>
            <a:r>
              <a:rPr lang="pt-BR" sz="1200" dirty="0"/>
              <a:t>&gt; que é independente da rotulagem dos atos e estados, portanto, quaisquer duas linhas ou colunas na matriz de decisão poderia ser trocado.</a:t>
            </a:r>
          </a:p>
          <a:p>
            <a:pPr>
              <a:defRPr/>
            </a:pPr>
            <a:r>
              <a:rPr lang="pt-BR" sz="1200" dirty="0"/>
              <a:t>3- </a:t>
            </a:r>
            <a:r>
              <a:rPr lang="pt-BR" sz="1200" b="1" dirty="0"/>
              <a:t>Domínio estrito: </a:t>
            </a:r>
            <a:r>
              <a:rPr lang="pt-PT" sz="1200" dirty="0"/>
              <a:t>se o resultado de um ato é estritamente melhor do que o resultado de outro debaixo de cada estado, em seguida, o ex- ato é classificado acima do último.</a:t>
            </a:r>
            <a:endParaRPr lang="pt-BR" sz="1200" dirty="0"/>
          </a:p>
          <a:p>
            <a:pPr>
              <a:defRPr/>
            </a:pPr>
            <a:r>
              <a:rPr lang="pt-BR" sz="1200" dirty="0"/>
              <a:t>4- </a:t>
            </a:r>
            <a:r>
              <a:rPr lang="pt-BR" sz="1200" b="1" dirty="0"/>
              <a:t>Continuidade: </a:t>
            </a:r>
            <a:r>
              <a:rPr lang="pt-PT" sz="1200" dirty="0"/>
              <a:t>se um ato domina fracamente outra numa sequência de problemas de decisão sob a ignorância, então isso vale também no problema de decisão limite sob a ignorância.</a:t>
            </a:r>
            <a:endParaRPr lang="pt-BR" sz="1200" dirty="0"/>
          </a:p>
          <a:p>
            <a:pPr>
              <a:defRPr/>
            </a:pPr>
            <a:r>
              <a:rPr lang="pt-BR" sz="1200" dirty="0"/>
              <a:t>5- </a:t>
            </a:r>
            <a:r>
              <a:rPr lang="pt-BR" sz="1200" b="1" dirty="0"/>
              <a:t>Escala de intervalo: </a:t>
            </a:r>
            <a:r>
              <a:rPr lang="pt-BR" sz="1200" dirty="0"/>
              <a:t>a ordem é imposta por &gt; que </a:t>
            </a:r>
            <a:r>
              <a:rPr lang="pt-PT" sz="1200" dirty="0"/>
              <a:t>não é afetado por uma transformação linear positiva dos valores atribuídos aos resultados.</a:t>
            </a:r>
            <a:endParaRPr lang="pt-BR" sz="1200" dirty="0"/>
          </a:p>
          <a:p>
            <a:pPr>
              <a:defRPr/>
            </a:pPr>
            <a:r>
              <a:rPr lang="pt-BR" sz="1200" dirty="0"/>
              <a:t>6- </a:t>
            </a:r>
            <a:r>
              <a:rPr lang="pt-BR" sz="1200" b="1" dirty="0"/>
              <a:t>Alternativas irrelevantes: </a:t>
            </a:r>
            <a:r>
              <a:rPr lang="pt-PT" sz="1200" dirty="0"/>
              <a:t>A ordenação entre velhas alternativas não muda se novas alternativas são adicionadas ao problema de decisão</a:t>
            </a:r>
            <a:endParaRPr lang="pt-BR" sz="1200" dirty="0"/>
          </a:p>
          <a:p>
            <a:pPr>
              <a:defRPr/>
            </a:pPr>
            <a:r>
              <a:rPr lang="pt-BR" sz="1200" dirty="0"/>
              <a:t>7- </a:t>
            </a:r>
            <a:r>
              <a:rPr lang="pt-BR" sz="1200" b="1" dirty="0"/>
              <a:t>Linearidade de coluna: </a:t>
            </a:r>
            <a:r>
              <a:rPr lang="pt-BR" sz="1200" dirty="0"/>
              <a:t>a ordem é imposta por &gt;</a:t>
            </a:r>
            <a:r>
              <a:rPr lang="pt-PT" sz="1200" dirty="0"/>
              <a:t>que não se altera se uma constante é adicionada a uma coluna.</a:t>
            </a:r>
            <a:endParaRPr lang="pt-BR" sz="1200" dirty="0"/>
          </a:p>
          <a:p>
            <a:pPr>
              <a:defRPr/>
            </a:pPr>
            <a:r>
              <a:rPr lang="pt-BR" sz="1200" dirty="0"/>
              <a:t>8- </a:t>
            </a:r>
            <a:r>
              <a:rPr lang="pt-BR" sz="1200" b="1" dirty="0"/>
              <a:t>Duplicação de coluna: </a:t>
            </a:r>
            <a:r>
              <a:rPr lang="pt-BR" sz="1200" dirty="0"/>
              <a:t>a ordem é imposta por &gt; </a:t>
            </a:r>
            <a:r>
              <a:rPr lang="pt-PT" sz="1200" dirty="0"/>
              <a:t>que não muda se um estadoidêntico (coluna) é adicionado.</a:t>
            </a:r>
            <a:endParaRPr lang="pt-BR" sz="1200" dirty="0"/>
          </a:p>
          <a:p>
            <a:pPr>
              <a:defRPr/>
            </a:pPr>
            <a:r>
              <a:rPr lang="pt-PT" sz="1200" dirty="0"/>
              <a:t>9- </a:t>
            </a:r>
            <a:r>
              <a:rPr lang="pt-PT" sz="1200" b="1" dirty="0"/>
              <a:t>Randomização: </a:t>
            </a:r>
            <a:r>
              <a:rPr lang="pt-PT" sz="1200" dirty="0"/>
              <a:t>se dois atos são igualmente valiosas , então cada randomização entre os dois atos também é igualmente valioso.</a:t>
            </a:r>
            <a:endParaRPr lang="pt-BR" sz="1200" dirty="0"/>
          </a:p>
          <a:p>
            <a:pPr>
              <a:defRPr/>
            </a:pPr>
            <a:r>
              <a:rPr lang="pt-PT" sz="1200" dirty="0"/>
              <a:t>10- </a:t>
            </a:r>
            <a:r>
              <a:rPr lang="pt-PT" sz="1200" b="1" dirty="0"/>
              <a:t>Adjunção linha especial: </a:t>
            </a:r>
            <a:r>
              <a:rPr lang="pt-PT" sz="1200" dirty="0"/>
              <a:t>adicionando um ato fracamente dominado não muda a ordem dos atos antigos.</a:t>
            </a:r>
            <a:endParaRPr lang="pt-BR" sz="1200" dirty="0"/>
          </a:p>
          <a:p>
            <a:pPr>
              <a:defRPr/>
            </a:pPr>
            <a:r>
              <a:rPr lang="pt-PT" sz="1200" dirty="0"/>
              <a:t> </a:t>
            </a:r>
            <a:endParaRPr lang="pt-BR" sz="1200" dirty="0"/>
          </a:p>
        </p:txBody>
      </p:sp>
      <p:sp>
        <p:nvSpPr>
          <p:cNvPr id="54350" name="CaixaDeTexto 6">
            <a:extLst>
              <a:ext uri="{FF2B5EF4-FFF2-40B4-BE49-F238E27FC236}">
                <a16:creationId xmlns:a16="http://schemas.microsoft.com/office/drawing/2014/main" id="{43A01372-F6A2-4D6E-B4D9-BD323A67608A}"/>
              </a:ext>
            </a:extLst>
          </p:cNvPr>
          <p:cNvSpPr txBox="1">
            <a:spLocks noChangeArrowheads="1"/>
          </p:cNvSpPr>
          <p:nvPr/>
        </p:nvSpPr>
        <p:spPr bwMode="auto">
          <a:xfrm>
            <a:off x="6191250" y="6405563"/>
            <a:ext cx="54784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pt-BR" altLang="pt-BR" sz="1000">
                <a:latin typeface="Arial" panose="020B0604020202020204" pitchFamily="34" charset="0"/>
              </a:rPr>
              <a:t>- = incompatíveis / x = compatíveis / c= condição necessária e suficiente a tomada de decisão </a:t>
            </a:r>
          </a:p>
        </p:txBody>
      </p:sp>
      <p:sp>
        <p:nvSpPr>
          <p:cNvPr id="54351" name="CaixaDeTexto 7">
            <a:extLst>
              <a:ext uri="{FF2B5EF4-FFF2-40B4-BE49-F238E27FC236}">
                <a16:creationId xmlns:a16="http://schemas.microsoft.com/office/drawing/2014/main" id="{5AE08B60-19D4-40F9-96DA-437AC2A17FCF}"/>
              </a:ext>
            </a:extLst>
          </p:cNvPr>
          <p:cNvSpPr txBox="1">
            <a:spLocks noChangeArrowheads="1"/>
          </p:cNvSpPr>
          <p:nvPr/>
        </p:nvSpPr>
        <p:spPr bwMode="auto">
          <a:xfrm>
            <a:off x="6210300" y="1354138"/>
            <a:ext cx="1377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pt-BR" altLang="pt-BR" sz="1800">
                <a:latin typeface="Arial" panose="020B0604020202020204" pitchFamily="34" charset="0"/>
              </a:rPr>
              <a:t>Tabela 3.21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a:extLst>
              <a:ext uri="{FF2B5EF4-FFF2-40B4-BE49-F238E27FC236}">
                <a16:creationId xmlns:a16="http://schemas.microsoft.com/office/drawing/2014/main" id="{51111F21-8F36-4837-B060-A258CEF6431C}"/>
              </a:ext>
            </a:extLst>
          </p:cNvPr>
          <p:cNvSpPr>
            <a:spLocks noGrp="1"/>
          </p:cNvSpPr>
          <p:nvPr>
            <p:ph type="title"/>
          </p:nvPr>
        </p:nvSpPr>
        <p:spPr/>
        <p:txBody>
          <a:bodyPr/>
          <a:lstStyle/>
          <a:p>
            <a:pPr eaLnBrk="1" hangingPunct="1"/>
            <a:r>
              <a:rPr lang="pt-BR" altLang="pt-BR"/>
              <a:t>Decisões sob Ignorância</a:t>
            </a:r>
          </a:p>
        </p:txBody>
      </p:sp>
      <p:sp>
        <p:nvSpPr>
          <p:cNvPr id="7171" name="Espaço Reservado para Conteúdo 2">
            <a:extLst>
              <a:ext uri="{FF2B5EF4-FFF2-40B4-BE49-F238E27FC236}">
                <a16:creationId xmlns:a16="http://schemas.microsoft.com/office/drawing/2014/main" id="{96B75440-CA20-4C06-8C9C-BED9A7E62C5B}"/>
              </a:ext>
            </a:extLst>
          </p:cNvPr>
          <p:cNvSpPr>
            <a:spLocks noGrp="1"/>
          </p:cNvSpPr>
          <p:nvPr>
            <p:ph idx="1"/>
          </p:nvPr>
        </p:nvSpPr>
        <p:spPr>
          <a:xfrm>
            <a:off x="377825" y="1781175"/>
            <a:ext cx="11201400" cy="5076825"/>
          </a:xfrm>
        </p:spPr>
        <p:txBody>
          <a:bodyPr/>
          <a:lstStyle/>
          <a:p>
            <a:pPr marL="0" indent="0" eaLnBrk="1" hangingPunct="1">
              <a:buFont typeface="Arial" panose="020B0604020202020204" pitchFamily="34" charset="0"/>
              <a:buNone/>
            </a:pPr>
            <a:r>
              <a:rPr lang="pt-PT" altLang="pt-BR" sz="3000" b="1" i="1"/>
              <a:t>Exemplo 1 – Tomada de Decisão Sob Ignorância</a:t>
            </a:r>
          </a:p>
          <a:p>
            <a:pPr marL="0" indent="0" eaLnBrk="1" hangingPunct="1">
              <a:buFont typeface="Arial" panose="020B0604020202020204" pitchFamily="34" charset="0"/>
              <a:buNone/>
            </a:pPr>
            <a:endParaRPr lang="pt-PT" altLang="pt-BR" sz="3000" i="1"/>
          </a:p>
        </p:txBody>
      </p:sp>
      <p:sp>
        <p:nvSpPr>
          <p:cNvPr id="7172" name="Retângulo 3">
            <a:extLst>
              <a:ext uri="{FF2B5EF4-FFF2-40B4-BE49-F238E27FC236}">
                <a16:creationId xmlns:a16="http://schemas.microsoft.com/office/drawing/2014/main" id="{75D1F0C7-FAC2-4E38-BA42-59F45EC53368}"/>
              </a:ext>
            </a:extLst>
          </p:cNvPr>
          <p:cNvSpPr>
            <a:spLocks noChangeArrowheads="1"/>
          </p:cNvSpPr>
          <p:nvPr/>
        </p:nvSpPr>
        <p:spPr bwMode="auto">
          <a:xfrm rot="-2463409">
            <a:off x="-280988" y="3689350"/>
            <a:ext cx="4067176" cy="406400"/>
          </a:xfrm>
          <a:prstGeom prst="rect">
            <a:avLst/>
          </a:prstGeom>
          <a:noFill/>
          <a:ln w="9525">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PT" altLang="pt-BR" sz="2000" b="1">
                <a:solidFill>
                  <a:srgbClr val="FF0000"/>
                </a:solidFill>
              </a:rPr>
              <a:t>Que alternativa Jane deve escolher?</a:t>
            </a:r>
            <a:r>
              <a:rPr lang="pt-PT" altLang="pt-BR" sz="2000">
                <a:solidFill>
                  <a:srgbClr val="FF0000"/>
                </a:solidFill>
              </a:rPr>
              <a:t> </a:t>
            </a:r>
            <a:endParaRPr lang="pt-BR" altLang="pt-BR" sz="2000">
              <a:solidFill>
                <a:srgbClr val="FF0000"/>
              </a:solidFill>
            </a:endParaRPr>
          </a:p>
        </p:txBody>
      </p:sp>
      <p:pic>
        <p:nvPicPr>
          <p:cNvPr id="7173" name="Picture 8">
            <a:extLst>
              <a:ext uri="{FF2B5EF4-FFF2-40B4-BE49-F238E27FC236}">
                <a16:creationId xmlns:a16="http://schemas.microsoft.com/office/drawing/2014/main" id="{137928B1-5010-4034-8544-BF1C54B3D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825" y="2914650"/>
            <a:ext cx="8470900" cy="1843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174" name="Picture 46">
            <a:extLst>
              <a:ext uri="{FF2B5EF4-FFF2-40B4-BE49-F238E27FC236}">
                <a16:creationId xmlns:a16="http://schemas.microsoft.com/office/drawing/2014/main" id="{6E031E88-CCE4-4B0F-8265-6B0770D862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550" y="4900613"/>
            <a:ext cx="85883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eta em curva para a direita 2">
            <a:extLst>
              <a:ext uri="{FF2B5EF4-FFF2-40B4-BE49-F238E27FC236}">
                <a16:creationId xmlns:a16="http://schemas.microsoft.com/office/drawing/2014/main" id="{089D9F7B-08ED-4FE1-9308-B014DB09B2AD}"/>
              </a:ext>
            </a:extLst>
          </p:cNvPr>
          <p:cNvSpPr/>
          <p:nvPr/>
        </p:nvSpPr>
        <p:spPr>
          <a:xfrm>
            <a:off x="2597150" y="4092575"/>
            <a:ext cx="682625" cy="116205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solidFill>
                <a:schemeClr val="tx1"/>
              </a:solidFill>
            </a:endParaRPr>
          </a:p>
        </p:txBody>
      </p:sp>
      <p:sp>
        <p:nvSpPr>
          <p:cNvPr id="7176" name="Retângulo 12">
            <a:extLst>
              <a:ext uri="{FF2B5EF4-FFF2-40B4-BE49-F238E27FC236}">
                <a16:creationId xmlns:a16="http://schemas.microsoft.com/office/drawing/2014/main" id="{8074F1C5-AFC3-4442-9965-E23C14F19826}"/>
              </a:ext>
            </a:extLst>
          </p:cNvPr>
          <p:cNvSpPr>
            <a:spLocks noChangeArrowheads="1"/>
          </p:cNvSpPr>
          <p:nvPr/>
        </p:nvSpPr>
        <p:spPr bwMode="auto">
          <a:xfrm>
            <a:off x="5954713" y="2530475"/>
            <a:ext cx="3336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PT" altLang="pt-BR" sz="1600" b="1" u="sng">
                <a:latin typeface="Arial" panose="020B0604020202020204" pitchFamily="34" charset="0"/>
              </a:rPr>
              <a:t>Matriz de Decisão do Exemplo 1 </a:t>
            </a:r>
            <a:endParaRPr lang="pt-BR" altLang="pt-BR" sz="1600">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Arredondado 3">
            <a:extLst>
              <a:ext uri="{FF2B5EF4-FFF2-40B4-BE49-F238E27FC236}">
                <a16:creationId xmlns:a16="http://schemas.microsoft.com/office/drawing/2014/main" id="{639416FB-4371-499B-85BE-449FBDB288A1}"/>
              </a:ext>
            </a:extLst>
          </p:cNvPr>
          <p:cNvSpPr/>
          <p:nvPr/>
        </p:nvSpPr>
        <p:spPr>
          <a:xfrm>
            <a:off x="3754438" y="2008188"/>
            <a:ext cx="4308475" cy="2328862"/>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pt-BR" sz="6600" dirty="0"/>
              <a:t>OBRIGADO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tângulo 2">
            <a:extLst>
              <a:ext uri="{FF2B5EF4-FFF2-40B4-BE49-F238E27FC236}">
                <a16:creationId xmlns:a16="http://schemas.microsoft.com/office/drawing/2014/main" id="{9AE632EF-1303-45AC-816E-8A59D28B96C1}"/>
              </a:ext>
            </a:extLst>
          </p:cNvPr>
          <p:cNvSpPr>
            <a:spLocks noChangeArrowheads="1"/>
          </p:cNvSpPr>
          <p:nvPr/>
        </p:nvSpPr>
        <p:spPr bwMode="auto">
          <a:xfrm>
            <a:off x="584200" y="1730375"/>
            <a:ext cx="108204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pt-PT" altLang="pt-BR" b="1" u="sng"/>
              <a:t>Qual alternativa Jane deve escolher?</a:t>
            </a:r>
          </a:p>
          <a:p>
            <a:pPr algn="just" eaLnBrk="1" hangingPunct="1">
              <a:lnSpc>
                <a:spcPct val="100000"/>
              </a:lnSpc>
              <a:spcBef>
                <a:spcPct val="0"/>
              </a:spcBef>
              <a:buFontTx/>
              <a:buNone/>
            </a:pPr>
            <a:endParaRPr lang="pt-PT" altLang="pt-BR"/>
          </a:p>
          <a:p>
            <a:pPr algn="just" eaLnBrk="1" hangingPunct="1">
              <a:lnSpc>
                <a:spcPct val="100000"/>
              </a:lnSpc>
              <a:spcBef>
                <a:spcPct val="0"/>
              </a:spcBef>
              <a:buFontTx/>
              <a:buNone/>
            </a:pPr>
            <a:endParaRPr lang="pt-PT" altLang="pt-BR"/>
          </a:p>
          <a:p>
            <a:pPr algn="ctr" eaLnBrk="1" hangingPunct="1">
              <a:lnSpc>
                <a:spcPct val="100000"/>
              </a:lnSpc>
              <a:spcBef>
                <a:spcPct val="0"/>
              </a:spcBef>
              <a:buFontTx/>
              <a:buNone/>
            </a:pPr>
            <a:r>
              <a:rPr lang="pt-PT" altLang="pt-BR" b="1"/>
              <a:t>Para responder a esta questão, o tomador de decisão deve:</a:t>
            </a:r>
          </a:p>
          <a:p>
            <a:pPr algn="just" eaLnBrk="1" hangingPunct="1">
              <a:lnSpc>
                <a:spcPct val="100000"/>
              </a:lnSpc>
              <a:spcBef>
                <a:spcPct val="0"/>
              </a:spcBef>
              <a:buFontTx/>
              <a:buNone/>
            </a:pPr>
            <a:endParaRPr lang="pt-PT" altLang="pt-BR" b="1"/>
          </a:p>
          <a:p>
            <a:pPr algn="just" eaLnBrk="1" hangingPunct="1">
              <a:lnSpc>
                <a:spcPct val="100000"/>
              </a:lnSpc>
              <a:spcBef>
                <a:spcPct val="0"/>
              </a:spcBef>
            </a:pPr>
            <a:r>
              <a:rPr lang="pt-PT" altLang="pt-BR"/>
              <a:t> Aplicar alguma regra de decisão;</a:t>
            </a:r>
          </a:p>
          <a:p>
            <a:pPr algn="just" eaLnBrk="1" hangingPunct="1">
              <a:lnSpc>
                <a:spcPct val="100000"/>
              </a:lnSpc>
              <a:spcBef>
                <a:spcPct val="0"/>
              </a:spcBef>
            </a:pPr>
            <a:endParaRPr lang="pt-PT" altLang="pt-BR"/>
          </a:p>
          <a:p>
            <a:pPr algn="just" eaLnBrk="1" hangingPunct="1">
              <a:lnSpc>
                <a:spcPct val="100000"/>
              </a:lnSpc>
              <a:spcBef>
                <a:spcPct val="0"/>
              </a:spcBef>
            </a:pPr>
            <a:r>
              <a:rPr lang="pt-PT" altLang="pt-BR"/>
              <a:t> Ou fornecer alguma outra forma de raciocínio estruturado para a escolha de uma alternativa em detrimento de outra.</a:t>
            </a:r>
          </a:p>
          <a:p>
            <a:pPr algn="just" eaLnBrk="1" hangingPunct="1">
              <a:lnSpc>
                <a:spcPct val="100000"/>
              </a:lnSpc>
              <a:spcBef>
                <a:spcPct val="0"/>
              </a:spcBef>
            </a:pPr>
            <a:endParaRPr lang="pt-PT" altLang="pt-BR"/>
          </a:p>
          <a:p>
            <a:pPr algn="just" eaLnBrk="1" hangingPunct="1">
              <a:lnSpc>
                <a:spcPct val="100000"/>
              </a:lnSpc>
              <a:spcBef>
                <a:spcPct val="0"/>
              </a:spcBef>
            </a:pPr>
            <a:endParaRPr lang="pt-BR" altLang="pt-BR"/>
          </a:p>
        </p:txBody>
      </p:sp>
      <p:sp>
        <p:nvSpPr>
          <p:cNvPr id="8195" name="Título 1">
            <a:extLst>
              <a:ext uri="{FF2B5EF4-FFF2-40B4-BE49-F238E27FC236}">
                <a16:creationId xmlns:a16="http://schemas.microsoft.com/office/drawing/2014/main" id="{D3540F8D-0563-4948-944A-DD1D9812E0FD}"/>
              </a:ext>
            </a:extLst>
          </p:cNvPr>
          <p:cNvSpPr>
            <a:spLocks noGrp="1"/>
          </p:cNvSpPr>
          <p:nvPr>
            <p:ph type="title"/>
          </p:nvPr>
        </p:nvSpPr>
        <p:spPr/>
        <p:txBody>
          <a:bodyPr/>
          <a:lstStyle/>
          <a:p>
            <a:pPr eaLnBrk="1" hangingPunct="1"/>
            <a:r>
              <a:rPr lang="pt-BR" altLang="pt-BR"/>
              <a:t>Decisões sob Ignorância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811965F6-2EF5-4669-8101-7500CF62362F}"/>
              </a:ext>
            </a:extLst>
          </p:cNvPr>
          <p:cNvSpPr>
            <a:spLocks noChangeArrowheads="1"/>
          </p:cNvSpPr>
          <p:nvPr/>
        </p:nvSpPr>
        <p:spPr bwMode="auto">
          <a:xfrm>
            <a:off x="268288" y="1765300"/>
            <a:ext cx="11512550" cy="4354513"/>
          </a:xfrm>
          <a:prstGeom prst="rect">
            <a:avLst/>
          </a:prstGeom>
          <a:noFill/>
          <a:ln w="9525">
            <a:noFill/>
            <a:miter lim="800000"/>
            <a:headEnd/>
            <a:tailEnd/>
          </a:ln>
        </p:spPr>
        <p:txBody>
          <a:bodyPr bIns="0" anchor="ctr">
            <a:spAutoFit/>
          </a:bodyPr>
          <a:lstStyle/>
          <a:p>
            <a:pPr algn="just" eaLnBrk="1" hangingPunct="1">
              <a:defRPr/>
            </a:pPr>
            <a:r>
              <a:rPr lang="pt-PT" sz="2800" dirty="0">
                <a:latin typeface="Arial" charset="0"/>
                <a:cs typeface="Arial" charset="0"/>
              </a:rPr>
              <a:t>Apresenta-se a seguir algumas regras mais influentes para a tomada de decisões sob ignorância:</a:t>
            </a:r>
            <a:r>
              <a:rPr lang="pt-PT" altLang="pt-BR" sz="2800" b="1" dirty="0">
                <a:latin typeface="Calibri" pitchFamily="34" charset="0"/>
                <a:cs typeface="Arial" charset="0"/>
                <a:sym typeface="Wingdings" panose="05000000000000000000" pitchFamily="2" charset="2"/>
              </a:rPr>
              <a:t> </a:t>
            </a:r>
          </a:p>
          <a:p>
            <a:pPr algn="just" eaLnBrk="1" hangingPunct="1">
              <a:defRPr/>
            </a:pPr>
            <a:endParaRPr lang="pt-PT" altLang="pt-BR" sz="2800" b="1" u="sng" dirty="0">
              <a:latin typeface="Calibri" pitchFamily="34" charset="0"/>
              <a:cs typeface="Arial" charset="0"/>
              <a:sym typeface="Wingdings" panose="05000000000000000000" pitchFamily="2" charset="2"/>
            </a:endParaRPr>
          </a:p>
          <a:p>
            <a:pPr marL="457200" indent="-457200" algn="just" eaLnBrk="1" hangingPunct="1">
              <a:buFont typeface="Wingdings" panose="05000000000000000000" pitchFamily="2" charset="2"/>
              <a:buChar char="q"/>
              <a:defRPr/>
            </a:pPr>
            <a:endParaRPr lang="pt-PT" altLang="pt-BR" sz="2800" b="1" dirty="0">
              <a:latin typeface="Calibri" pitchFamily="34" charset="0"/>
              <a:cs typeface="Arial" charset="0"/>
              <a:sym typeface="Wingdings" panose="05000000000000000000" pitchFamily="2" charset="2"/>
            </a:endParaRPr>
          </a:p>
          <a:p>
            <a:pPr marL="457200" indent="-457200" algn="just" eaLnBrk="1" hangingPunct="1">
              <a:buFont typeface="Wingdings" panose="05000000000000000000" pitchFamily="2" charset="2"/>
              <a:buChar char="q"/>
              <a:defRPr/>
            </a:pPr>
            <a:r>
              <a:rPr lang="pt-PT" altLang="pt-BR" sz="2800" b="1" dirty="0">
                <a:latin typeface="Calibri" pitchFamily="34" charset="0"/>
                <a:cs typeface="Arial" charset="0"/>
                <a:sym typeface="Wingdings" panose="05000000000000000000" pitchFamily="2" charset="2"/>
              </a:rPr>
              <a:t>I - Princípio da Dominância.</a:t>
            </a:r>
          </a:p>
          <a:p>
            <a:pPr marL="457200" indent="-457200" algn="just" eaLnBrk="1" hangingPunct="1">
              <a:buFont typeface="Wingdings" panose="05000000000000000000" pitchFamily="2" charset="2"/>
              <a:buChar char="q"/>
              <a:defRPr/>
            </a:pPr>
            <a:endParaRPr lang="pt-PT" altLang="pt-BR" sz="2800" b="1" dirty="0">
              <a:latin typeface="Calibri" pitchFamily="34" charset="0"/>
              <a:cs typeface="Arial" charset="0"/>
              <a:sym typeface="Wingdings" panose="05000000000000000000" pitchFamily="2" charset="2"/>
            </a:endParaRPr>
          </a:p>
          <a:p>
            <a:pPr marL="457200" indent="-457200" algn="just" eaLnBrk="1" hangingPunct="1">
              <a:buFont typeface="Wingdings" panose="05000000000000000000" pitchFamily="2" charset="2"/>
              <a:buChar char="q"/>
              <a:defRPr/>
            </a:pPr>
            <a:endParaRPr lang="pt-PT" altLang="pt-BR" sz="2800" b="1" dirty="0">
              <a:latin typeface="Calibri" pitchFamily="34" charset="0"/>
              <a:cs typeface="Arial" charset="0"/>
              <a:sym typeface="Wingdings" panose="05000000000000000000" pitchFamily="2" charset="2"/>
            </a:endParaRPr>
          </a:p>
          <a:p>
            <a:pPr marL="457200" indent="-457200" algn="just" eaLnBrk="1" hangingPunct="1">
              <a:buFont typeface="Wingdings" panose="05000000000000000000" pitchFamily="2" charset="2"/>
              <a:buChar char="q"/>
              <a:defRPr/>
            </a:pPr>
            <a:r>
              <a:rPr lang="pt-PT" sz="2800" b="1" dirty="0">
                <a:latin typeface="Calibri" pitchFamily="34" charset="0"/>
                <a:cs typeface="Arial" charset="0"/>
              </a:rPr>
              <a:t>II - Princípio de Maximin e Leximin.</a:t>
            </a:r>
            <a:endParaRPr lang="pt-PT" altLang="pt-BR" sz="2800" b="1" dirty="0">
              <a:latin typeface="Calibri" pitchFamily="34" charset="0"/>
              <a:cs typeface="Arial" charset="0"/>
              <a:sym typeface="Wingdings" panose="05000000000000000000" pitchFamily="2" charset="2"/>
            </a:endParaRPr>
          </a:p>
          <a:p>
            <a:pPr algn="just" eaLnBrk="1" hangingPunct="1">
              <a:defRPr/>
            </a:pPr>
            <a:endParaRPr lang="pt-PT" altLang="pt-BR" sz="2800" b="1" u="sng" dirty="0">
              <a:latin typeface="Calibri" pitchFamily="34" charset="0"/>
              <a:cs typeface="Arial" charset="0"/>
              <a:sym typeface="Wingdings" panose="05000000000000000000" pitchFamily="2" charset="2"/>
            </a:endParaRPr>
          </a:p>
          <a:p>
            <a:pPr algn="just" eaLnBrk="1" hangingPunct="1">
              <a:defRPr/>
            </a:pPr>
            <a:endParaRPr lang="pt-PT" altLang="pt-BR" sz="2800" b="1" u="sng" dirty="0">
              <a:latin typeface="Calibri" pitchFamily="34" charset="0"/>
              <a:cs typeface="Arial" charset="0"/>
              <a:sym typeface="Wingdings" panose="05000000000000000000" pitchFamily="2" charset="2"/>
            </a:endParaRPr>
          </a:p>
        </p:txBody>
      </p:sp>
      <p:sp>
        <p:nvSpPr>
          <p:cNvPr id="9219" name="Título 1">
            <a:extLst>
              <a:ext uri="{FF2B5EF4-FFF2-40B4-BE49-F238E27FC236}">
                <a16:creationId xmlns:a16="http://schemas.microsoft.com/office/drawing/2014/main" id="{817C239C-4056-4178-89AB-2997C35A3CCF}"/>
              </a:ext>
            </a:extLst>
          </p:cNvPr>
          <p:cNvSpPr>
            <a:spLocks noGrp="1"/>
          </p:cNvSpPr>
          <p:nvPr>
            <p:ph type="title"/>
          </p:nvPr>
        </p:nvSpPr>
        <p:spPr>
          <a:xfrm>
            <a:off x="838200" y="204788"/>
            <a:ext cx="10515600" cy="1325562"/>
          </a:xfrm>
        </p:spPr>
        <p:txBody>
          <a:bodyPr/>
          <a:lstStyle/>
          <a:p>
            <a:pPr eaLnBrk="1" hangingPunct="1"/>
            <a:r>
              <a:rPr lang="pt-BR" altLang="pt-BR"/>
              <a:t>Decisões sob Ignorância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588CCAD7-DEB5-4BFE-8AF7-E7A4377CD3E4}"/>
              </a:ext>
            </a:extLst>
          </p:cNvPr>
          <p:cNvSpPr>
            <a:spLocks noChangeArrowheads="1"/>
          </p:cNvSpPr>
          <p:nvPr/>
        </p:nvSpPr>
        <p:spPr bwMode="auto">
          <a:xfrm>
            <a:off x="268288" y="1262336"/>
            <a:ext cx="11512550" cy="2077492"/>
          </a:xfrm>
          <a:prstGeom prst="rect">
            <a:avLst/>
          </a:prstGeom>
          <a:noFill/>
          <a:ln w="9525">
            <a:noFill/>
            <a:miter lim="800000"/>
            <a:headEnd/>
            <a:tailEnd/>
          </a:ln>
        </p:spPr>
        <p:txBody>
          <a:bodyPr bIns="0" anchor="ctr">
            <a:spAutoFit/>
          </a:bodyPr>
          <a:lstStyle/>
          <a:p>
            <a:pPr algn="ctr" eaLnBrk="1" hangingPunct="1">
              <a:defRPr/>
            </a:pPr>
            <a:r>
              <a:rPr lang="pt-PT" altLang="pt-BR" sz="2400" b="1" u="sng" dirty="0">
                <a:solidFill>
                  <a:srgbClr val="000000"/>
                </a:solidFill>
                <a:highlight>
                  <a:srgbClr val="00FF00"/>
                </a:highlight>
                <a:cs typeface="+mn-cs"/>
                <a:sym typeface="Wingdings" pitchFamily="2" charset="2"/>
              </a:rPr>
              <a:t>I - Princípio da </a:t>
            </a:r>
            <a:r>
              <a:rPr lang="pt-PT" altLang="pt-BR" sz="2400" b="1" u="sng" dirty="0">
                <a:solidFill>
                  <a:srgbClr val="000000"/>
                </a:solidFill>
                <a:highlight>
                  <a:srgbClr val="00FF00"/>
                </a:highlight>
                <a:cs typeface="+mn-cs"/>
              </a:rPr>
              <a:t>Dominância </a:t>
            </a:r>
          </a:p>
          <a:p>
            <a:pPr algn="ctr" eaLnBrk="1" hangingPunct="1">
              <a:buFont typeface="Arial" charset="0"/>
              <a:buChar char="•"/>
              <a:defRPr/>
            </a:pPr>
            <a:endParaRPr lang="pt-PT" altLang="pt-BR" sz="2400" b="1" u="sng" dirty="0">
              <a:solidFill>
                <a:srgbClr val="000000"/>
              </a:solidFill>
              <a:highlight>
                <a:srgbClr val="00FF00"/>
              </a:highlight>
              <a:cs typeface="+mn-cs"/>
            </a:endParaRPr>
          </a:p>
          <a:p>
            <a:pPr algn="just" eaLnBrk="1" hangingPunct="1">
              <a:buFont typeface="Arial" charset="0"/>
              <a:buChar char="•"/>
              <a:defRPr/>
            </a:pPr>
            <a:r>
              <a:rPr lang="pt-PT" altLang="pt-BR" sz="2800" dirty="0">
                <a:latin typeface="Calibri" pitchFamily="34" charset="0"/>
                <a:cs typeface="Arial" charset="0"/>
              </a:rPr>
              <a:t>  Quando Jane está prestes a escolher um prato principal, a racionalidade proíbe ela de escolher a3. </a:t>
            </a:r>
            <a:r>
              <a:rPr lang="pt-PT" altLang="pt-BR" sz="2800" b="1" dirty="0">
                <a:latin typeface="Calibri" pitchFamily="34" charset="0"/>
                <a:cs typeface="Arial" charset="0"/>
              </a:rPr>
              <a:t>(Ver Tabela 3.2.) </a:t>
            </a:r>
          </a:p>
          <a:p>
            <a:pPr algn="just" eaLnBrk="1" hangingPunct="1">
              <a:defRPr/>
            </a:pPr>
            <a:endParaRPr lang="pt-PT" altLang="pt-BR" sz="2800" dirty="0">
              <a:latin typeface="Calibri Light" pitchFamily="34" charset="0"/>
              <a:cs typeface="Times New Roman" pitchFamily="18" charset="0"/>
            </a:endParaRPr>
          </a:p>
        </p:txBody>
      </p:sp>
      <p:sp>
        <p:nvSpPr>
          <p:cNvPr id="10243" name="Título 1">
            <a:extLst>
              <a:ext uri="{FF2B5EF4-FFF2-40B4-BE49-F238E27FC236}">
                <a16:creationId xmlns:a16="http://schemas.microsoft.com/office/drawing/2014/main" id="{43BA48C7-E448-448D-9008-FEF41C2D7700}"/>
              </a:ext>
            </a:extLst>
          </p:cNvPr>
          <p:cNvSpPr>
            <a:spLocks noGrp="1"/>
          </p:cNvSpPr>
          <p:nvPr>
            <p:ph type="title"/>
          </p:nvPr>
        </p:nvSpPr>
        <p:spPr>
          <a:xfrm>
            <a:off x="838200" y="204788"/>
            <a:ext cx="10515600" cy="1325562"/>
          </a:xfrm>
        </p:spPr>
        <p:txBody>
          <a:bodyPr/>
          <a:lstStyle/>
          <a:p>
            <a:pPr eaLnBrk="1" hangingPunct="1"/>
            <a:r>
              <a:rPr lang="pt-BR" altLang="pt-BR"/>
              <a:t>Decisões sob Ignorância</a:t>
            </a:r>
          </a:p>
        </p:txBody>
      </p:sp>
      <p:pic>
        <p:nvPicPr>
          <p:cNvPr id="10244" name="Picture 4">
            <a:extLst>
              <a:ext uri="{FF2B5EF4-FFF2-40B4-BE49-F238E27FC236}">
                <a16:creationId xmlns:a16="http://schemas.microsoft.com/office/drawing/2014/main" id="{895802BB-F0D3-4402-B241-C18433179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925" y="3790950"/>
            <a:ext cx="2925763" cy="163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eta para a direita 1">
            <a:extLst>
              <a:ext uri="{FF2B5EF4-FFF2-40B4-BE49-F238E27FC236}">
                <a16:creationId xmlns:a16="http://schemas.microsoft.com/office/drawing/2014/main" id="{95809CE6-108A-4DE3-ABDE-B8DF6241AB68}"/>
              </a:ext>
            </a:extLst>
          </p:cNvPr>
          <p:cNvSpPr/>
          <p:nvPr/>
        </p:nvSpPr>
        <p:spPr>
          <a:xfrm>
            <a:off x="7939088" y="4505325"/>
            <a:ext cx="406400" cy="454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0246" name="Retângulo 2">
            <a:extLst>
              <a:ext uri="{FF2B5EF4-FFF2-40B4-BE49-F238E27FC236}">
                <a16:creationId xmlns:a16="http://schemas.microsoft.com/office/drawing/2014/main" id="{DD7A335D-8C7D-49A6-BB6E-40746D6B9CDC}"/>
              </a:ext>
            </a:extLst>
          </p:cNvPr>
          <p:cNvSpPr>
            <a:spLocks noChangeArrowheads="1"/>
          </p:cNvSpPr>
          <p:nvPr/>
        </p:nvSpPr>
        <p:spPr bwMode="auto">
          <a:xfrm>
            <a:off x="355600" y="5732463"/>
            <a:ext cx="115173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00000"/>
              </a:lnSpc>
              <a:spcBef>
                <a:spcPct val="0"/>
              </a:spcBef>
            </a:pPr>
            <a:r>
              <a:rPr lang="pt-PT" altLang="pt-BR"/>
              <a:t>Isto ocorre, pois </a:t>
            </a:r>
            <a:r>
              <a:rPr lang="pt-PT" altLang="pt-BR" b="1"/>
              <a:t>a2 vai possuir um resultado melhor do que a3</a:t>
            </a:r>
            <a:r>
              <a:rPr lang="pt-PT" altLang="pt-BR"/>
              <a:t>, não importa qual estado passa a ser o verdadeiro estado do mundo; </a:t>
            </a:r>
          </a:p>
        </p:txBody>
      </p:sp>
      <p:sp>
        <p:nvSpPr>
          <p:cNvPr id="10247" name="Retângulo 11">
            <a:extLst>
              <a:ext uri="{FF2B5EF4-FFF2-40B4-BE49-F238E27FC236}">
                <a16:creationId xmlns:a16="http://schemas.microsoft.com/office/drawing/2014/main" id="{74558339-29FB-432B-9F16-6DCFD135EB03}"/>
              </a:ext>
            </a:extLst>
          </p:cNvPr>
          <p:cNvSpPr>
            <a:spLocks noChangeArrowheads="1"/>
          </p:cNvSpPr>
          <p:nvPr/>
        </p:nvSpPr>
        <p:spPr bwMode="auto">
          <a:xfrm>
            <a:off x="7866063" y="3103563"/>
            <a:ext cx="40052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pt-PT" altLang="pt-BR" sz="1600" b="1" i="1" u="sng">
                <a:latin typeface="Arial" panose="020B0604020202020204" pitchFamily="34" charset="0"/>
              </a:rPr>
              <a:t>Ranking</a:t>
            </a:r>
            <a:r>
              <a:rPr lang="pt-PT" altLang="pt-BR" sz="1600" b="1" u="sng">
                <a:latin typeface="Arial" panose="020B0604020202020204" pitchFamily="34" charset="0"/>
              </a:rPr>
              <a:t> de resultados representado em uma “escala ordinal”</a:t>
            </a:r>
            <a:endParaRPr lang="pt-BR" altLang="pt-BR" sz="1600" b="1" u="sng">
              <a:latin typeface="Arial" panose="020B0604020202020204" pitchFamily="34" charset="0"/>
            </a:endParaRPr>
          </a:p>
        </p:txBody>
      </p:sp>
      <p:sp>
        <p:nvSpPr>
          <p:cNvPr id="10248" name="Retângulo 12">
            <a:extLst>
              <a:ext uri="{FF2B5EF4-FFF2-40B4-BE49-F238E27FC236}">
                <a16:creationId xmlns:a16="http://schemas.microsoft.com/office/drawing/2014/main" id="{2B4CFF6A-4541-4260-9F65-3436CEA36092}"/>
              </a:ext>
            </a:extLst>
          </p:cNvPr>
          <p:cNvSpPr>
            <a:spLocks noChangeArrowheads="1"/>
          </p:cNvSpPr>
          <p:nvPr/>
        </p:nvSpPr>
        <p:spPr bwMode="auto">
          <a:xfrm>
            <a:off x="1963738" y="3257550"/>
            <a:ext cx="3336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pt-PT" altLang="pt-BR" sz="1600" b="1" u="sng">
                <a:latin typeface="Arial" panose="020B0604020202020204" pitchFamily="34" charset="0"/>
              </a:rPr>
              <a:t>Matriz de Decisão do Exemplo 1 </a:t>
            </a:r>
            <a:endParaRPr lang="pt-BR" altLang="pt-BR" sz="1600">
              <a:latin typeface="Arial" panose="020B0604020202020204" pitchFamily="34" charset="0"/>
            </a:endParaRPr>
          </a:p>
        </p:txBody>
      </p:sp>
      <p:pic>
        <p:nvPicPr>
          <p:cNvPr id="10249" name="Picture 12">
            <a:extLst>
              <a:ext uri="{FF2B5EF4-FFF2-40B4-BE49-F238E27FC236}">
                <a16:creationId xmlns:a16="http://schemas.microsoft.com/office/drawing/2014/main" id="{6AE03896-2701-4F63-861B-32C818FA2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3708400"/>
            <a:ext cx="7820025"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ector reto 5">
            <a:extLst>
              <a:ext uri="{FF2B5EF4-FFF2-40B4-BE49-F238E27FC236}">
                <a16:creationId xmlns:a16="http://schemas.microsoft.com/office/drawing/2014/main" id="{2B1BF8C5-06EA-458E-AE32-88AD13FFCD29}"/>
              </a:ext>
            </a:extLst>
          </p:cNvPr>
          <p:cNvCxnSpPr/>
          <p:nvPr/>
        </p:nvCxnSpPr>
        <p:spPr>
          <a:xfrm flipV="1">
            <a:off x="8356600" y="4981575"/>
            <a:ext cx="593725" cy="4492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to 9">
            <a:extLst>
              <a:ext uri="{FF2B5EF4-FFF2-40B4-BE49-F238E27FC236}">
                <a16:creationId xmlns:a16="http://schemas.microsoft.com/office/drawing/2014/main" id="{63F58BC6-F65D-4272-905D-C57F243DF9C8}"/>
              </a:ext>
            </a:extLst>
          </p:cNvPr>
          <p:cNvCxnSpPr/>
          <p:nvPr/>
        </p:nvCxnSpPr>
        <p:spPr>
          <a:xfrm flipH="1" flipV="1">
            <a:off x="8356600" y="4981575"/>
            <a:ext cx="593725" cy="4492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730B4D3A-91C5-4C76-80A2-2FBE8F3520F9}"/>
              </a:ext>
            </a:extLst>
          </p:cNvPr>
          <p:cNvCxnSpPr/>
          <p:nvPr/>
        </p:nvCxnSpPr>
        <p:spPr>
          <a:xfrm flipV="1">
            <a:off x="1222375" y="5091113"/>
            <a:ext cx="593725" cy="4492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D097ECA9-C4D0-4215-84DF-6FA2367A3601}"/>
              </a:ext>
            </a:extLst>
          </p:cNvPr>
          <p:cNvCxnSpPr/>
          <p:nvPr/>
        </p:nvCxnSpPr>
        <p:spPr>
          <a:xfrm flipH="1" flipV="1">
            <a:off x="1222375" y="5091113"/>
            <a:ext cx="593725" cy="4492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088FB35F-EFB0-4BD5-BD16-5077F8C3255C}"/>
              </a:ext>
            </a:extLst>
          </p:cNvPr>
          <p:cNvSpPr>
            <a:spLocks noChangeArrowheads="1"/>
          </p:cNvSpPr>
          <p:nvPr/>
        </p:nvSpPr>
        <p:spPr bwMode="auto">
          <a:xfrm>
            <a:off x="642938" y="148086"/>
            <a:ext cx="11273291" cy="6509474"/>
          </a:xfrm>
          <a:prstGeom prst="rect">
            <a:avLst/>
          </a:prstGeom>
          <a:noFill/>
          <a:ln w="9525">
            <a:noFill/>
            <a:miter lim="800000"/>
            <a:headEnd/>
            <a:tailEnd/>
          </a:ln>
        </p:spPr>
        <p:txBody>
          <a:bodyPr bIns="0" anchor="ctr">
            <a:spAutoFit/>
          </a:bodyPr>
          <a:lstStyle/>
          <a:p>
            <a:pPr marL="457200" indent="-457200" algn="just" eaLnBrk="1" hangingPunct="1">
              <a:buFont typeface="Arial" panose="020B0604020202020204" pitchFamily="34" charset="0"/>
              <a:buChar char="•"/>
              <a:defRPr/>
            </a:pPr>
            <a:endParaRPr lang="pt-PT" altLang="pt-BR" sz="2800" dirty="0">
              <a:latin typeface="Calibri" pitchFamily="34" charset="0"/>
              <a:cs typeface="Arial" charset="0"/>
            </a:endParaRPr>
          </a:p>
          <a:p>
            <a:pPr marL="457200" indent="-457200" algn="just" eaLnBrk="1" hangingPunct="1">
              <a:buFont typeface="Arial" panose="020B0604020202020204" pitchFamily="34" charset="0"/>
              <a:buChar char="•"/>
              <a:defRPr/>
            </a:pPr>
            <a:endParaRPr lang="pt-PT" altLang="pt-BR" sz="2800" dirty="0">
              <a:latin typeface="Calibri" pitchFamily="34" charset="0"/>
              <a:cs typeface="Arial" charset="0"/>
            </a:endParaRPr>
          </a:p>
          <a:p>
            <a:pPr marL="457200" indent="-457200" algn="just" eaLnBrk="1" hangingPunct="1">
              <a:buFont typeface="Arial" panose="020B0604020202020204" pitchFamily="34" charset="0"/>
              <a:buChar char="•"/>
              <a:defRPr/>
            </a:pPr>
            <a:endParaRPr lang="pt-PT" altLang="pt-BR" sz="2800" dirty="0">
              <a:latin typeface="Calibri" pitchFamily="34" charset="0"/>
              <a:cs typeface="Arial" charset="0"/>
            </a:endParaRPr>
          </a:p>
          <a:p>
            <a:pPr algn="ctr" eaLnBrk="1" hangingPunct="1">
              <a:defRPr/>
            </a:pPr>
            <a:r>
              <a:rPr lang="pt-PT" altLang="pt-BR" sz="2400" b="1" u="sng" dirty="0">
                <a:solidFill>
                  <a:srgbClr val="000000"/>
                </a:solidFill>
                <a:highlight>
                  <a:srgbClr val="00FF00"/>
                </a:highlight>
                <a:cs typeface="+mn-cs"/>
                <a:sym typeface="Wingdings" panose="05000000000000000000" pitchFamily="2" charset="2"/>
              </a:rPr>
              <a:t>I - Princípio da </a:t>
            </a:r>
            <a:r>
              <a:rPr lang="pt-PT" altLang="pt-BR" sz="2400" b="1" u="sng" dirty="0">
                <a:solidFill>
                  <a:srgbClr val="000000"/>
                </a:solidFill>
                <a:highlight>
                  <a:srgbClr val="00FF00"/>
                </a:highlight>
                <a:cs typeface="+mn-cs"/>
              </a:rPr>
              <a:t>Dominância </a:t>
            </a:r>
          </a:p>
          <a:p>
            <a:pPr marL="457200" indent="-457200" algn="just" eaLnBrk="1" hangingPunct="1">
              <a:buFont typeface="Arial" panose="020B0604020202020204" pitchFamily="34" charset="0"/>
              <a:buChar char="•"/>
              <a:defRPr/>
            </a:pPr>
            <a:endParaRPr lang="pt-PT" altLang="pt-BR" sz="2800" dirty="0">
              <a:latin typeface="Calibri" pitchFamily="34" charset="0"/>
              <a:cs typeface="Arial" charset="0"/>
            </a:endParaRPr>
          </a:p>
          <a:p>
            <a:pPr marL="457200" indent="-457200" algn="just" eaLnBrk="1" hangingPunct="1">
              <a:buFont typeface="Arial" panose="020B0604020202020204" pitchFamily="34" charset="0"/>
              <a:buChar char="•"/>
              <a:defRPr/>
            </a:pPr>
            <a:r>
              <a:rPr lang="pt-PT" altLang="pt-BR" sz="2800" dirty="0">
                <a:latin typeface="Calibri" pitchFamily="34" charset="0"/>
                <a:cs typeface="Arial" charset="0"/>
              </a:rPr>
              <a:t>Os </a:t>
            </a:r>
            <a:r>
              <a:rPr lang="pt-PT" altLang="pt-BR" sz="2800" b="1" dirty="0">
                <a:latin typeface="Calibri" pitchFamily="34" charset="0"/>
                <a:cs typeface="Arial" charset="0"/>
              </a:rPr>
              <a:t>DM’s</a:t>
            </a:r>
            <a:r>
              <a:rPr lang="pt-PT" altLang="pt-BR" sz="2800" dirty="0">
                <a:latin typeface="Calibri" pitchFamily="34" charset="0"/>
                <a:cs typeface="Arial" charset="0"/>
              </a:rPr>
              <a:t> dizem que a </a:t>
            </a:r>
            <a:r>
              <a:rPr lang="pt-PT" altLang="pt-BR" sz="2800" b="1" dirty="0">
                <a:latin typeface="Calibri" pitchFamily="34" charset="0"/>
                <a:cs typeface="Arial" charset="0"/>
              </a:rPr>
              <a:t>alternativa a2 predomina sobre a alternativa a3. </a:t>
            </a:r>
          </a:p>
          <a:p>
            <a:pPr marL="457200" indent="-457200" algn="just" eaLnBrk="1" hangingPunct="1">
              <a:buFont typeface="Arial" panose="020B0604020202020204" pitchFamily="34" charset="0"/>
              <a:buChar char="•"/>
              <a:defRPr/>
            </a:pPr>
            <a:endParaRPr lang="pt-PT" altLang="pt-BR" sz="2800" dirty="0">
              <a:latin typeface="Calibri" pitchFamily="34" charset="0"/>
              <a:cs typeface="Arial" charset="0"/>
            </a:endParaRPr>
          </a:p>
          <a:p>
            <a:pPr marL="457200" indent="-457200" algn="just" eaLnBrk="1" hangingPunct="1">
              <a:buFont typeface="Arial" panose="020B0604020202020204" pitchFamily="34" charset="0"/>
              <a:buChar char="•"/>
              <a:defRPr/>
            </a:pPr>
            <a:endParaRPr lang="pt-PT" altLang="pt-BR" sz="2800" dirty="0">
              <a:latin typeface="Calibri" pitchFamily="34" charset="0"/>
              <a:cs typeface="Arial" charset="0"/>
            </a:endParaRPr>
          </a:p>
          <a:p>
            <a:pPr marL="457200" indent="-457200" algn="just" eaLnBrk="1" hangingPunct="1">
              <a:buFont typeface="Arial" panose="020B0604020202020204" pitchFamily="34" charset="0"/>
              <a:buChar char="•"/>
              <a:defRPr/>
            </a:pPr>
            <a:endParaRPr lang="pt-PT" altLang="pt-BR" sz="2800" dirty="0">
              <a:latin typeface="Calibri" pitchFamily="34" charset="0"/>
              <a:cs typeface="Arial" charset="0"/>
            </a:endParaRPr>
          </a:p>
          <a:p>
            <a:pPr marL="457200" indent="-457200" algn="just" eaLnBrk="1" hangingPunct="1">
              <a:buFont typeface="Arial" panose="020B0604020202020204" pitchFamily="34" charset="0"/>
              <a:buChar char="•"/>
              <a:defRPr/>
            </a:pPr>
            <a:endParaRPr lang="pt-PT" altLang="pt-BR" sz="2800" dirty="0">
              <a:latin typeface="Calibri" pitchFamily="34" charset="0"/>
              <a:cs typeface="Arial" charset="0"/>
            </a:endParaRPr>
          </a:p>
          <a:p>
            <a:pPr marL="457200" indent="-457200" algn="just" eaLnBrk="1" hangingPunct="1">
              <a:buFont typeface="Arial" panose="020B0604020202020204" pitchFamily="34" charset="0"/>
              <a:buChar char="•"/>
              <a:defRPr/>
            </a:pPr>
            <a:endParaRPr lang="pt-PT" altLang="pt-BR" sz="2800" dirty="0">
              <a:latin typeface="Calibri" pitchFamily="34" charset="0"/>
              <a:cs typeface="Arial" charset="0"/>
            </a:endParaRPr>
          </a:p>
          <a:p>
            <a:pPr marL="457200" indent="-457200" algn="just" eaLnBrk="1" hangingPunct="1">
              <a:buFont typeface="Arial" panose="020B0604020202020204" pitchFamily="34" charset="0"/>
              <a:buChar char="•"/>
              <a:defRPr/>
            </a:pPr>
            <a:endParaRPr lang="pt-PT" altLang="pt-BR" sz="2800" dirty="0">
              <a:latin typeface="Calibri" pitchFamily="34" charset="0"/>
              <a:cs typeface="Arial" charset="0"/>
            </a:endParaRPr>
          </a:p>
          <a:p>
            <a:pPr marL="457200" indent="-457200" algn="just" eaLnBrk="1" hangingPunct="1">
              <a:buFont typeface="Arial" panose="020B0604020202020204" pitchFamily="34" charset="0"/>
              <a:buChar char="•"/>
              <a:defRPr/>
            </a:pPr>
            <a:endParaRPr lang="pt-PT" altLang="pt-BR" sz="2800" dirty="0">
              <a:latin typeface="Calibri" pitchFamily="34" charset="0"/>
              <a:cs typeface="Arial" charset="0"/>
            </a:endParaRPr>
          </a:p>
          <a:p>
            <a:pPr marL="457200" indent="-457200" algn="just" eaLnBrk="1" hangingPunct="1">
              <a:buFont typeface="Arial" panose="020B0604020202020204" pitchFamily="34" charset="0"/>
              <a:buChar char="•"/>
              <a:defRPr/>
            </a:pPr>
            <a:r>
              <a:rPr lang="pt-PT" altLang="pt-BR" sz="2800" dirty="0">
                <a:latin typeface="Calibri" pitchFamily="34" charset="0"/>
                <a:cs typeface="Arial" charset="0"/>
              </a:rPr>
              <a:t>O </a:t>
            </a:r>
            <a:r>
              <a:rPr lang="pt-PT" altLang="pt-BR" sz="2800" b="1" dirty="0">
                <a:latin typeface="Calibri" pitchFamily="34" charset="0"/>
                <a:cs typeface="Arial" charset="0"/>
              </a:rPr>
              <a:t>princípio dominância </a:t>
            </a:r>
            <a:r>
              <a:rPr lang="pt-PT" altLang="pt-BR" sz="2400" b="1" dirty="0">
                <a:solidFill>
                  <a:srgbClr val="000000"/>
                </a:solidFill>
                <a:highlight>
                  <a:srgbClr val="00FF00"/>
                </a:highlight>
                <a:cs typeface="+mn-cs"/>
              </a:rPr>
              <a:t>“prescreve” </a:t>
            </a:r>
            <a:r>
              <a:rPr lang="pt-PT" altLang="pt-BR" sz="2800" dirty="0">
                <a:latin typeface="Calibri" pitchFamily="34" charset="0"/>
                <a:cs typeface="Arial" charset="0"/>
              </a:rPr>
              <a:t>que os </a:t>
            </a:r>
            <a:r>
              <a:rPr lang="pt-PT" altLang="pt-BR" sz="2800" b="1" dirty="0">
                <a:latin typeface="Calibri" pitchFamily="34" charset="0"/>
                <a:cs typeface="Arial" charset="0"/>
              </a:rPr>
              <a:t>atos dominados </a:t>
            </a:r>
            <a:r>
              <a:rPr lang="pt-PT" altLang="pt-BR" sz="2400" b="1" u="sng" dirty="0">
                <a:solidFill>
                  <a:srgbClr val="000000"/>
                </a:solidFill>
                <a:highlight>
                  <a:srgbClr val="00FF00"/>
                </a:highlight>
                <a:cs typeface="+mn-cs"/>
              </a:rPr>
              <a:t>não</a:t>
            </a:r>
            <a:r>
              <a:rPr lang="pt-PT" altLang="pt-BR" sz="2800" b="1" dirty="0">
                <a:latin typeface="Calibri" pitchFamily="34" charset="0"/>
                <a:cs typeface="Arial" charset="0"/>
              </a:rPr>
              <a:t> deve ser escolhido.</a:t>
            </a:r>
            <a:r>
              <a:rPr lang="pt-BR" altLang="pt-BR" sz="2800" b="1" dirty="0">
                <a:latin typeface="Calibri" pitchFamily="34" charset="0"/>
                <a:cs typeface="Arial" charset="0"/>
              </a:rPr>
              <a:t> </a:t>
            </a:r>
          </a:p>
        </p:txBody>
      </p:sp>
      <p:sp>
        <p:nvSpPr>
          <p:cNvPr id="11267" name="Título 1">
            <a:extLst>
              <a:ext uri="{FF2B5EF4-FFF2-40B4-BE49-F238E27FC236}">
                <a16:creationId xmlns:a16="http://schemas.microsoft.com/office/drawing/2014/main" id="{742CC228-EEFF-4722-977E-AEAF3050FC67}"/>
              </a:ext>
            </a:extLst>
          </p:cNvPr>
          <p:cNvSpPr>
            <a:spLocks noGrp="1"/>
          </p:cNvSpPr>
          <p:nvPr>
            <p:ph type="title" idx="4294967295"/>
          </p:nvPr>
        </p:nvSpPr>
        <p:spPr/>
        <p:txBody>
          <a:bodyPr/>
          <a:lstStyle/>
          <a:p>
            <a:pPr eaLnBrk="1" hangingPunct="1"/>
            <a:r>
              <a:rPr lang="pt-BR" altLang="pt-BR"/>
              <a:t>Decisões sob Ignorância</a:t>
            </a:r>
          </a:p>
        </p:txBody>
      </p:sp>
      <p:pic>
        <p:nvPicPr>
          <p:cNvPr id="11268" name="Picture 4">
            <a:extLst>
              <a:ext uri="{FF2B5EF4-FFF2-40B4-BE49-F238E27FC236}">
                <a16:creationId xmlns:a16="http://schemas.microsoft.com/office/drawing/2014/main" id="{B2CF00FF-9E7C-4AF2-BB86-801477A83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100" y="3265488"/>
            <a:ext cx="3944938" cy="2444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C192CC8B-915D-424F-A159-7721979021EF}"/>
              </a:ext>
            </a:extLst>
          </p:cNvPr>
          <p:cNvSpPr/>
          <p:nvPr/>
        </p:nvSpPr>
        <p:spPr>
          <a:xfrm>
            <a:off x="798513" y="3641725"/>
            <a:ext cx="3163887" cy="1322388"/>
          </a:xfrm>
          <a:prstGeom prst="rect">
            <a:avLst/>
          </a:prstGeom>
          <a:solidFill>
            <a:schemeClr val="accent6">
              <a:lumMod val="20000"/>
              <a:lumOff val="80000"/>
            </a:schemeClr>
          </a:solidFill>
          <a:ln>
            <a:solidFill>
              <a:schemeClr val="tx1"/>
            </a:solidFill>
            <a:prstDash val="dash"/>
          </a:ln>
        </p:spPr>
        <p:txBody>
          <a:bodyPr>
            <a:spAutoFit/>
          </a:bodyPr>
          <a:lstStyle/>
          <a:p>
            <a:pPr algn="just" eaLnBrk="1" hangingPunct="1">
              <a:defRPr/>
            </a:pPr>
            <a:r>
              <a:rPr lang="pt-PT" sz="2000" b="1" dirty="0">
                <a:latin typeface="Arial" charset="0"/>
                <a:cs typeface="Arial" charset="0"/>
              </a:rPr>
              <a:t>Obs: </a:t>
            </a:r>
            <a:r>
              <a:rPr lang="pt-PT" sz="2000" dirty="0">
                <a:latin typeface="Arial" charset="0"/>
                <a:cs typeface="Arial" charset="0"/>
              </a:rPr>
              <a:t>Na escala ordinal melhores resultados são representados por maior números.</a:t>
            </a:r>
            <a:endParaRPr lang="pt-BR" sz="2000" dirty="0">
              <a:latin typeface="Arial" charset="0"/>
              <a:cs typeface="Arial" charset="0"/>
            </a:endParaRPr>
          </a:p>
        </p:txBody>
      </p:sp>
      <p:sp>
        <p:nvSpPr>
          <p:cNvPr id="3" name="Seta para a direita 2">
            <a:extLst>
              <a:ext uri="{FF2B5EF4-FFF2-40B4-BE49-F238E27FC236}">
                <a16:creationId xmlns:a16="http://schemas.microsoft.com/office/drawing/2014/main" id="{9EF691ED-0D61-4B2D-B1D9-04C3E97DE42A}"/>
              </a:ext>
            </a:extLst>
          </p:cNvPr>
          <p:cNvSpPr/>
          <p:nvPr/>
        </p:nvSpPr>
        <p:spPr>
          <a:xfrm>
            <a:off x="4173538" y="4117975"/>
            <a:ext cx="593725" cy="473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8" name="Retângulo 7">
            <a:extLst>
              <a:ext uri="{FF2B5EF4-FFF2-40B4-BE49-F238E27FC236}">
                <a16:creationId xmlns:a16="http://schemas.microsoft.com/office/drawing/2014/main" id="{06BD089D-8F7D-471D-8FBB-3363A62E9BAE}"/>
              </a:ext>
            </a:extLst>
          </p:cNvPr>
          <p:cNvSpPr/>
          <p:nvPr/>
        </p:nvSpPr>
        <p:spPr>
          <a:xfrm>
            <a:off x="9674225" y="4445000"/>
            <a:ext cx="2052638" cy="1200150"/>
          </a:xfrm>
          <a:prstGeom prst="rect">
            <a:avLst/>
          </a:prstGeom>
          <a:solidFill>
            <a:schemeClr val="accent6">
              <a:lumMod val="20000"/>
              <a:lumOff val="80000"/>
            </a:schemeClr>
          </a:solidFill>
          <a:ln>
            <a:solidFill>
              <a:schemeClr val="tx1"/>
            </a:solidFill>
            <a:prstDash val="dash"/>
          </a:ln>
        </p:spPr>
        <p:txBody>
          <a:bodyPr>
            <a:spAutoFit/>
          </a:bodyPr>
          <a:lstStyle/>
          <a:p>
            <a:pPr algn="just" eaLnBrk="1" hangingPunct="1">
              <a:defRPr/>
            </a:pPr>
            <a:r>
              <a:rPr lang="pt-PT" b="1" u="sng" dirty="0">
                <a:latin typeface="Arial" charset="0"/>
                <a:cs typeface="Arial" charset="0"/>
              </a:rPr>
              <a:t>Ato Dominado </a:t>
            </a:r>
            <a:r>
              <a:rPr lang="pt-PT" dirty="0">
                <a:latin typeface="Arial" charset="0"/>
                <a:cs typeface="Arial" charset="0"/>
              </a:rPr>
              <a:t>: menos provavél de ser escolhido racionalmente</a:t>
            </a:r>
            <a:endParaRPr lang="pt-BR" dirty="0">
              <a:latin typeface="Arial" charset="0"/>
              <a:cs typeface="Arial" charset="0"/>
            </a:endParaRPr>
          </a:p>
        </p:txBody>
      </p:sp>
      <p:sp>
        <p:nvSpPr>
          <p:cNvPr id="12" name="Seta para a direita 11">
            <a:extLst>
              <a:ext uri="{FF2B5EF4-FFF2-40B4-BE49-F238E27FC236}">
                <a16:creationId xmlns:a16="http://schemas.microsoft.com/office/drawing/2014/main" id="{D74D2AA0-6EC3-4C7A-8F8E-F34E8AC489FB}"/>
              </a:ext>
            </a:extLst>
          </p:cNvPr>
          <p:cNvSpPr/>
          <p:nvPr/>
        </p:nvSpPr>
        <p:spPr>
          <a:xfrm>
            <a:off x="8932863" y="5106988"/>
            <a:ext cx="609600" cy="461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cxnSp>
        <p:nvCxnSpPr>
          <p:cNvPr id="11" name="Conector reto 10">
            <a:extLst>
              <a:ext uri="{FF2B5EF4-FFF2-40B4-BE49-F238E27FC236}">
                <a16:creationId xmlns:a16="http://schemas.microsoft.com/office/drawing/2014/main" id="{2CB0B6BD-8E12-43C2-BAF2-9B34CEA609BB}"/>
              </a:ext>
            </a:extLst>
          </p:cNvPr>
          <p:cNvCxnSpPr/>
          <p:nvPr/>
        </p:nvCxnSpPr>
        <p:spPr>
          <a:xfrm flipV="1">
            <a:off x="4975225" y="5141913"/>
            <a:ext cx="593725" cy="4492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DACB040F-DA39-4BF0-80D1-C4B89A020A15}"/>
              </a:ext>
            </a:extLst>
          </p:cNvPr>
          <p:cNvCxnSpPr/>
          <p:nvPr/>
        </p:nvCxnSpPr>
        <p:spPr>
          <a:xfrm flipH="1" flipV="1">
            <a:off x="4975225" y="5141913"/>
            <a:ext cx="593725" cy="4492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2675</TotalTime>
  <Words>3781</Words>
  <Application>Microsoft Office PowerPoint</Application>
  <PresentationFormat>Widescreen</PresentationFormat>
  <Paragraphs>490</Paragraphs>
  <Slides>50</Slides>
  <Notes>2</Notes>
  <HiddenSlides>2</HiddenSlides>
  <MMClips>0</MMClips>
  <ScaleCrop>false</ScaleCrop>
  <HeadingPairs>
    <vt:vector size="8" baseType="variant">
      <vt:variant>
        <vt:lpstr>Fontes usadas</vt:lpstr>
      </vt:variant>
      <vt:variant>
        <vt:i4>7</vt:i4>
      </vt:variant>
      <vt:variant>
        <vt:lpstr>Tema</vt:lpstr>
      </vt:variant>
      <vt:variant>
        <vt:i4>1</vt:i4>
      </vt:variant>
      <vt:variant>
        <vt:lpstr>Servidores OLE inseridos</vt:lpstr>
      </vt:variant>
      <vt:variant>
        <vt:i4>1</vt:i4>
      </vt:variant>
      <vt:variant>
        <vt:lpstr>Títulos de slides</vt:lpstr>
      </vt:variant>
      <vt:variant>
        <vt:i4>50</vt:i4>
      </vt:variant>
    </vt:vector>
  </HeadingPairs>
  <TitlesOfParts>
    <vt:vector size="59" baseType="lpstr">
      <vt:lpstr>Arial</vt:lpstr>
      <vt:lpstr>Calibri Light</vt:lpstr>
      <vt:lpstr>Calibri</vt:lpstr>
      <vt:lpstr>Wingdings</vt:lpstr>
      <vt:lpstr>Times New Roman</vt:lpstr>
      <vt:lpstr>inherit</vt:lpstr>
      <vt:lpstr>Courier New</vt:lpstr>
      <vt:lpstr>Tema do Office</vt:lpstr>
      <vt:lpstr>Documento do Microsoft Word</vt:lpstr>
      <vt:lpstr>Processos e Sistemas Decisórios</vt:lpstr>
      <vt:lpstr>Andamento do curso</vt:lpstr>
      <vt:lpstr>Decisões sob ignorância</vt:lpstr>
      <vt:lpstr>Decisões sob Ignorância</vt:lpstr>
      <vt:lpstr>Decisões sob Ignorância</vt:lpstr>
      <vt:lpstr>Decisões sob Ignorância</vt:lpstr>
      <vt:lpstr>Decisões sob Ignorância</vt:lpstr>
      <vt:lpstr>Decisões sob Ignorância</vt:lpstr>
      <vt:lpstr>Decisões sob Ignorância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Exercícios</vt:lpstr>
      <vt:lpstr>Apresentação do PowerPoint</vt:lpstr>
      <vt:lpstr>Otimismo – Pessimismo (α-índice)</vt:lpstr>
      <vt:lpstr>Otimismo – Pessimismo (α-índice)</vt:lpstr>
      <vt:lpstr>Otimismo – Pessimismo (α-índice)</vt:lpstr>
      <vt:lpstr>Otimismo – Pessimismo (α-índice)</vt:lpstr>
      <vt:lpstr>Otimismo – Pessimismo (α-índice)</vt:lpstr>
      <vt:lpstr>Otimismo – Pessimismo (α-índice)</vt:lpstr>
      <vt:lpstr>Otimismo – Pessimismo (α-índice)</vt:lpstr>
      <vt:lpstr>Apresentação do PowerPoint</vt:lpstr>
      <vt:lpstr>Otimismo – Pessimismo (α-índice)</vt:lpstr>
      <vt:lpstr>Minimax Pesar</vt:lpstr>
      <vt:lpstr>Apresentação do PowerPoint</vt:lpstr>
      <vt:lpstr>Minimax Pesar</vt:lpstr>
      <vt:lpstr>Minimax Pesar</vt:lpstr>
      <vt:lpstr>Minimax Pesar</vt:lpstr>
      <vt:lpstr>Minimax Pesar</vt:lpstr>
      <vt:lpstr>Minimax Pesar</vt:lpstr>
      <vt:lpstr>O principio da razão insuficiente </vt:lpstr>
      <vt:lpstr>Exemplo</vt:lpstr>
      <vt:lpstr>Apresentação do PowerPoint</vt:lpstr>
      <vt:lpstr>                                      Algumas objeções...</vt:lpstr>
      <vt:lpstr>Atos Randomizados – alternativa aleatória de decisão</vt:lpstr>
      <vt:lpstr>Exemplificando...</vt:lpstr>
      <vt:lpstr>Consequentemente...</vt:lpstr>
      <vt:lpstr>Análise axiomática de decisões no âmbito da ignorancia – Milnor </vt:lpstr>
      <vt:lpstr>Análise axiomática de decisões no âmbito da ignorancia – Milnor </vt:lpstr>
      <vt:lpstr>Considere os 10 axiomas dado..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À TEORIA DA DECISÃO</dc:title>
  <dc:creator>Uajara Pessoa Araujo</dc:creator>
  <cp:lastModifiedBy>Uajara P Araujo</cp:lastModifiedBy>
  <cp:revision>259</cp:revision>
  <dcterms:created xsi:type="dcterms:W3CDTF">2016-08-03T12:16:05Z</dcterms:created>
  <dcterms:modified xsi:type="dcterms:W3CDTF">2022-04-29T21:46:01Z</dcterms:modified>
</cp:coreProperties>
</file>