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FEYxOBTOC4G3Yp+2wVdrRO7sk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331f886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3331f886f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331f88d6a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331f88d6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541ed0d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541ed0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331f88d6a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331f88d6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331f88d6a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331f88d6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31f88d6a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331f88d6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541ed0dd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541ed0d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31f886f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31f886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31f886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3331f886f9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31f88d6a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331f88d6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331f886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331f886f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331f88d6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331f88d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31f88d6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331f88d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1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b="0"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17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7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s://projirrigacao.000webhostapp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ay desinfetante para as mãos" id="122" name="Google Shape;122;p1"/>
          <p:cNvPicPr preferRelativeResize="0"/>
          <p:nvPr/>
        </p:nvPicPr>
        <p:blipFill rotWithShape="1">
          <a:blip r:embed="rId3">
            <a:alphaModFix/>
          </a:blip>
          <a:srcRect b="849" l="0" r="0" t="1488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 rot="-5400000">
            <a:off x="-1103377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>
            <p:ph type="ctrTitle"/>
          </p:nvPr>
        </p:nvSpPr>
        <p:spPr>
          <a:xfrm>
            <a:off x="643475" y="643475"/>
            <a:ext cx="105966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sz="4700">
                <a:solidFill>
                  <a:schemeClr val="lt1"/>
                </a:solidFill>
              </a:rPr>
              <a:t>Sistema de umidade de Solo pela Web</a:t>
            </a:r>
            <a:br>
              <a:rPr lang="pt-BR" sz="2800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25" name="Google Shape;125;p1"/>
          <p:cNvSpPr/>
          <p:nvPr/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265512" y="5991450"/>
            <a:ext cx="1166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Pedro Rodrigues Santos Valle - 01810422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 sz="3600"/>
              <a:t>Metodologia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190575" y="1583201"/>
            <a:ext cx="100584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330" lvl="0" marL="182880" marR="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Sistema de umidade de solo é baseado em uma rede de sensores que se comunicam através da Internet.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182880" marR="0" rtl="0" algn="just">
              <a:lnSpc>
                <a:spcPct val="107500"/>
              </a:lnSpc>
              <a:spcBef>
                <a:spcPts val="5"/>
              </a:spcBef>
              <a:spcAft>
                <a:spcPts val="0"/>
              </a:spcAft>
              <a:buSzPts val="2500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Sensor de umidade de solo conectado a um módulo capaz de realizar a comunicação. Esse módulo envia os dados obtidos pelo sensor via HTTP para o servidor de aplicação.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182880" marR="0" rtl="0" algn="just">
              <a:lnSpc>
                <a:spcPct val="107500"/>
              </a:lnSpc>
              <a:spcBef>
                <a:spcPts val="5"/>
              </a:spcBef>
              <a:spcAft>
                <a:spcPts val="0"/>
              </a:spcAft>
              <a:buSzPts val="2500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Seguindo o tráfego da informação, o Servidor é o responsável por definir o intervalo de tempo entre uma coleta e a próxima, armazenar os dados coletados, interpretá-los a fim de definir se é necessário tomar uma ação ou não e hospedar e servir como servidor de acesso para a aplicação web.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9" name="Google Shape;19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-936" y="-730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 cap="none">
                <a:solidFill>
                  <a:schemeClr val="dk1"/>
                </a:solidFill>
              </a:rPr>
              <a:t>DIAGRAMA DE  CASO DE USO 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8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8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8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9" name="Google Shape;2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175" y="997649"/>
            <a:ext cx="6605531" cy="4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9" name="Google Shape;219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" name="Google Shape;22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 cap="none">
                <a:solidFill>
                  <a:schemeClr val="dk1"/>
                </a:solidFill>
              </a:rPr>
              <a:t>DIAGRAMA DE CLASSE </a:t>
            </a:r>
            <a:endParaRPr/>
          </a:p>
        </p:txBody>
      </p:sp>
      <p:sp>
        <p:nvSpPr>
          <p:cNvPr id="228" name="Google Shape;228;p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1" name="Google Shape;231;p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2" name="Google Shape;23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800" y="921088"/>
            <a:ext cx="5022075" cy="47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331f886f9_0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3331f886f9_0_4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331f886f9_0_4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331f886f9_0_4"/>
          <p:cNvSpPr/>
          <p:nvPr/>
        </p:nvSpPr>
        <p:spPr>
          <a:xfrm>
            <a:off x="5135880" y="1267730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g13331f886f9_0_4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242" name="Google Shape;242;g13331f886f9_0_4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g13331f886f9_0_4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g13331f886f9_0_4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5" name="Google Shape;245;g13331f886f9_0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3331f886f9_0_4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4997" ty="330200" sy="84997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331f886f9_0_4"/>
          <p:cNvSpPr/>
          <p:nvPr/>
        </p:nvSpPr>
        <p:spPr>
          <a:xfrm>
            <a:off x="1" y="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3331f886f9_0_4"/>
          <p:cNvSpPr/>
          <p:nvPr/>
        </p:nvSpPr>
        <p:spPr>
          <a:xfrm>
            <a:off x="656197" y="643464"/>
            <a:ext cx="4143900" cy="55662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3331f886f9_0_4"/>
          <p:cNvSpPr/>
          <p:nvPr/>
        </p:nvSpPr>
        <p:spPr>
          <a:xfrm>
            <a:off x="821575" y="806850"/>
            <a:ext cx="3813000" cy="5239500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331f886f9_0_4"/>
          <p:cNvSpPr txBox="1"/>
          <p:nvPr>
            <p:ph type="title"/>
          </p:nvPr>
        </p:nvSpPr>
        <p:spPr>
          <a:xfrm>
            <a:off x="821500" y="1559775"/>
            <a:ext cx="38130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000" cap="none">
                <a:solidFill>
                  <a:schemeClr val="dk1"/>
                </a:solidFill>
              </a:rPr>
              <a:t>DIAGRAMA</a:t>
            </a:r>
            <a:r>
              <a:rPr lang="pt-BR" sz="3000" cap="none">
                <a:solidFill>
                  <a:schemeClr val="dk1"/>
                </a:solidFill>
              </a:rPr>
              <a:t> </a:t>
            </a:r>
            <a:r>
              <a:rPr lang="pt-BR" sz="3000" cap="none">
                <a:solidFill>
                  <a:schemeClr val="dk1"/>
                </a:solidFill>
              </a:rPr>
              <a:t>DE </a:t>
            </a:r>
            <a:r>
              <a:rPr lang="pt-BR" sz="3000">
                <a:solidFill>
                  <a:schemeClr val="dk1"/>
                </a:solidFill>
              </a:rPr>
              <a:t>ENTIDADE E RELACIONAMENTO</a:t>
            </a:r>
            <a:endParaRPr sz="2900"/>
          </a:p>
        </p:txBody>
      </p:sp>
      <p:sp>
        <p:nvSpPr>
          <p:cNvPr id="251" name="Google Shape;251;g13331f886f9_0_4"/>
          <p:cNvSpPr/>
          <p:nvPr/>
        </p:nvSpPr>
        <p:spPr>
          <a:xfrm>
            <a:off x="1767992" y="640856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g13331f886f9_0_4"/>
          <p:cNvCxnSpPr/>
          <p:nvPr/>
        </p:nvCxnSpPr>
        <p:spPr>
          <a:xfrm>
            <a:off x="1882292" y="640855"/>
            <a:ext cx="0" cy="64020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g13331f886f9_0_4"/>
          <p:cNvCxnSpPr/>
          <p:nvPr/>
        </p:nvCxnSpPr>
        <p:spPr>
          <a:xfrm>
            <a:off x="3573932" y="640855"/>
            <a:ext cx="0" cy="64020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g13331f886f9_0_4"/>
          <p:cNvCxnSpPr/>
          <p:nvPr/>
        </p:nvCxnSpPr>
        <p:spPr>
          <a:xfrm>
            <a:off x="1882292" y="1286150"/>
            <a:ext cx="169170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5" name="Google Shape;255;g13331f886f9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75" y="269975"/>
            <a:ext cx="3813000" cy="399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3331f886f9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5575" y="3220100"/>
            <a:ext cx="4558225" cy="36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331f88d6a_1_4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do Software</a:t>
            </a:r>
            <a:endParaRPr/>
          </a:p>
        </p:txBody>
      </p:sp>
      <p:sp>
        <p:nvSpPr>
          <p:cNvPr id="262" name="Google Shape;262;g13331f88d6a_1_43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programação do Esp32 foi realizada na IDE do Arduino ,que além da sua programação usual , utilizei a biblioteca Wi-fi para que possa ter acesso à rede de internet do próprio Esp32 .No código abaixo  demonstra o início do código da parte web, feita na linguagem de programação HTML e PHp , onde as informações serão inseridas quando o sensor vê a porcentagem do solo e sua umidade e  em tempo real e salvas as porcentagens que o  ESP32 enviou e mostra na Web.</a:t>
            </a:r>
            <a:endParaRPr sz="25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541ed0dd2_0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34010" rtl="0" algn="ctr">
              <a:lnSpc>
                <a:spcPct val="107500"/>
              </a:lnSpc>
              <a:spcBef>
                <a:spcPts val="0"/>
              </a:spcBef>
              <a:spcAft>
                <a:spcPts val="61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de irrigação </a:t>
            </a:r>
            <a:endParaRPr sz="5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13541ed0dd2_0_0"/>
          <p:cNvSpPr txBox="1"/>
          <p:nvPr>
            <p:ph idx="1" type="body"/>
          </p:nvPr>
        </p:nvSpPr>
        <p:spPr>
          <a:xfrm>
            <a:off x="475550" y="1627650"/>
            <a:ext cx="6423300" cy="46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O experimento foi realizado em ambiente interno.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34010" rtl="0" algn="just">
              <a:lnSpc>
                <a:spcPct val="107500"/>
              </a:lnSpc>
              <a:spcBef>
                <a:spcPts val="615"/>
              </a:spcBef>
              <a:spcAft>
                <a:spcPts val="61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O importante ressaltar que nesse experimento todos os dispositivos presentes no projeto de irrigação fizeram parte do teste e foram utilizados e além disso foi feita uma nova calibragem, mas nesse experimento foi diretamente em solo seco e úmido e os resultados da calibragem em solo foram muito próximos dos realizados em água</a:t>
            </a:r>
            <a:endParaRPr sz="2500"/>
          </a:p>
        </p:txBody>
      </p:sp>
      <p:pic>
        <p:nvPicPr>
          <p:cNvPr id="269" name="Google Shape;269;g13541ed0dd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024" y="1817575"/>
            <a:ext cx="4719625" cy="42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331f88d6a_1_13"/>
          <p:cNvSpPr txBox="1"/>
          <p:nvPr>
            <p:ph idx="1" type="body"/>
          </p:nvPr>
        </p:nvSpPr>
        <p:spPr>
          <a:xfrm>
            <a:off x="1066800" y="519927"/>
            <a:ext cx="10058400" cy="54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46505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50"/>
          </a:p>
        </p:txBody>
      </p:sp>
      <p:pic>
        <p:nvPicPr>
          <p:cNvPr id="275" name="Google Shape;275;g13331f88d6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99" y="1080025"/>
            <a:ext cx="7222187" cy="54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3331f88d6a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475" y="3007525"/>
            <a:ext cx="43934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3331f88d6a_1_13"/>
          <p:cNvSpPr txBox="1"/>
          <p:nvPr/>
        </p:nvSpPr>
        <p:spPr>
          <a:xfrm>
            <a:off x="3936550" y="519925"/>
            <a:ext cx="522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Web enviar informações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331f88d6a_1_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Finais</a:t>
            </a:r>
            <a:endParaRPr/>
          </a:p>
        </p:txBody>
      </p:sp>
      <p:pic>
        <p:nvPicPr>
          <p:cNvPr id="283" name="Google Shape;283;g13331f88d6a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00" y="1682225"/>
            <a:ext cx="7674999" cy="47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3331f88d6a_1_7"/>
          <p:cNvSpPr txBox="1"/>
          <p:nvPr/>
        </p:nvSpPr>
        <p:spPr>
          <a:xfrm>
            <a:off x="8177750" y="1701350"/>
            <a:ext cx="35223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Obtendo informações do monitoramento do solo através do sensor para a Base de dados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https://projirrigacao.000webhostapp.com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331f88d6a_1_4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90" name="Google Shape;290;g13331f88d6a_1_48"/>
          <p:cNvSpPr txBox="1"/>
          <p:nvPr>
            <p:ph idx="1" type="body"/>
          </p:nvPr>
        </p:nvSpPr>
        <p:spPr>
          <a:xfrm>
            <a:off x="1066800" y="2116795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Com protótipo de automação da irrigação, conclui-se que o mesmo correspondeu aos requisitos e necessidades do solo quanto ao consumo de água, enviando os resultados da umidade do solo para uma interface web em que o usuário possibilitou acompanhar e parametrizar os dados em tempo real.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541ed0dd2_0_3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</a:t>
            </a:r>
            <a:endParaRPr/>
          </a:p>
        </p:txBody>
      </p:sp>
      <p:sp>
        <p:nvSpPr>
          <p:cNvPr id="296" name="Google Shape;296;g13541ed0dd2_0_35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D9D9"/>
                </a:highlight>
              </a:rPr>
              <a:t>SANTOS, Bruno</a:t>
            </a:r>
            <a:r>
              <a:rPr i="1" lang="pt-BR">
                <a:highlight>
                  <a:srgbClr val="D9D9D9"/>
                </a:highlight>
              </a:rPr>
              <a:t> et al</a:t>
            </a:r>
            <a:r>
              <a:rPr lang="pt-BR">
                <a:highlight>
                  <a:srgbClr val="D9D9D9"/>
                </a:highlight>
              </a:rPr>
              <a:t>. </a:t>
            </a:r>
            <a:r>
              <a:rPr b="1" lang="pt-BR">
                <a:highlight>
                  <a:srgbClr val="D9D9D9"/>
                </a:highlight>
              </a:rPr>
              <a:t>Internet das Coisas: da Teoria à Prática</a:t>
            </a:r>
            <a:r>
              <a:rPr lang="pt-BR">
                <a:highlight>
                  <a:srgbClr val="D9D9D9"/>
                </a:highlight>
              </a:rPr>
              <a:t>. homepages. 2011. Disponível em: https://homepages.dcc.ufmg.br/~mmvieira/cc/papers/internet-das-coisas.pdf. Acesso em: 14 jun. 2022.</a:t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D9D9"/>
                </a:highlight>
              </a:rPr>
              <a:t>PEREIRA, Humberto; OLIVEIRA, Rodolfo. </a:t>
            </a:r>
            <a:r>
              <a:rPr b="1" lang="pt-BR">
                <a:highlight>
                  <a:srgbClr val="D9D9D9"/>
                </a:highlight>
              </a:rPr>
              <a:t>Sistema de monitoramento de umidade de solo via web</a:t>
            </a:r>
            <a:r>
              <a:rPr lang="pt-BR">
                <a:highlight>
                  <a:srgbClr val="D9D9D9"/>
                </a:highlight>
              </a:rPr>
              <a:t>. hto.ifsp.edu.br. 2018. Disponível em: https://hto.ifsp.edu.br/portal/images/thumbnails/images/IFSP/Cursos/Coord_ADS/Arquivos/TCCs/2018/TCC_HumbertoAntonioFerrisPereira_HT1320203.pdf. Acesso em: 13 jun. 2022.</a:t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D9D9"/>
                </a:highlight>
              </a:rPr>
              <a:t>CATULÉ, Pedro; MARTINS, Iago. </a:t>
            </a:r>
            <a:r>
              <a:rPr b="1" lang="pt-BR">
                <a:highlight>
                  <a:srgbClr val="D9D9D9"/>
                </a:highlight>
              </a:rPr>
              <a:t>SISTEMA DE IRRIGAÇÃO AUTOMATIZADA E LOCALIZADA USANDO HARDWARE LIVRE ESP32 EM PEQUENAS PLANTAÇÕES</a:t>
            </a:r>
            <a:r>
              <a:rPr lang="pt-BR">
                <a:highlight>
                  <a:srgbClr val="D9D9D9"/>
                </a:highlight>
              </a:rPr>
              <a:t>. hto.ifsp.edu.br. 2018. Disponível em: https://ri.unipac.br/repositorio/wp-content/uploads/2019/02/SISTEMAS-DE-INFORMA%C3%87%C3%83O-Pedro-Afonso-Loiola-Catul%C3%A9-e-Igor-Marllen-Froeder-Martins.pdf. Acesso em: 14 jun. 2022.</a:t>
            </a:r>
            <a:endParaRPr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1175475" y="226682"/>
            <a:ext cx="97923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Introdução 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500700" y="1314425"/>
            <a:ext cx="111906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8735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◦"/>
            </a:pPr>
            <a:r>
              <a:rPr lang="pt-BR" sz="10000">
                <a:solidFill>
                  <a:srgbClr val="FFFFFF"/>
                </a:solidFill>
              </a:rPr>
              <a:t> </a:t>
            </a:r>
            <a:r>
              <a:rPr lang="pt-BR" sz="10000">
                <a:solidFill>
                  <a:srgbClr val="0C0C0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0000">
                <a:solidFill>
                  <a:srgbClr val="0C0C0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istema </a:t>
            </a:r>
            <a:r>
              <a:rPr lang="pt-BR" sz="10000">
                <a:solidFill>
                  <a:srgbClr val="0C0C0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 monitoramento de umidade de solo baseado em uma rede de sensores que se comunicam através da Internet. </a:t>
            </a:r>
            <a:endParaRPr sz="10000">
              <a:solidFill>
                <a:srgbClr val="0C0C0C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0C0C0C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◦"/>
            </a:pPr>
            <a:r>
              <a:rPr lang="pt-BR" sz="10000">
                <a:latin typeface="Times New Roman"/>
                <a:ea typeface="Times New Roman"/>
                <a:cs typeface="Times New Roman"/>
                <a:sym typeface="Times New Roman"/>
              </a:rPr>
              <a:t>Irrigação localizada é um método mais inteligente, pois permite que a água seja depositada diretamente na raiz da planta, de modo a evitar desperdícios e perda de produtividade.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pt-BR" sz="10000">
                <a:latin typeface="Times New Roman"/>
                <a:ea typeface="Times New Roman"/>
                <a:cs typeface="Times New Roman"/>
                <a:sym typeface="Times New Roman"/>
              </a:rPr>
              <a:t>Utilização de uma rede de sensores de umidade do solo é possível identificar o nível de necessidade de cada tipo de cultura, de modo a possibilitar o mapeamento de calor e entendimento da necessidade de irrigação em regiões específicas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pt-BR" sz="10000">
                <a:latin typeface="Times New Roman"/>
                <a:ea typeface="Times New Roman"/>
                <a:cs typeface="Times New Roman"/>
                <a:sym typeface="Times New Roman"/>
              </a:rPr>
              <a:t> Além disso, ainda segundo a Embrapa,</a:t>
            </a:r>
            <a:r>
              <a:rPr lang="pt-BR" sz="100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pt-BR" sz="10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mesmo no período chuvoso, a irrigação pode evitar a falta de água, provocada por possíveis estiagem (veranicos), e assim aumentar a produtividade</a:t>
            </a:r>
            <a:r>
              <a:rPr lang="pt-BR" sz="10000">
                <a:highlight>
                  <a:srgbClr val="FFFFFF"/>
                </a:highlight>
              </a:rPr>
              <a:t>.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C0C0C"/>
              </a:solidFill>
              <a:highlight>
                <a:schemeClr val="lt1"/>
              </a:highlight>
            </a:endParaRPr>
          </a:p>
          <a:p>
            <a:pPr indent="0" lvl="0" marL="18288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C0C0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50000"/>
              <a:buNone/>
            </a:pPr>
            <a:r>
              <a:rPr lang="pt-BR" sz="2800"/>
              <a:t> 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Objetivos </a:t>
            </a:r>
            <a:endParaRPr/>
          </a:p>
        </p:txBody>
      </p:sp>
      <p:pic>
        <p:nvPicPr>
          <p:cNvPr id="140" name="Google Shape;14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1745650"/>
            <a:ext cx="4140900" cy="21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517900" y="2254000"/>
            <a:ext cx="6810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sistema de irrigação automatizado para plantas caseiras que </a:t>
            </a: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</a:t>
            </a:r>
            <a:r>
              <a:rPr i="0" lang="pt-BR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uso de sensores para identificar as necessidades de cada planta e assim determinar os momentos em que a irrigação é realmente necessária, otimizando então o consumo de água.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31f886f9_0_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Utilizados </a:t>
            </a:r>
            <a:endParaRPr/>
          </a:p>
        </p:txBody>
      </p:sp>
      <p:sp>
        <p:nvSpPr>
          <p:cNvPr id="147" name="Google Shape;147;g13331f886f9_0_31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8077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de Relé 5V</a:t>
            </a:r>
            <a:endParaRPr sz="2500">
              <a:solidFill>
                <a:srgbClr val="888888"/>
              </a:solidFill>
              <a:highlight>
                <a:srgbClr val="59595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Detector de Umidade do Solo Higrômetro</a:t>
            </a:r>
            <a:endParaRPr sz="2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Mini Bomba de água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Suporte de Pilhas 4x 1.5 V AA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ESP32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31f886f9_0_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ESP32</a:t>
            </a:r>
            <a:endParaRPr/>
          </a:p>
        </p:txBody>
      </p:sp>
      <p:sp>
        <p:nvSpPr>
          <p:cNvPr id="153" name="Google Shape;153;g13331f886f9_0_37"/>
          <p:cNvSpPr txBox="1"/>
          <p:nvPr>
            <p:ph idx="1" type="body"/>
          </p:nvPr>
        </p:nvSpPr>
        <p:spPr>
          <a:xfrm>
            <a:off x="470400" y="1411225"/>
            <a:ext cx="74277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7595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615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controlador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Micro Processador</a:t>
            </a: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 dual core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Suporte à rede Wi-Fi (WPA/ WPA2/ WPA2- Enterprise/ WPS)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Bluetooth  v4.2 BR / EDR e BLE;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Possui 38 GPIOs (Entradas/Saídas), com função PWM, I2C, SPI. Também 18 ADC (conversor analógico digital) com resolução de 12 bits e 2 DAC (conversor digital analógico);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l">
              <a:lnSpc>
                <a:spcPct val="12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54" name="Google Shape;154;g13331f886f9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850" y="359250"/>
            <a:ext cx="3961300" cy="4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31f88d6a_1_26"/>
          <p:cNvSpPr txBox="1"/>
          <p:nvPr>
            <p:ph idx="1" type="body"/>
          </p:nvPr>
        </p:nvSpPr>
        <p:spPr>
          <a:xfrm>
            <a:off x="6382875" y="1487875"/>
            <a:ext cx="5197200" cy="44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microcontrolador genérico Wi-Fi, Bluetooth e Bluetooth LE, garantindo uma ampla variedade de aplicativos.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615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Um baixo custo;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Baixo custo de energia;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Desempenho para integração eletrônica;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Alto poder de processamento.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13331f88d6a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5" y="2103125"/>
            <a:ext cx="5768674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31f886f9_0_4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Sensor de umidade do solo Higrômetro</a:t>
            </a:r>
            <a:endParaRPr/>
          </a:p>
        </p:txBody>
      </p:sp>
      <p:sp>
        <p:nvSpPr>
          <p:cNvPr id="166" name="Google Shape;166;g13331f886f9_0_44"/>
          <p:cNvSpPr txBox="1"/>
          <p:nvPr>
            <p:ph idx="1" type="body"/>
          </p:nvPr>
        </p:nvSpPr>
        <p:spPr>
          <a:xfrm>
            <a:off x="717975" y="1583200"/>
            <a:ext cx="8432400" cy="4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Possui um potenciômetro onde se pode ajustar  a sua sensibilidade , através de uma sonda que entra em contato com o solo.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0" rtl="0" algn="l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000"/>
              </a:lnSpc>
              <a:spcBef>
                <a:spcPts val="41700"/>
              </a:spcBef>
              <a:spcAft>
                <a:spcPts val="4170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g13331f886f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925" y="3249475"/>
            <a:ext cx="3171475" cy="31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331f88d6a_0_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Relé </a:t>
            </a:r>
            <a:endParaRPr/>
          </a:p>
        </p:txBody>
      </p:sp>
      <p:sp>
        <p:nvSpPr>
          <p:cNvPr id="173" name="Google Shape;173;g13331f88d6a_0_2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O módulo Relé é um interruptor eletromecânico que quando requer pouca energia para executar o circuito de cargas elevadas.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Podemos operar eletricamente em uma aplicação de uma  tensão baixa  na bobine , abrindo e fechando o circuito.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Como podemos perceber que ao pegar o sensor e colocar em um sólido molhado , vimos que o relé desliga e quando tira o sensor ele ativa o relé e liga a bomba novamente.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13331f88d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700" y="407775"/>
            <a:ext cx="1959100" cy="1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331f88d6a_1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r>
              <a:rPr lang="pt-BR"/>
              <a:t>Bomba Submersa</a:t>
            </a:r>
            <a:endParaRPr/>
          </a:p>
        </p:txBody>
      </p:sp>
      <p:sp>
        <p:nvSpPr>
          <p:cNvPr id="180" name="Google Shape;180;g13331f88d6a_1_0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90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Produz uma intensa movimentação de água e com baixo consumo de energia elétrica, apesar de suas pequenas dimensões.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2022-06-10T00:08:47Z</dcterms:created>
  <dc:creator>Pedro Rodrigues Santos Valle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0x01010095CD329BA3722D459135B861D3B3DFA2</vt:lpwstr>
  </property>
</Properties>
</file>