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347" r:id="rId3"/>
    <p:sldId id="257" r:id="rId4"/>
    <p:sldId id="362" r:id="rId5"/>
    <p:sldId id="343" r:id="rId6"/>
    <p:sldId id="348" r:id="rId7"/>
    <p:sldId id="344" r:id="rId8"/>
    <p:sldId id="258" r:id="rId9"/>
    <p:sldId id="350" r:id="rId10"/>
    <p:sldId id="260" r:id="rId11"/>
    <p:sldId id="262" r:id="rId12"/>
    <p:sldId id="264" r:id="rId13"/>
    <p:sldId id="266" r:id="rId14"/>
    <p:sldId id="351" r:id="rId15"/>
    <p:sldId id="268" r:id="rId16"/>
    <p:sldId id="352" r:id="rId17"/>
    <p:sldId id="365" r:id="rId18"/>
    <p:sldId id="364" r:id="rId19"/>
    <p:sldId id="272" r:id="rId20"/>
    <p:sldId id="276" r:id="rId21"/>
    <p:sldId id="277" r:id="rId22"/>
    <p:sldId id="282" r:id="rId23"/>
    <p:sldId id="285" r:id="rId24"/>
    <p:sldId id="353" r:id="rId25"/>
    <p:sldId id="354" r:id="rId26"/>
    <p:sldId id="355" r:id="rId27"/>
    <p:sldId id="356" r:id="rId28"/>
    <p:sldId id="287" r:id="rId29"/>
    <p:sldId id="289" r:id="rId30"/>
    <p:sldId id="291" r:id="rId31"/>
    <p:sldId id="371" r:id="rId32"/>
    <p:sldId id="292" r:id="rId33"/>
    <p:sldId id="293" r:id="rId34"/>
    <p:sldId id="361" r:id="rId35"/>
    <p:sldId id="294" r:id="rId36"/>
    <p:sldId id="341" r:id="rId37"/>
    <p:sldId id="295" r:id="rId38"/>
    <p:sldId id="299" r:id="rId39"/>
    <p:sldId id="300" r:id="rId40"/>
    <p:sldId id="333" r:id="rId41"/>
    <p:sldId id="301" r:id="rId42"/>
    <p:sldId id="358" r:id="rId43"/>
    <p:sldId id="302" r:id="rId44"/>
    <p:sldId id="366" r:id="rId45"/>
    <p:sldId id="368" r:id="rId46"/>
    <p:sldId id="369" r:id="rId47"/>
    <p:sldId id="370" r:id="rId48"/>
    <p:sldId id="363" r:id="rId49"/>
    <p:sldId id="359" r:id="rId50"/>
    <p:sldId id="342" r:id="rId51"/>
    <p:sldId id="36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98159F-BE76-45AD-AC90-F417A30C9714}">
          <p14:sldIdLst>
            <p14:sldId id="256"/>
            <p14:sldId id="347"/>
            <p14:sldId id="257"/>
            <p14:sldId id="362"/>
            <p14:sldId id="343"/>
            <p14:sldId id="348"/>
            <p14:sldId id="344"/>
            <p14:sldId id="258"/>
            <p14:sldId id="350"/>
            <p14:sldId id="260"/>
            <p14:sldId id="262"/>
            <p14:sldId id="264"/>
            <p14:sldId id="266"/>
            <p14:sldId id="351"/>
            <p14:sldId id="268"/>
            <p14:sldId id="352"/>
            <p14:sldId id="365"/>
            <p14:sldId id="364"/>
            <p14:sldId id="272"/>
            <p14:sldId id="276"/>
            <p14:sldId id="277"/>
            <p14:sldId id="282"/>
            <p14:sldId id="285"/>
            <p14:sldId id="353"/>
            <p14:sldId id="354"/>
            <p14:sldId id="355"/>
            <p14:sldId id="356"/>
            <p14:sldId id="287"/>
            <p14:sldId id="289"/>
            <p14:sldId id="291"/>
            <p14:sldId id="371"/>
            <p14:sldId id="292"/>
            <p14:sldId id="293"/>
            <p14:sldId id="361"/>
            <p14:sldId id="294"/>
            <p14:sldId id="341"/>
            <p14:sldId id="295"/>
            <p14:sldId id="299"/>
            <p14:sldId id="300"/>
            <p14:sldId id="333"/>
            <p14:sldId id="301"/>
            <p14:sldId id="358"/>
            <p14:sldId id="302"/>
            <p14:sldId id="366"/>
            <p14:sldId id="368"/>
            <p14:sldId id="369"/>
            <p14:sldId id="370"/>
            <p14:sldId id="363"/>
            <p14:sldId id="359"/>
            <p14:sldId id="342"/>
            <p14:sldId id="367"/>
          </p14:sldIdLst>
        </p14:section>
      </p14:sectionLst>
    </p:ex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itch" initials="s" lastIdx="0" clrIdx="0">
    <p:extLst>
      <p:ext uri="{19B8F6BF-5375-455C-9EA6-DF929625EA0E}">
        <p15:presenceInfo xmlns="" xmlns:p15="http://schemas.microsoft.com/office/powerpoint/2012/main" userId="stit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6" autoAdjust="0"/>
    <p:restoredTop sz="94660"/>
  </p:normalViewPr>
  <p:slideViewPr>
    <p:cSldViewPr snapToGrid="0">
      <p:cViewPr>
        <p:scale>
          <a:sx n="88" d="100"/>
          <a:sy n="88" d="100"/>
        </p:scale>
        <p:origin x="-120"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8CE7F-B9ED-44BF-AFEE-942C473D2422}"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D4C9A5-E8B2-467C-95D2-54C70DE9FD3B}" type="slidenum">
              <a:rPr lang="en-US" smtClean="0"/>
              <a:t>‹#›</a:t>
            </a:fld>
            <a:endParaRPr lang="en-US"/>
          </a:p>
        </p:txBody>
      </p:sp>
    </p:spTree>
    <p:extLst>
      <p:ext uri="{BB962C8B-B14F-4D97-AF65-F5344CB8AC3E}">
        <p14:creationId xmlns:p14="http://schemas.microsoft.com/office/powerpoint/2010/main" val="320061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764C851-5FA1-4DAF-B37E-A30952DA2CF3}"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EF997-649D-4486-9674-5E07F4160A40}" type="slidenum">
              <a:rPr lang="en-US" smtClean="0"/>
              <a:t>‹#›</a:t>
            </a:fld>
            <a:endParaRPr lang="en-US"/>
          </a:p>
        </p:txBody>
      </p:sp>
    </p:spTree>
    <p:extLst>
      <p:ext uri="{BB962C8B-B14F-4D97-AF65-F5344CB8AC3E}">
        <p14:creationId xmlns:p14="http://schemas.microsoft.com/office/powerpoint/2010/main" val="939867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4C851-5FA1-4DAF-B37E-A30952DA2CF3}"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EF997-649D-4486-9674-5E07F4160A40}" type="slidenum">
              <a:rPr lang="en-US" smtClean="0"/>
              <a:t>‹#›</a:t>
            </a:fld>
            <a:endParaRPr lang="en-US"/>
          </a:p>
        </p:txBody>
      </p:sp>
    </p:spTree>
    <p:extLst>
      <p:ext uri="{BB962C8B-B14F-4D97-AF65-F5344CB8AC3E}">
        <p14:creationId xmlns:p14="http://schemas.microsoft.com/office/powerpoint/2010/main" val="4285429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4C851-5FA1-4DAF-B37E-A30952DA2CF3}"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EF997-649D-4486-9674-5E07F4160A40}" type="slidenum">
              <a:rPr lang="en-US" smtClean="0"/>
              <a:t>‹#›</a:t>
            </a:fld>
            <a:endParaRPr lang="en-US"/>
          </a:p>
        </p:txBody>
      </p:sp>
    </p:spTree>
    <p:extLst>
      <p:ext uri="{BB962C8B-B14F-4D97-AF65-F5344CB8AC3E}">
        <p14:creationId xmlns:p14="http://schemas.microsoft.com/office/powerpoint/2010/main" val="1163349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4C851-5FA1-4DAF-B37E-A30952DA2CF3}"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EF997-649D-4486-9674-5E07F4160A40}" type="slidenum">
              <a:rPr lang="en-US" smtClean="0"/>
              <a:t>‹#›</a:t>
            </a:fld>
            <a:endParaRPr lang="en-US"/>
          </a:p>
        </p:txBody>
      </p:sp>
    </p:spTree>
    <p:extLst>
      <p:ext uri="{BB962C8B-B14F-4D97-AF65-F5344CB8AC3E}">
        <p14:creationId xmlns:p14="http://schemas.microsoft.com/office/powerpoint/2010/main" val="358023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64C851-5FA1-4DAF-B37E-A30952DA2CF3}"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0EF997-649D-4486-9674-5E07F4160A40}" type="slidenum">
              <a:rPr lang="en-US" smtClean="0"/>
              <a:t>‹#›</a:t>
            </a:fld>
            <a:endParaRPr lang="en-US"/>
          </a:p>
        </p:txBody>
      </p:sp>
    </p:spTree>
    <p:extLst>
      <p:ext uri="{BB962C8B-B14F-4D97-AF65-F5344CB8AC3E}">
        <p14:creationId xmlns:p14="http://schemas.microsoft.com/office/powerpoint/2010/main" val="281715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64C851-5FA1-4DAF-B37E-A30952DA2CF3}"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EF997-649D-4486-9674-5E07F4160A40}" type="slidenum">
              <a:rPr lang="en-US" smtClean="0"/>
              <a:t>‹#›</a:t>
            </a:fld>
            <a:endParaRPr lang="en-US"/>
          </a:p>
        </p:txBody>
      </p:sp>
    </p:spTree>
    <p:extLst>
      <p:ext uri="{BB962C8B-B14F-4D97-AF65-F5344CB8AC3E}">
        <p14:creationId xmlns:p14="http://schemas.microsoft.com/office/powerpoint/2010/main" val="2030188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64C851-5FA1-4DAF-B37E-A30952DA2CF3}"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0EF997-649D-4486-9674-5E07F4160A40}" type="slidenum">
              <a:rPr lang="en-US" smtClean="0"/>
              <a:t>‹#›</a:t>
            </a:fld>
            <a:endParaRPr lang="en-US"/>
          </a:p>
        </p:txBody>
      </p:sp>
    </p:spTree>
    <p:extLst>
      <p:ext uri="{BB962C8B-B14F-4D97-AF65-F5344CB8AC3E}">
        <p14:creationId xmlns:p14="http://schemas.microsoft.com/office/powerpoint/2010/main" val="72499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64C851-5FA1-4DAF-B37E-A30952DA2CF3}"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0EF997-649D-4486-9674-5E07F4160A40}" type="slidenum">
              <a:rPr lang="en-US" smtClean="0"/>
              <a:t>‹#›</a:t>
            </a:fld>
            <a:endParaRPr lang="en-US"/>
          </a:p>
        </p:txBody>
      </p:sp>
    </p:spTree>
    <p:extLst>
      <p:ext uri="{BB962C8B-B14F-4D97-AF65-F5344CB8AC3E}">
        <p14:creationId xmlns:p14="http://schemas.microsoft.com/office/powerpoint/2010/main" val="190310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4C851-5FA1-4DAF-B37E-A30952DA2CF3}"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0EF997-649D-4486-9674-5E07F4160A40}" type="slidenum">
              <a:rPr lang="en-US" smtClean="0"/>
              <a:t>‹#›</a:t>
            </a:fld>
            <a:endParaRPr lang="en-US"/>
          </a:p>
        </p:txBody>
      </p:sp>
    </p:spTree>
    <p:extLst>
      <p:ext uri="{BB962C8B-B14F-4D97-AF65-F5344CB8AC3E}">
        <p14:creationId xmlns:p14="http://schemas.microsoft.com/office/powerpoint/2010/main" val="267471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64C851-5FA1-4DAF-B37E-A30952DA2CF3}"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EF997-649D-4486-9674-5E07F4160A40}" type="slidenum">
              <a:rPr lang="en-US" smtClean="0"/>
              <a:t>‹#›</a:t>
            </a:fld>
            <a:endParaRPr lang="en-US"/>
          </a:p>
        </p:txBody>
      </p:sp>
    </p:spTree>
    <p:extLst>
      <p:ext uri="{BB962C8B-B14F-4D97-AF65-F5344CB8AC3E}">
        <p14:creationId xmlns:p14="http://schemas.microsoft.com/office/powerpoint/2010/main" val="3000355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64C851-5FA1-4DAF-B37E-A30952DA2CF3}"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0EF997-649D-4486-9674-5E07F4160A40}" type="slidenum">
              <a:rPr lang="en-US" smtClean="0"/>
              <a:t>‹#›</a:t>
            </a:fld>
            <a:endParaRPr lang="en-US"/>
          </a:p>
        </p:txBody>
      </p:sp>
    </p:spTree>
    <p:extLst>
      <p:ext uri="{BB962C8B-B14F-4D97-AF65-F5344CB8AC3E}">
        <p14:creationId xmlns:p14="http://schemas.microsoft.com/office/powerpoint/2010/main" val="29397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4C851-5FA1-4DAF-B37E-A30952DA2CF3}" type="datetimeFigureOut">
              <a:rPr lang="en-US" smtClean="0"/>
              <a:t>2/27/2025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EF997-649D-4486-9674-5E07F4160A40}" type="slidenum">
              <a:rPr lang="en-US" smtClean="0"/>
              <a:t>‹#›</a:t>
            </a:fld>
            <a:endParaRPr lang="en-US"/>
          </a:p>
        </p:txBody>
      </p:sp>
    </p:spTree>
    <p:extLst>
      <p:ext uri="{BB962C8B-B14F-4D97-AF65-F5344CB8AC3E}">
        <p14:creationId xmlns:p14="http://schemas.microsoft.com/office/powerpoint/2010/main" val="3296428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Selected0" descr="caee5e27-9d59-4a1c-a382-cfd1174c735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44801"/>
            <a:ext cx="2782182" cy="228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8889" y="2577747"/>
            <a:ext cx="3810000" cy="1419225"/>
          </a:xfrm>
          <a:prstGeom prst="rect">
            <a:avLst/>
          </a:prstGeom>
        </p:spPr>
      </p:pic>
      <p:sp>
        <p:nvSpPr>
          <p:cNvPr id="8" name="Rectangle 7"/>
          <p:cNvSpPr/>
          <p:nvPr/>
        </p:nvSpPr>
        <p:spPr>
          <a:xfrm>
            <a:off x="0" y="144211"/>
            <a:ext cx="12192000" cy="470000"/>
          </a:xfrm>
          <a:prstGeom prst="rect">
            <a:avLst/>
          </a:prstGeom>
        </p:spPr>
        <p:txBody>
          <a:bodyPr wrap="square">
            <a:spAutoFit/>
          </a:bodyPr>
          <a:lstStyle/>
          <a:p>
            <a:pPr algn="ctr">
              <a:lnSpc>
                <a:spcPct val="107000"/>
              </a:lnSpc>
              <a:spcAft>
                <a:spcPts val="800"/>
              </a:spcAft>
            </a:pPr>
            <a:r>
              <a:rPr lang="en-US" sz="2400" b="1" dirty="0">
                <a:latin typeface="Calibri" panose="020F0502020204030204" pitchFamily="34" charset="0"/>
                <a:ea typeface="Calibri" panose="020F0502020204030204" pitchFamily="34" charset="0"/>
                <a:cs typeface="Arial" panose="020B0604020202020204" pitchFamily="34" charset="0"/>
              </a:rPr>
              <a:t>Company Guidelines and Policies:</a:t>
            </a:r>
          </a:p>
        </p:txBody>
      </p:sp>
      <p:sp>
        <p:nvSpPr>
          <p:cNvPr id="10" name="Rectangle 9"/>
          <p:cNvSpPr/>
          <p:nvPr/>
        </p:nvSpPr>
        <p:spPr>
          <a:xfrm>
            <a:off x="0" y="5676898"/>
            <a:ext cx="12192000" cy="424732"/>
          </a:xfrm>
          <a:prstGeom prst="rect">
            <a:avLst/>
          </a:prstGeom>
        </p:spPr>
        <p:txBody>
          <a:bodyPr wrap="square">
            <a:spAutoFit/>
          </a:bodyPr>
          <a:lstStyle/>
          <a:p>
            <a:pPr algn="ctr">
              <a:lnSpc>
                <a:spcPct val="90000"/>
              </a:lnSpc>
              <a:spcBef>
                <a:spcPts val="1000"/>
              </a:spcBef>
            </a:pPr>
            <a:r>
              <a:rPr lang="en-US" sz="2400" b="1" dirty="0">
                <a:solidFill>
                  <a:srgbClr val="000000"/>
                </a:solidFill>
                <a:latin typeface="Calibri" panose="020F0502020204030204" pitchFamily="34" charset="0"/>
                <a:ea typeface="Times New Roman" panose="02020603050405020304" pitchFamily="18" charset="0"/>
                <a:cs typeface="Arial" panose="020B0604020202020204" pitchFamily="34" charset="0"/>
              </a:rPr>
              <a:t>Building Trust and Delivering Exceptional Service </a:t>
            </a:r>
            <a:r>
              <a:rPr lang="en-US" sz="2400" b="1" dirty="0">
                <a:solidFill>
                  <a:srgbClr val="000000"/>
                </a:solidFill>
                <a:latin typeface="Segoe UI Symbol" panose="020B0502040204020203" pitchFamily="34" charset="0"/>
                <a:ea typeface="Times New Roman" panose="02020603050405020304" pitchFamily="18" charset="0"/>
                <a:cs typeface="Segoe UI Symbol" panose="020B0502040204020203" pitchFamily="34" charset="0"/>
              </a:rPr>
              <a:t>📝✨</a:t>
            </a:r>
            <a:endParaRPr lang="en-US" sz="12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30235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823" y="184638"/>
            <a:ext cx="10515600" cy="703385"/>
          </a:xfrm>
        </p:spPr>
        <p:txBody>
          <a:bodyPr>
            <a:normAutofit/>
          </a:bodyPr>
          <a:lstStyle/>
          <a:p>
            <a:pPr marL="342900" indent="-342900" algn="ctr">
              <a:lnSpc>
                <a:spcPct val="100000"/>
              </a:lnSpc>
            </a:pPr>
            <a:r>
              <a:rPr lang="en-US" sz="2400" b="1" dirty="0"/>
              <a:t>3. Salesperson Guidelines During Busy Season</a:t>
            </a:r>
          </a:p>
        </p:txBody>
      </p:sp>
      <p:sp>
        <p:nvSpPr>
          <p:cNvPr id="4" name="Rectangle 3"/>
          <p:cNvSpPr/>
          <p:nvPr/>
        </p:nvSpPr>
        <p:spPr>
          <a:xfrm>
            <a:off x="308609" y="536330"/>
            <a:ext cx="10858793" cy="1084015"/>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p>
          <a:p>
            <a:pPr algn="ct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 To ensure a seamless customer experience and a healthy work environment, please communicate the following guidelines to all sales personnel:</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308609" y="1972037"/>
            <a:ext cx="5692142" cy="1070037"/>
          </a:xfrm>
          <a:prstGeom prst="rect">
            <a:avLst/>
          </a:prstGeom>
        </p:spPr>
        <p:txBody>
          <a:bodyPr wrap="square">
            <a:spAutoFit/>
          </a:bodyPr>
          <a:lstStyle/>
          <a:p>
            <a:pPr marL="342900" marR="0" lvl="0" indent="-342900">
              <a:lnSpc>
                <a:spcPct val="107000"/>
              </a:lnSpc>
              <a:spcBef>
                <a:spcPts val="0"/>
              </a:spcBef>
              <a:spcAft>
                <a:spcPts val="800"/>
              </a:spcAft>
              <a:buFont typeface="+mj-lt"/>
              <a:buAutoNum type="arabicPeriod"/>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Conflict-Free Customer Handling:</a:t>
            </a:r>
            <a:br>
              <a:rPr lang="en-US" b="1" dirty="0">
                <a:latin typeface="Calibri" panose="020F0502020204030204" pitchFamily="34" charset="0"/>
                <a:ea typeface="Calibri" panose="020F0502020204030204" pitchFamily="34" charset="0"/>
                <a:cs typeface="Arial" panose="020B0604020202020204" pitchFamily="34" charset="0"/>
              </a:rPr>
            </a:br>
            <a:r>
              <a:rPr lang="en-US" sz="1400" dirty="0">
                <a:latin typeface="Calibri" panose="020F0502020204030204" pitchFamily="34" charset="0"/>
                <a:ea typeface="Calibri" panose="020F0502020204030204" pitchFamily="34" charset="0"/>
                <a:cs typeface="Arial" panose="020B0604020202020204" pitchFamily="34" charset="0"/>
              </a:rPr>
              <a:t> It's crucial that our sales team members avoid any conflicts or clashes with colleagues while assisting customers. Cooperation and mutual respect among colleagues are paramount.</a:t>
            </a:r>
          </a:p>
        </p:txBody>
      </p:sp>
      <p:sp>
        <p:nvSpPr>
          <p:cNvPr id="7" name="Rectangle 6"/>
          <p:cNvSpPr/>
          <p:nvPr/>
        </p:nvSpPr>
        <p:spPr>
          <a:xfrm>
            <a:off x="297474" y="3488395"/>
            <a:ext cx="6096000" cy="1070037"/>
          </a:xfrm>
          <a:prstGeom prst="rect">
            <a:avLst/>
          </a:prstGeom>
        </p:spPr>
        <p:txBody>
          <a:bodyPr>
            <a:spAutoFit/>
          </a:bodyPr>
          <a:lstStyle/>
          <a:p>
            <a:pPr marL="342900" marR="0" lvl="0" indent="-342900">
              <a:lnSpc>
                <a:spcPct val="107000"/>
              </a:lnSpc>
              <a:spcBef>
                <a:spcPts val="0"/>
              </a:spcBef>
              <a:spcAft>
                <a:spcPts val="800"/>
              </a:spcAft>
              <a:buFont typeface="+mj-lt"/>
              <a:buAutoNum type="arabicPeriod" startAt="2"/>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Respect Customer Boundaries:</a:t>
            </a:r>
            <a:br>
              <a:rPr lang="en-US" b="1" dirty="0">
                <a:latin typeface="Calibri" panose="020F0502020204030204" pitchFamily="34" charset="0"/>
                <a:ea typeface="Calibri" panose="020F0502020204030204" pitchFamily="34" charset="0"/>
                <a:cs typeface="Arial" panose="020B0604020202020204" pitchFamily="34" charset="0"/>
              </a:rPr>
            </a:br>
            <a:r>
              <a:rPr lang="en-US" sz="1400" dirty="0">
                <a:latin typeface="Calibri" panose="020F0502020204030204" pitchFamily="34" charset="0"/>
                <a:ea typeface="Calibri" panose="020F0502020204030204" pitchFamily="34" charset="0"/>
                <a:cs typeface="Arial" panose="020B0604020202020204" pitchFamily="34" charset="0"/>
              </a:rPr>
              <a:t> Salespersons are not permitted to interrupt or "jump" in to assist a customer already engaged with another colleague, unless requested by the customer or if the situation requires urgent attention.</a:t>
            </a:r>
          </a:p>
        </p:txBody>
      </p:sp>
      <p:sp>
        <p:nvSpPr>
          <p:cNvPr id="8" name="Rectangle 7"/>
          <p:cNvSpPr/>
          <p:nvPr/>
        </p:nvSpPr>
        <p:spPr>
          <a:xfrm>
            <a:off x="297474" y="5006642"/>
            <a:ext cx="6096000" cy="1070037"/>
          </a:xfrm>
          <a:prstGeom prst="rect">
            <a:avLst/>
          </a:prstGeom>
        </p:spPr>
        <p:txBody>
          <a:bodyPr>
            <a:spAutoFit/>
          </a:bodyPr>
          <a:lstStyle/>
          <a:p>
            <a:pPr marL="342900" marR="0" lvl="0" indent="-342900">
              <a:lnSpc>
                <a:spcPct val="107000"/>
              </a:lnSpc>
              <a:spcBef>
                <a:spcPts val="0"/>
              </a:spcBef>
              <a:spcAft>
                <a:spcPts val="800"/>
              </a:spcAft>
              <a:buFont typeface="+mj-lt"/>
              <a:buAutoNum type="arabicPeriod" startAt="3"/>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Consequences for Violations:</a:t>
            </a:r>
            <a:br>
              <a:rPr lang="en-US" b="1" dirty="0">
                <a:latin typeface="Calibri" panose="020F0502020204030204" pitchFamily="34" charset="0"/>
                <a:ea typeface="Calibri" panose="020F0502020204030204" pitchFamily="34" charset="0"/>
                <a:cs typeface="Arial" panose="020B0604020202020204" pitchFamily="34" charset="0"/>
              </a:rPr>
            </a:br>
            <a:r>
              <a:rPr lang="en-US" sz="1200" dirty="0">
                <a:latin typeface="Calibri" panose="020F050202020403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Any breach of these guidelines, including conflicts or unwarranted interference, during the busy period will result in the respective salesperson forfeiting their commission or incentive for that particular transaction.</a:t>
            </a:r>
          </a:p>
        </p:txBody>
      </p:sp>
      <p:pic>
        <p:nvPicPr>
          <p:cNvPr id="9" name="Picture 8"/>
          <p:cNvPicPr/>
          <p:nvPr/>
        </p:nvPicPr>
        <p:blipFill>
          <a:blip r:embed="rId2">
            <a:extLst>
              <a:ext uri="{BEBA8EAE-BF5A-486C-A8C5-ECC9F3942E4B}">
                <a14:imgProps xmlns:a14="http://schemas.microsoft.com/office/drawing/2010/main">
                  <a14:imgLayer r:embed="rId3">
                    <a14:imgEffect>
                      <a14:backgroundRemoval t="9607" b="89520" l="1364" r="99091">
                        <a14:foregroundMark x1="48182" y1="50655" x2="48182" y2="50655"/>
                        <a14:foregroundMark x1="38636" y1="65502" x2="38636" y2="65502"/>
                        <a14:foregroundMark x1="24545" y1="51092" x2="24545" y2="51092"/>
                        <a14:foregroundMark x1="30909" y1="41048" x2="30909" y2="41048"/>
                        <a14:foregroundMark x1="35455" y1="43668" x2="35455" y2="43668"/>
                        <a14:foregroundMark x1="44545" y1="38865" x2="44545" y2="38865"/>
                        <a14:foregroundMark x1="14091" y1="13537" x2="84545" y2="79913"/>
                        <a14:foregroundMark x1="15909" y1="82096" x2="84091" y2="14410"/>
                        <a14:foregroundMark x1="13182" y1="20087" x2="20455" y2="84279"/>
                        <a14:foregroundMark x1="27727" y1="14410" x2="84091" y2="14410"/>
                        <a14:foregroundMark x1="31818" y1="79039" x2="84545" y2="78166"/>
                      </a14:backgroundRemoval>
                    </a14:imgEffect>
                  </a14:imgLayer>
                </a14:imgProps>
              </a:ext>
              <a:ext uri="{28A0092B-C50C-407E-A947-70E740481C1C}">
                <a14:useLocalDpi xmlns:a14="http://schemas.microsoft.com/office/drawing/2010/main" val="0"/>
              </a:ext>
            </a:extLst>
          </a:blip>
          <a:stretch>
            <a:fillRect/>
          </a:stretch>
        </p:blipFill>
        <p:spPr>
          <a:xfrm>
            <a:off x="6393474" y="1430862"/>
            <a:ext cx="5600700" cy="5829300"/>
          </a:xfrm>
          <a:prstGeom prst="rect">
            <a:avLst/>
          </a:prstGeom>
        </p:spPr>
      </p:pic>
    </p:spTree>
    <p:extLst>
      <p:ext uri="{BB962C8B-B14F-4D97-AF65-F5344CB8AC3E}">
        <p14:creationId xmlns:p14="http://schemas.microsoft.com/office/powerpoint/2010/main" val="336855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692" y="351692"/>
            <a:ext cx="10515600" cy="749911"/>
          </a:xfrm>
        </p:spPr>
        <p:txBody>
          <a:bodyPr>
            <a:normAutofit/>
          </a:bodyPr>
          <a:lstStyle/>
          <a:p>
            <a:pPr algn="ctr">
              <a:lnSpc>
                <a:spcPct val="100000"/>
              </a:lnSpc>
            </a:pPr>
            <a:r>
              <a:rPr lang="en-US" sz="2400" b="1" dirty="0"/>
              <a:t>4. Complaint Handling &amp; Reporting Policy</a:t>
            </a:r>
          </a:p>
        </p:txBody>
      </p:sp>
      <p:sp>
        <p:nvSpPr>
          <p:cNvPr id="7" name="Rectangle 6"/>
          <p:cNvSpPr/>
          <p:nvPr/>
        </p:nvSpPr>
        <p:spPr>
          <a:xfrm>
            <a:off x="889557" y="1101603"/>
            <a:ext cx="10201869" cy="388696"/>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r>
              <a:rPr lang="en-US" b="1" dirty="0">
                <a:latin typeface="Calibri" panose="020F0502020204030204" pitchFamily="34" charset="0"/>
                <a:ea typeface="Calibri" panose="020F0502020204030204" pitchFamily="34" charset="0"/>
                <a:cs typeface="Arial" panose="020B0604020202020204" pitchFamily="34" charset="0"/>
              </a:rPr>
              <a:t>Here's a version that emphasizes the importance of addressing and resolving customer complaints: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9" name="Rectangle 8"/>
          <p:cNvSpPr/>
          <p:nvPr/>
        </p:nvSpPr>
        <p:spPr>
          <a:xfrm>
            <a:off x="0" y="1665336"/>
            <a:ext cx="6096000" cy="839525"/>
          </a:xfrm>
          <a:prstGeom prst="rect">
            <a:avLst/>
          </a:prstGeom>
        </p:spPr>
        <p:txBody>
          <a:bodyPr>
            <a:spAutoFit/>
          </a:bodyPr>
          <a:lstStyle/>
          <a:p>
            <a:pPr marL="342900" marR="0" lvl="0" indent="-342900">
              <a:lnSpc>
                <a:spcPct val="107000"/>
              </a:lnSpc>
              <a:spcBef>
                <a:spcPts val="0"/>
              </a:spcBef>
              <a:spcAft>
                <a:spcPts val="800"/>
              </a:spcAft>
              <a:buFont typeface="+mj-lt"/>
              <a:buAutoNum type="arabicPeriod"/>
              <a:tabLst>
                <a:tab pos="457200" algn="l"/>
              </a:tabLst>
            </a:pPr>
            <a:r>
              <a:rPr lang="en-US" sz="1400" b="1" dirty="0">
                <a:latin typeface="Calibri" panose="020F0502020204030204" pitchFamily="34" charset="0"/>
                <a:ea typeface="Calibri" panose="020F0502020204030204" pitchFamily="34" charset="0"/>
                <a:cs typeface="Arial" panose="020B0604020202020204" pitchFamily="34" charset="0"/>
              </a:rPr>
              <a:t>Customer Complaints</a:t>
            </a:r>
            <a:r>
              <a:rPr lang="en-US" b="1" dirty="0">
                <a:latin typeface="Calibri" panose="020F050202020403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It is crucial to effectively address and resolve customer complaints. Handle these situations professionally and promptly inform the relevant individuals within our organization.</a:t>
            </a:r>
          </a:p>
        </p:txBody>
      </p:sp>
      <p:sp>
        <p:nvSpPr>
          <p:cNvPr id="10" name="Rectangle 9"/>
          <p:cNvSpPr/>
          <p:nvPr/>
        </p:nvSpPr>
        <p:spPr>
          <a:xfrm>
            <a:off x="0" y="2566501"/>
            <a:ext cx="6096000" cy="1004186"/>
          </a:xfrm>
          <a:prstGeom prst="rect">
            <a:avLst/>
          </a:prstGeom>
        </p:spPr>
        <p:txBody>
          <a:bodyPr>
            <a:spAutoFit/>
          </a:bodyPr>
          <a:lstStyle/>
          <a:p>
            <a:pPr marR="0" lvl="0">
              <a:lnSpc>
                <a:spcPct val="107000"/>
              </a:lnSpc>
              <a:spcBef>
                <a:spcPts val="0"/>
              </a:spcBef>
              <a:spcAft>
                <a:spcPts val="800"/>
              </a:spcAft>
              <a:tabLst>
                <a:tab pos="457200" algn="l"/>
              </a:tabLst>
            </a:pPr>
            <a:r>
              <a:rPr lang="en-US" sz="1400" b="1" dirty="0">
                <a:latin typeface="Calibri" panose="020F0502020204030204" pitchFamily="34" charset="0"/>
                <a:ea typeface="Calibri" panose="020F0502020204030204" pitchFamily="34" charset="0"/>
                <a:cs typeface="Arial" panose="020B0604020202020204" pitchFamily="34" charset="0"/>
              </a:rPr>
              <a:t>2.     Salesperson Responsibility: </a:t>
            </a:r>
            <a:r>
              <a:rPr lang="en-US" sz="1400" dirty="0">
                <a:latin typeface="Calibri" panose="020F0502020204030204" pitchFamily="34" charset="0"/>
                <a:ea typeface="Calibri" panose="020F0502020204030204" pitchFamily="34" charset="0"/>
                <a:cs typeface="Arial" panose="020B0604020202020204" pitchFamily="34" charset="0"/>
              </a:rPr>
              <a:t>When a salesperson encounters a customer complaint, it is their responsibility to handle it professionally and with care. They must also inform their line manager about the details of the complaint. Failure to report incidents may result in warnings or termination.</a:t>
            </a:r>
          </a:p>
        </p:txBody>
      </p:sp>
      <p:sp>
        <p:nvSpPr>
          <p:cNvPr id="11" name="Rectangle 10"/>
          <p:cNvSpPr/>
          <p:nvPr/>
        </p:nvSpPr>
        <p:spPr>
          <a:xfrm>
            <a:off x="0" y="3632327"/>
            <a:ext cx="6096000" cy="1004186"/>
          </a:xfrm>
          <a:prstGeom prst="rect">
            <a:avLst/>
          </a:prstGeom>
        </p:spPr>
        <p:txBody>
          <a:bodyPr>
            <a:spAutoFit/>
          </a:bodyPr>
          <a:lstStyle/>
          <a:p>
            <a:pPr marR="0" lvl="0">
              <a:lnSpc>
                <a:spcPct val="107000"/>
              </a:lnSpc>
              <a:spcBef>
                <a:spcPts val="0"/>
              </a:spcBef>
              <a:spcAft>
                <a:spcPts val="800"/>
              </a:spcAft>
              <a:tabLst>
                <a:tab pos="457200" algn="l"/>
              </a:tabLst>
            </a:pPr>
            <a:r>
              <a:rPr lang="en-US" sz="1400" b="1" dirty="0">
                <a:latin typeface="Calibri" panose="020F0502020204030204" pitchFamily="34" charset="0"/>
                <a:ea typeface="Calibri" panose="020F0502020204030204" pitchFamily="34" charset="0"/>
                <a:cs typeface="Arial" panose="020B0604020202020204" pitchFamily="34" charset="0"/>
              </a:rPr>
              <a:t>3.    Reporting to Store Manager: </a:t>
            </a:r>
            <a:r>
              <a:rPr lang="en-US" sz="1400" dirty="0">
                <a:latin typeface="Calibri" panose="020F0502020204030204" pitchFamily="34" charset="0"/>
                <a:ea typeface="Calibri" panose="020F0502020204030204" pitchFamily="34" charset="0"/>
                <a:cs typeface="Arial" panose="020B0604020202020204" pitchFamily="34" charset="0"/>
              </a:rPr>
              <a:t>All customer-related matters must be communicated to the store manager without exception. If the line manager cannot resolve the issue satisfactorily, they should inform the operations manager or brand manager for further assistance.</a:t>
            </a:r>
          </a:p>
        </p:txBody>
      </p:sp>
      <p:sp>
        <p:nvSpPr>
          <p:cNvPr id="12" name="Rectangle 11"/>
          <p:cNvSpPr/>
          <p:nvPr/>
        </p:nvSpPr>
        <p:spPr>
          <a:xfrm>
            <a:off x="0" y="4605446"/>
            <a:ext cx="6096000" cy="839525"/>
          </a:xfrm>
          <a:prstGeom prst="rect">
            <a:avLst/>
          </a:prstGeom>
        </p:spPr>
        <p:txBody>
          <a:bodyPr>
            <a:spAutoFit/>
          </a:bodyPr>
          <a:lstStyle/>
          <a:p>
            <a:pPr marR="0" lvl="0">
              <a:lnSpc>
                <a:spcPct val="107000"/>
              </a:lnSpc>
              <a:spcBef>
                <a:spcPts val="0"/>
              </a:spcBef>
              <a:spcAft>
                <a:spcPts val="800"/>
              </a:spcAft>
              <a:tabLst>
                <a:tab pos="457200" algn="l"/>
              </a:tabLst>
            </a:pPr>
            <a:r>
              <a:rPr lang="en-US" sz="1400" b="1" dirty="0">
                <a:latin typeface="Calibri" panose="020F0502020204030204" pitchFamily="34" charset="0"/>
                <a:ea typeface="Calibri" panose="020F0502020204030204" pitchFamily="34" charset="0"/>
                <a:cs typeface="Arial" panose="020B0604020202020204" pitchFamily="34" charset="0"/>
              </a:rPr>
              <a:t>4</a:t>
            </a:r>
            <a:r>
              <a:rPr lang="en-US" b="1" dirty="0">
                <a:latin typeface="Calibri" panose="020F0502020204030204" pitchFamily="34" charset="0"/>
                <a:ea typeface="Calibri" panose="020F0502020204030204" pitchFamily="34" charset="0"/>
                <a:cs typeface="Arial" panose="020B0604020202020204" pitchFamily="34" charset="0"/>
              </a:rPr>
              <a:t>.   </a:t>
            </a:r>
            <a:r>
              <a:rPr lang="en-US" sz="1400" b="1" dirty="0">
                <a:latin typeface="Calibri" panose="020F0502020204030204" pitchFamily="34" charset="0"/>
                <a:ea typeface="Calibri" panose="020F0502020204030204" pitchFamily="34" charset="0"/>
                <a:cs typeface="Arial" panose="020B0604020202020204" pitchFamily="34" charset="0"/>
              </a:rPr>
              <a:t>Customer Satisfaction</a:t>
            </a:r>
            <a:r>
              <a:rPr lang="en-US" sz="1400" dirty="0">
                <a:latin typeface="Calibri" panose="020F0502020204030204" pitchFamily="34" charset="0"/>
                <a:ea typeface="Calibri" panose="020F0502020204030204" pitchFamily="34" charset="0"/>
                <a:cs typeface="Arial" panose="020B0604020202020204" pitchFamily="34" charset="0"/>
              </a:rPr>
              <a:t>: Remember, the customer is always right. Even if we believe the customer is mistaken, we should follow our established policies and procedures to address their concerns.</a:t>
            </a:r>
          </a:p>
        </p:txBody>
      </p:sp>
      <p:sp>
        <p:nvSpPr>
          <p:cNvPr id="13" name="Rectangle 12"/>
          <p:cNvSpPr/>
          <p:nvPr/>
        </p:nvSpPr>
        <p:spPr>
          <a:xfrm>
            <a:off x="0" y="5502099"/>
            <a:ext cx="6096000" cy="773673"/>
          </a:xfrm>
          <a:prstGeom prst="rect">
            <a:avLst/>
          </a:prstGeom>
        </p:spPr>
        <p:txBody>
          <a:bodyPr>
            <a:spAutoFit/>
          </a:bodyPr>
          <a:lstStyle/>
          <a:p>
            <a:pPr marR="0" lvl="0">
              <a:lnSpc>
                <a:spcPct val="107000"/>
              </a:lnSpc>
              <a:spcBef>
                <a:spcPts val="0"/>
              </a:spcBef>
              <a:spcAft>
                <a:spcPts val="800"/>
              </a:spcAft>
              <a:tabLst>
                <a:tab pos="457200" algn="l"/>
              </a:tabLst>
            </a:pPr>
            <a:r>
              <a:rPr lang="en-US" sz="1400" b="1" dirty="0">
                <a:latin typeface="Calibri" panose="020F0502020204030204" pitchFamily="34" charset="0"/>
                <a:ea typeface="Calibri" panose="020F0502020204030204" pitchFamily="34" charset="0"/>
                <a:cs typeface="Arial" panose="020B0604020202020204" pitchFamily="34" charset="0"/>
              </a:rPr>
              <a:t>5.   Open Communication: </a:t>
            </a:r>
            <a:r>
              <a:rPr lang="en-US" sz="1400" dirty="0">
                <a:latin typeface="Calibri" panose="020F0502020204030204" pitchFamily="34" charset="0"/>
                <a:ea typeface="Calibri" panose="020F0502020204030204" pitchFamily="34" charset="0"/>
                <a:cs typeface="Arial" panose="020B0604020202020204" pitchFamily="34" charset="0"/>
              </a:rPr>
              <a:t>Encourage open communication within teams and stress the importance of promptly reporting any customer-related issues. No problems or complaints with customers should be concealed.</a:t>
            </a:r>
          </a:p>
        </p:txBody>
      </p:sp>
      <p:sp>
        <p:nvSpPr>
          <p:cNvPr id="14" name="Rectangle 13"/>
          <p:cNvSpPr/>
          <p:nvPr/>
        </p:nvSpPr>
        <p:spPr>
          <a:xfrm>
            <a:off x="889557" y="6568049"/>
            <a:ext cx="12390120" cy="289951"/>
          </a:xfrm>
          <a:prstGeom prst="rect">
            <a:avLst/>
          </a:prstGeom>
        </p:spPr>
        <p:txBody>
          <a:bodyPr wrap="square">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By following these rules, we can maintain our commitment to excellent customer service. Please ensure that your respective teams are informed about these guidelines.</a:t>
            </a:r>
            <a:endParaRPr lang="en-US" sz="1200" dirty="0">
              <a:latin typeface="Calibri" panose="020F0502020204030204" pitchFamily="34" charset="0"/>
              <a:ea typeface="Calibri" panose="020F0502020204030204" pitchFamily="34" charset="0"/>
              <a:cs typeface="Arial" panose="020B0604020202020204" pitchFamily="34" charset="0"/>
            </a:endParaRPr>
          </a:p>
        </p:txBody>
      </p:sp>
      <p:pic>
        <p:nvPicPr>
          <p:cNvPr id="15" name="Picture 14"/>
          <p:cNvPicPr/>
          <p:nvPr/>
        </p:nvPicPr>
        <p:blipFill>
          <a:blip r:embed="rId2">
            <a:extLst>
              <a:ext uri="{BEBA8EAE-BF5A-486C-A8C5-ECC9F3942E4B}">
                <a14:imgProps xmlns:a14="http://schemas.microsoft.com/office/drawing/2010/main">
                  <a14:imgLayer r:embed="rId3">
                    <a14:imgEffect>
                      <a14:backgroundRemoval t="3069" b="90000" l="6600" r="94100">
                        <a14:foregroundMark x1="31100" y1="23366" x2="31100" y2="23366"/>
                        <a14:foregroundMark x1="14600" y1="14455" x2="87200" y2="12574"/>
                        <a14:foregroundMark x1="16200" y1="9208" x2="86100" y2="8614"/>
                        <a14:foregroundMark x1="26900" y1="5545" x2="88800" y2="6040"/>
                        <a14:foregroundMark x1="10100" y1="30594" x2="88900" y2="22970"/>
                        <a14:foregroundMark x1="8500" y1="52673" x2="94100" y2="30000"/>
                        <a14:foregroundMark x1="12300" y1="67228" x2="92600" y2="40099"/>
                        <a14:foregroundMark x1="10300" y1="44554" x2="61100" y2="9010"/>
                        <a14:foregroundMark x1="12300" y1="71683" x2="91500" y2="52871"/>
                        <a14:foregroundMark x1="16200" y1="45842" x2="62000" y2="57723"/>
                        <a14:foregroundMark x1="21500" y1="20792" x2="50300" y2="19802"/>
                        <a14:foregroundMark x1="14100" y1="80297" x2="80800" y2="65644"/>
                        <a14:foregroundMark x1="25300" y1="84257" x2="73400" y2="72673"/>
                        <a14:foregroundMark x1="38600" y1="87624" x2="85300" y2="73762"/>
                        <a14:foregroundMark x1="83800" y1="80594" x2="89100" y2="43663"/>
                        <a14:foregroundMark x1="8700" y1="63663" x2="8700" y2="22970"/>
                        <a14:foregroundMark x1="28700" y1="38119" x2="68400" y2="26535"/>
                        <a14:foregroundMark x1="17300" y1="56040" x2="51800" y2="47129"/>
                        <a14:foregroundMark x1="90500" y1="82178" x2="91500" y2="40792"/>
                        <a14:foregroundMark x1="49400" y1="88218" x2="84600" y2="80396"/>
                      </a14:backgroundRemoval>
                    </a14:imgEffect>
                  </a14:imgLayer>
                </a14:imgProps>
              </a:ext>
              <a:ext uri="{28A0092B-C50C-407E-A947-70E740481C1C}">
                <a14:useLocalDpi xmlns:a14="http://schemas.microsoft.com/office/drawing/2010/main" val="0"/>
              </a:ext>
            </a:extLst>
          </a:blip>
          <a:stretch>
            <a:fillRect/>
          </a:stretch>
        </p:blipFill>
        <p:spPr>
          <a:xfrm>
            <a:off x="6096000" y="1490299"/>
            <a:ext cx="5943600" cy="5614594"/>
          </a:xfrm>
          <a:prstGeom prst="rect">
            <a:avLst/>
          </a:prstGeom>
        </p:spPr>
      </p:pic>
    </p:spTree>
    <p:extLst>
      <p:ext uri="{BB962C8B-B14F-4D97-AF65-F5344CB8AC3E}">
        <p14:creationId xmlns:p14="http://schemas.microsoft.com/office/powerpoint/2010/main" val="25903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632" y="119576"/>
            <a:ext cx="10515600" cy="812864"/>
          </a:xfrm>
        </p:spPr>
        <p:txBody>
          <a:bodyPr>
            <a:normAutofit/>
          </a:bodyPr>
          <a:lstStyle/>
          <a:p>
            <a:pPr marL="342900" indent="-342900" algn="ctr">
              <a:lnSpc>
                <a:spcPct val="100000"/>
              </a:lnSpc>
            </a:pPr>
            <a:r>
              <a:rPr lang="en-US" sz="2400" b="1" dirty="0"/>
              <a:t>5. Damaged Item Return Policy</a:t>
            </a:r>
          </a:p>
        </p:txBody>
      </p:sp>
      <p:sp>
        <p:nvSpPr>
          <p:cNvPr id="4" name="Rectangle 3"/>
          <p:cNvSpPr/>
          <p:nvPr/>
        </p:nvSpPr>
        <p:spPr>
          <a:xfrm>
            <a:off x="441960" y="1502956"/>
            <a:ext cx="10256520" cy="369332"/>
          </a:xfrm>
          <a:prstGeom prst="rect">
            <a:avLst/>
          </a:prstGeom>
        </p:spPr>
        <p:txBody>
          <a:bodyPr wrap="square">
            <a:spAutoFit/>
          </a:bodyPr>
          <a:lstStyle/>
          <a:p>
            <a:pPr algn="ctr"/>
            <a:r>
              <a:rPr lang="en-US" b="1" dirty="0">
                <a:solidFill>
                  <a:srgbClr val="000000"/>
                </a:solidFill>
                <a:latin typeface="Calibri" panose="020F0502020204030204" pitchFamily="34" charset="0"/>
                <a:ea typeface="Times New Roman" panose="02020603050405020304" pitchFamily="18" charset="0"/>
              </a:rPr>
              <a:t> </a:t>
            </a:r>
            <a:endParaRPr lang="en-US" b="1" dirty="0">
              <a:latin typeface="Times New Roman" panose="02020603050405020304" pitchFamily="18" charset="0"/>
              <a:ea typeface="Calibri" panose="020F0502020204030204" pitchFamily="34" charset="0"/>
            </a:endParaRPr>
          </a:p>
        </p:txBody>
      </p:sp>
      <p:sp>
        <p:nvSpPr>
          <p:cNvPr id="6" name="Rectangle 5"/>
          <p:cNvSpPr/>
          <p:nvPr/>
        </p:nvSpPr>
        <p:spPr>
          <a:xfrm>
            <a:off x="105038" y="5201112"/>
            <a:ext cx="9086088" cy="492443"/>
          </a:xfrm>
          <a:prstGeom prst="rect">
            <a:avLst/>
          </a:prstGeom>
        </p:spPr>
        <p:txBody>
          <a:bodyPr wrap="square">
            <a:spAutoFit/>
          </a:bodyPr>
          <a:lstStyle/>
          <a:p>
            <a:pPr marL="285750" lvl="0" indent="-285750">
              <a:buFont typeface="Arial" panose="020B0604020202020204" pitchFamily="34" charset="0"/>
              <a:buChar char="•"/>
            </a:pPr>
            <a:r>
              <a:rPr lang="en-US" sz="1400" b="1" dirty="0"/>
              <a:t>Time Limit for Exchange:</a:t>
            </a:r>
            <a:endParaRPr lang="en-US" sz="1400" dirty="0"/>
          </a:p>
          <a:p>
            <a:r>
              <a:rPr lang="en-US" sz="1200" dirty="0"/>
              <a:t>Please note that we can only consider an exchange for a damaged item if the request is made within 6 months of the original purchase date</a:t>
            </a:r>
          </a:p>
        </p:txBody>
      </p:sp>
      <p:sp>
        <p:nvSpPr>
          <p:cNvPr id="3" name="Rectangle 2"/>
          <p:cNvSpPr/>
          <p:nvPr/>
        </p:nvSpPr>
        <p:spPr>
          <a:xfrm>
            <a:off x="105039" y="726987"/>
            <a:ext cx="11953611" cy="640432"/>
          </a:xfrm>
          <a:prstGeom prst="rect">
            <a:avLst/>
          </a:prstGeom>
        </p:spPr>
        <p:txBody>
          <a:bodyPr wrap="square">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r>
              <a:rPr lang="en-US" sz="1600" b="1" dirty="0">
                <a:latin typeface="Calibri" panose="020F0502020204030204" pitchFamily="34" charset="0"/>
                <a:ea typeface="Calibri" panose="020F0502020204030204" pitchFamily="34" charset="0"/>
                <a:cs typeface="Arial" panose="020B0604020202020204" pitchFamily="34" charset="0"/>
              </a:rPr>
              <a:t>The purpose of this policy is to streamline the process of assessing and handling such items, ensuring a smooth experience for both our customers and internal teams.</a:t>
            </a:r>
            <a:endParaRPr lang="en-US" sz="1600" dirty="0">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441960" y="1483592"/>
            <a:ext cx="2120965" cy="388696"/>
          </a:xfrm>
          <a:prstGeom prst="rect">
            <a:avLst/>
          </a:prstGeom>
        </p:spPr>
        <p:txBody>
          <a:bodyPr wrap="none">
            <a:spAutoFit/>
          </a:bodyPr>
          <a:lstStyle/>
          <a:p>
            <a:pPr marL="342900" lvl="0" indent="-342900">
              <a:lnSpc>
                <a:spcPct val="107000"/>
              </a:lnSpc>
              <a:spcAft>
                <a:spcPts val="800"/>
              </a:spcAft>
              <a:buFont typeface="Arial" panose="020B0604020202020204" pitchFamily="34" charset="0"/>
              <a:buChar char="•"/>
              <a:tabLst>
                <a:tab pos="457200" algn="l"/>
              </a:tabLst>
            </a:pPr>
            <a:r>
              <a:rPr lang="en-US" b="1" dirty="0">
                <a:latin typeface="Calibri" panose="020F0502020204030204" pitchFamily="34" charset="0"/>
                <a:ea typeface="Calibri" panose="020F0502020204030204" pitchFamily="34" charset="0"/>
                <a:cs typeface="Times New Roman" panose="02020603050405020304" pitchFamily="18" charset="0"/>
              </a:rPr>
              <a:t>Policy Overview:</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105039" y="1427821"/>
            <a:ext cx="10645140" cy="721801"/>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US" sz="1400" dirty="0">
                <a:latin typeface="Calibri" panose="020F0502020204030204" pitchFamily="34" charset="0"/>
                <a:ea typeface="Calibri" panose="020F0502020204030204" pitchFamily="34" charset="0"/>
                <a:cs typeface="Arial" panose="020B0604020202020204" pitchFamily="34" charset="0"/>
              </a:rPr>
              <a:t>When a customer visits our store to return a damaged item, the following steps will be followed:</a:t>
            </a:r>
          </a:p>
        </p:txBody>
      </p:sp>
      <p:sp>
        <p:nvSpPr>
          <p:cNvPr id="10" name="Rectangle 9"/>
          <p:cNvSpPr/>
          <p:nvPr/>
        </p:nvSpPr>
        <p:spPr>
          <a:xfrm>
            <a:off x="105039" y="2258392"/>
            <a:ext cx="8333232" cy="820674"/>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US" sz="1400" b="1" dirty="0">
                <a:latin typeface="Calibri" panose="020F0502020204030204" pitchFamily="34" charset="0"/>
                <a:ea typeface="Calibri" panose="020F0502020204030204" pitchFamily="34" charset="0"/>
                <a:cs typeface="Times New Roman" panose="02020603050405020304" pitchFamily="18" charset="0"/>
              </a:rPr>
              <a:t>Initial Inspection by Store Manager: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Arial" panose="020B0604020202020204" pitchFamily="34" charset="0"/>
              </a:rPr>
              <a:t>Upon receiving a damaged item from a customer, the store manager will conduct an initial inspection to determine whether the damage is attributable to the main company’s( 6 months purchased) manufacturing process.</a:t>
            </a:r>
          </a:p>
        </p:txBody>
      </p:sp>
      <p:sp>
        <p:nvSpPr>
          <p:cNvPr id="11" name="Rectangle 10"/>
          <p:cNvSpPr/>
          <p:nvPr/>
        </p:nvSpPr>
        <p:spPr>
          <a:xfrm>
            <a:off x="105039" y="3089362"/>
            <a:ext cx="10240518" cy="1018292"/>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US" sz="1400" b="1" dirty="0">
                <a:latin typeface="Calibri" panose="020F0502020204030204" pitchFamily="34" charset="0"/>
                <a:ea typeface="Calibri" panose="020F0502020204030204" pitchFamily="34" charset="0"/>
                <a:cs typeface="Times New Roman" panose="02020603050405020304" pitchFamily="18" charset="0"/>
              </a:rPr>
              <a:t>Evaluation by Logistics department ( Mahmoud Ghandour):</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Arial" panose="020B0604020202020204" pitchFamily="34" charset="0"/>
              </a:rPr>
              <a:t>If the store manager confirms that the damage might have originated from the main company's manufacturing process, an email will be sent to Mahmoud Ghandour for further evaluation. The email will also include the Brand Manager and the Operation Manager as CC recipients. The form will provide complete details of the damaged item, including SKU, season, pictures, date of receipt, as well as customer information such as name and phone number.</a:t>
            </a:r>
          </a:p>
        </p:txBody>
      </p:sp>
      <p:sp>
        <p:nvSpPr>
          <p:cNvPr id="12" name="Rectangle 11"/>
          <p:cNvSpPr/>
          <p:nvPr/>
        </p:nvSpPr>
        <p:spPr>
          <a:xfrm>
            <a:off x="105038" y="4277152"/>
            <a:ext cx="9770481" cy="820674"/>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US" sz="1400" b="1" dirty="0">
                <a:latin typeface="Calibri" panose="020F0502020204030204" pitchFamily="34" charset="0"/>
                <a:ea typeface="Calibri" panose="020F0502020204030204" pitchFamily="34" charset="0"/>
                <a:cs typeface="Times New Roman" panose="02020603050405020304" pitchFamily="18" charset="0"/>
              </a:rPr>
              <a:t>Customer Notification:</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latin typeface="Calibri" panose="020F0502020204030204" pitchFamily="34" charset="0"/>
                <a:ea typeface="Calibri" panose="020F0502020204030204" pitchFamily="34" charset="0"/>
                <a:cs typeface="Arial" panose="020B0604020202020204" pitchFamily="34" charset="0"/>
              </a:rPr>
              <a:t>The customer will be informed that their item is being assessed and that we will respond within a maximum of 48 hours regarding the outcome of the assessment.</a:t>
            </a:r>
          </a:p>
        </p:txBody>
      </p:sp>
      <p:sp>
        <p:nvSpPr>
          <p:cNvPr id="13" name="Rectangle 12"/>
          <p:cNvSpPr/>
          <p:nvPr/>
        </p:nvSpPr>
        <p:spPr>
          <a:xfrm>
            <a:off x="105038" y="5988799"/>
            <a:ext cx="11276194" cy="721801"/>
          </a:xfrm>
          <a:prstGeom prst="rect">
            <a:avLst/>
          </a:prstGeom>
        </p:spPr>
        <p:txBody>
          <a:bodyPr wrap="square">
            <a:spAutoFit/>
          </a:bodyPr>
          <a:lstStyle/>
          <a:p>
            <a:pPr marR="0" lvl="0" algn="ctr">
              <a:lnSpc>
                <a:spcPct val="107000"/>
              </a:lnSpc>
              <a:spcBef>
                <a:spcPts val="0"/>
              </a:spcBef>
              <a:spcAft>
                <a:spcPts val="800"/>
              </a:spcAft>
              <a:tabLst>
                <a:tab pos="457200" algn="l"/>
              </a:tabLst>
            </a:pPr>
            <a:r>
              <a:rPr lang="en-US" sz="1400" b="1" dirty="0">
                <a:latin typeface="Calibri" panose="020F0502020204030204" pitchFamily="34" charset="0"/>
                <a:ea typeface="Calibri" panose="020F0502020204030204" pitchFamily="34" charset="0"/>
                <a:cs typeface="Arial" panose="020B0604020202020204" pitchFamily="34" charset="0"/>
              </a:rPr>
              <a:t>Non-Manufacturing Related Damage:</a:t>
            </a:r>
            <a:endParaRPr lang="en-US" sz="1400" dirty="0">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 </a:t>
            </a:r>
            <a:r>
              <a:rPr lang="en-US" sz="1200" b="1" dirty="0">
                <a:solidFill>
                  <a:srgbClr val="FF0000"/>
                </a:solidFill>
                <a:latin typeface="Calibri" panose="020F0502020204030204" pitchFamily="34" charset="0"/>
                <a:ea typeface="Calibri" panose="020F0502020204030204" pitchFamily="34" charset="0"/>
                <a:cs typeface="Arial" panose="020B0604020202020204" pitchFamily="34" charset="0"/>
              </a:rPr>
              <a:t>N.B If it is determined that the damage is not a result of the main company's manufacturing process, an exchange will not be possible under any circumstances.</a:t>
            </a:r>
            <a:endParaRPr lang="en-US" sz="1200" dirty="0">
              <a:solidFill>
                <a:srgbClr val="FF0000"/>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34623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476" y="134800"/>
            <a:ext cx="10515600" cy="478937"/>
          </a:xfrm>
        </p:spPr>
        <p:txBody>
          <a:bodyPr>
            <a:noAutofit/>
          </a:bodyPr>
          <a:lstStyle/>
          <a:p>
            <a:pPr algn="ctr">
              <a:lnSpc>
                <a:spcPct val="100000"/>
              </a:lnSpc>
            </a:pPr>
            <a:r>
              <a:rPr lang="en-US" sz="2400" b="1" dirty="0"/>
              <a:t>6.1 Exchange Policy &amp; Procedure</a:t>
            </a:r>
          </a:p>
        </p:txBody>
      </p:sp>
      <p:sp>
        <p:nvSpPr>
          <p:cNvPr id="5" name="Rectangle 4"/>
          <p:cNvSpPr/>
          <p:nvPr/>
        </p:nvSpPr>
        <p:spPr>
          <a:xfrm>
            <a:off x="0" y="706806"/>
            <a:ext cx="6690946" cy="646331"/>
          </a:xfrm>
          <a:prstGeom prst="rect">
            <a:avLst/>
          </a:prstGeom>
        </p:spPr>
        <p:txBody>
          <a:bodyPr wrap="square">
            <a:spAutoFit/>
          </a:bodyPr>
          <a:lstStyle/>
          <a:p>
            <a:pPr algn="ctr"/>
            <a:r>
              <a:rPr lang="en-US" sz="1200" dirty="0">
                <a:solidFill>
                  <a:srgbClr val="000000"/>
                </a:solidFill>
                <a:latin typeface="Calibri" panose="020F0502020204030204" pitchFamily="34" charset="0"/>
                <a:ea typeface="Times New Roman" panose="02020603050405020304" pitchFamily="18" charset="0"/>
              </a:rPr>
              <a:t>.</a:t>
            </a:r>
            <a:endParaRPr lang="en-US" sz="1200" dirty="0">
              <a:solidFill>
                <a:srgbClr val="000000"/>
              </a:solidFill>
              <a:latin typeface="Times New Roman" panose="02020603050405020304" pitchFamily="18" charset="0"/>
              <a:ea typeface="Calibri" panose="020F0502020204030204" pitchFamily="34" charset="0"/>
            </a:endParaRPr>
          </a:p>
          <a:p>
            <a:r>
              <a:rPr lang="en-US" sz="1200" dirty="0">
                <a:solidFill>
                  <a:srgbClr val="000000"/>
                </a:solidFill>
                <a:latin typeface="Calibri" panose="020F0502020204030204" pitchFamily="34" charset="0"/>
                <a:ea typeface="Times New Roman" panose="02020603050405020304" pitchFamily="18" charset="0"/>
              </a:rPr>
              <a:t> </a:t>
            </a:r>
            <a:endParaRPr lang="en-US" sz="1200" dirty="0">
              <a:latin typeface="Times New Roman" panose="02020603050405020304" pitchFamily="18" charset="0"/>
              <a:ea typeface="Calibri" panose="020F0502020204030204" pitchFamily="34" charset="0"/>
            </a:endParaRPr>
          </a:p>
          <a:p>
            <a:r>
              <a:rPr lang="en-US" sz="1200" dirty="0">
                <a:solidFill>
                  <a:srgbClr val="000000"/>
                </a:solidFill>
                <a:latin typeface="Calibri" panose="020F0502020204030204" pitchFamily="34" charset="0"/>
                <a:ea typeface="Times New Roman" panose="02020603050405020304" pitchFamily="18" charset="0"/>
              </a:rPr>
              <a:t> </a:t>
            </a:r>
            <a:endParaRPr lang="en-US" sz="1200" dirty="0">
              <a:solidFill>
                <a:srgbClr val="000000"/>
              </a:solidFill>
              <a:latin typeface="Times New Roman" panose="02020603050405020304" pitchFamily="18" charset="0"/>
              <a:ea typeface="Calibri" panose="020F0502020204030204" pitchFamily="34" charset="0"/>
            </a:endParaRPr>
          </a:p>
        </p:txBody>
      </p:sp>
      <p:sp>
        <p:nvSpPr>
          <p:cNvPr id="3" name="Rectangle 2"/>
          <p:cNvSpPr/>
          <p:nvPr/>
        </p:nvSpPr>
        <p:spPr>
          <a:xfrm>
            <a:off x="330633" y="706806"/>
            <a:ext cx="1753685"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Exchange Policy:</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4" name="Rectangle 3"/>
          <p:cNvSpPr/>
          <p:nvPr/>
        </p:nvSpPr>
        <p:spPr>
          <a:xfrm>
            <a:off x="330633" y="1446206"/>
            <a:ext cx="6070168" cy="1186735"/>
          </a:xfrm>
          <a:prstGeom prst="rect">
            <a:avLst/>
          </a:prstGeom>
        </p:spPr>
        <p:txBody>
          <a:bodyPr wrap="squar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Full price items:</a:t>
            </a: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Full price items may be exchanged for another item of the same value or higher within 30 days of purchase.</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The item must have the tags attached and should not have been worn/used.  </a:t>
            </a:r>
          </a:p>
        </p:txBody>
      </p:sp>
      <p:sp>
        <p:nvSpPr>
          <p:cNvPr id="7" name="Rectangle 6"/>
          <p:cNvSpPr/>
          <p:nvPr/>
        </p:nvSpPr>
        <p:spPr>
          <a:xfrm>
            <a:off x="330633" y="3196348"/>
            <a:ext cx="6096000" cy="1087990"/>
          </a:xfrm>
          <a:prstGeom prst="rect">
            <a:avLst/>
          </a:prstGeom>
        </p:spPr>
        <p:txBody>
          <a:bodyPr>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Sale items may be exchanged for another item of the same value or higher within 7 days of purchase.</a:t>
            </a:r>
          </a:p>
          <a:p>
            <a:pPr marL="342900" indent="-342900">
              <a:lnSpc>
                <a:spcPct val="107000"/>
              </a:lnSpc>
              <a:spcAft>
                <a:spcPts val="800"/>
              </a:spcAft>
              <a:buFont typeface="Symbol" panose="05050102010706020507" pitchFamily="18" charset="2"/>
              <a:buChar char=""/>
              <a:tabLst>
                <a:tab pos="457200" algn="l"/>
              </a:tabLst>
            </a:pPr>
            <a:r>
              <a:rPr lang="en-US" sz="1200" dirty="0"/>
              <a:t>The item must have the tags attached and should not have been worn/used.</a:t>
            </a:r>
          </a:p>
          <a:p>
            <a:pPr marL="342900" marR="0" lvl="0" indent="-342900">
              <a:lnSpc>
                <a:spcPct val="107000"/>
              </a:lnSpc>
              <a:spcBef>
                <a:spcPts val="0"/>
              </a:spcBef>
              <a:spcAft>
                <a:spcPts val="800"/>
              </a:spcAft>
              <a:buFont typeface="Symbol" panose="05050102010706020507" pitchFamily="18" charset="2"/>
              <a:buChar char=""/>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330633" y="2729882"/>
            <a:ext cx="1223797"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Sale items: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9" name="Rectangle 8"/>
          <p:cNvSpPr/>
          <p:nvPr/>
        </p:nvSpPr>
        <p:spPr>
          <a:xfrm>
            <a:off x="1207476" y="6493417"/>
            <a:ext cx="9902484" cy="289951"/>
          </a:xfrm>
          <a:prstGeom prst="rect">
            <a:avLst/>
          </a:prstGeom>
        </p:spPr>
        <p:txBody>
          <a:bodyPr wrap="square">
            <a:spAutoFit/>
          </a:bodyPr>
          <a:lstStyle/>
          <a:p>
            <a:pPr marR="0" lvl="0" algn="ctr">
              <a:lnSpc>
                <a:spcPct val="107000"/>
              </a:lnSpc>
              <a:spcBef>
                <a:spcPts val="0"/>
              </a:spcBef>
              <a:spcAft>
                <a:spcPts val="800"/>
              </a:spcAft>
              <a:tabLst>
                <a:tab pos="457200" algn="l"/>
              </a:tabLst>
            </a:pPr>
            <a:r>
              <a:rPr lang="en-US" sz="1200" b="1" dirty="0">
                <a:solidFill>
                  <a:srgbClr val="FF0000"/>
                </a:solidFill>
                <a:latin typeface="Calibri" panose="020F0502020204030204" pitchFamily="34" charset="0"/>
                <a:ea typeface="Calibri" panose="020F0502020204030204" pitchFamily="34" charset="0"/>
                <a:cs typeface="Arial" panose="020B0604020202020204" pitchFamily="34" charset="0"/>
              </a:rPr>
              <a:t>Customers must provide the original receipt or proof of purchase for the item being exchanged.</a:t>
            </a:r>
            <a:endParaRPr lang="en-US" sz="1200" dirty="0">
              <a:solidFill>
                <a:srgbClr val="FF0000"/>
              </a:solidFill>
              <a:latin typeface="Calibri" panose="020F0502020204030204" pitchFamily="34" charset="0"/>
              <a:ea typeface="Calibri" panose="020F0502020204030204" pitchFamily="34" charset="0"/>
              <a:cs typeface="Arial" panose="020B0604020202020204" pitchFamily="34" charset="0"/>
            </a:endParaRPr>
          </a:p>
        </p:txBody>
      </p:sp>
      <p:sp>
        <p:nvSpPr>
          <p:cNvPr id="11" name="Rectangle 10"/>
          <p:cNvSpPr/>
          <p:nvPr/>
        </p:nvSpPr>
        <p:spPr>
          <a:xfrm>
            <a:off x="330633" y="4323290"/>
            <a:ext cx="2238946"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Arial" panose="020B0604020202020204" pitchFamily="34" charset="0"/>
              </a:rPr>
              <a:t>Underwear and socks</a:t>
            </a:r>
            <a:endParaRPr lang="en-US" dirty="0"/>
          </a:p>
        </p:txBody>
      </p:sp>
      <p:sp>
        <p:nvSpPr>
          <p:cNvPr id="13" name="Rectangle 12"/>
          <p:cNvSpPr/>
          <p:nvPr/>
        </p:nvSpPr>
        <p:spPr>
          <a:xfrm>
            <a:off x="0" y="4730260"/>
            <a:ext cx="8481897" cy="289951"/>
          </a:xfrm>
          <a:prstGeom prst="rect">
            <a:avLst/>
          </a:prstGeom>
        </p:spPr>
        <p:txBody>
          <a:bodyPr wrap="square">
            <a:spAutoFit/>
          </a:bodyPr>
          <a:lstStyle/>
          <a:p>
            <a:pPr marL="457200" marR="0">
              <a:lnSpc>
                <a:spcPct val="107000"/>
              </a:lnSpc>
              <a:spcBef>
                <a:spcPts val="0"/>
              </a:spcBef>
              <a:spcAft>
                <a:spcPts val="800"/>
              </a:spcAft>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    For hygienic reasons, underwear and socks cannot be exchanged.</a:t>
            </a:r>
          </a:p>
        </p:txBody>
      </p:sp>
      <p:sp>
        <p:nvSpPr>
          <p:cNvPr id="14" name="Rectangle 13"/>
          <p:cNvSpPr/>
          <p:nvPr/>
        </p:nvSpPr>
        <p:spPr>
          <a:xfrm>
            <a:off x="0" y="5148001"/>
            <a:ext cx="2321405"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      Exchange Location:</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5" name="Rectangle 14"/>
          <p:cNvSpPr/>
          <p:nvPr/>
        </p:nvSpPr>
        <p:spPr>
          <a:xfrm>
            <a:off x="369275" y="5574335"/>
            <a:ext cx="9106193" cy="487569"/>
          </a:xfrm>
          <a:prstGeom prst="rect">
            <a:avLst/>
          </a:prstGeom>
        </p:spPr>
        <p:txBody>
          <a:bodyPr wrap="square">
            <a:spAutoFit/>
          </a:bodyPr>
          <a:lstStyle/>
          <a:p>
            <a:pPr>
              <a:lnSpc>
                <a:spcPct val="107000"/>
              </a:lnSpc>
              <a:spcAft>
                <a:spcPts val="800"/>
              </a:spcAft>
            </a:pPr>
            <a:r>
              <a:rPr lang="en-US" sz="1200" dirty="0">
                <a:latin typeface="Calibri" panose="020F0502020204030204" pitchFamily="34" charset="0"/>
                <a:ea typeface="Calibri" panose="020F0502020204030204" pitchFamily="34" charset="0"/>
                <a:cs typeface="Arial" panose="020B0604020202020204" pitchFamily="34" charset="0"/>
              </a:rPr>
              <a:t>Both full-priced and sale items can be exchanged at any brand store at ABC and Downtown, provided that the aforementioned conditions are met. However, items purchased from Boss Downtown can only be exchanged at Boss Downtown and not at any other Boss Branches at ABC</a:t>
            </a:r>
          </a:p>
        </p:txBody>
      </p:sp>
    </p:spTree>
    <p:extLst>
      <p:ext uri="{BB962C8B-B14F-4D97-AF65-F5344CB8AC3E}">
        <p14:creationId xmlns:p14="http://schemas.microsoft.com/office/powerpoint/2010/main" val="240286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5910" y="0"/>
            <a:ext cx="9498330" cy="461665"/>
          </a:xfrm>
          <a:prstGeom prst="rect">
            <a:avLst/>
          </a:prstGeom>
        </p:spPr>
        <p:txBody>
          <a:bodyPr wrap="square">
            <a:spAutoFit/>
          </a:bodyPr>
          <a:lstStyle/>
          <a:p>
            <a:pPr algn="ctr"/>
            <a:r>
              <a:rPr lang="en-US" sz="2400" b="1" dirty="0">
                <a:latin typeface="+mj-lt"/>
              </a:rPr>
              <a:t>6.2 Exchange Policy &amp; Procedure</a:t>
            </a:r>
            <a:endParaRPr lang="en-US" sz="2400" dirty="0">
              <a:latin typeface="+mj-lt"/>
            </a:endParaRPr>
          </a:p>
        </p:txBody>
      </p:sp>
      <p:sp>
        <p:nvSpPr>
          <p:cNvPr id="3" name="Rectangle 2"/>
          <p:cNvSpPr/>
          <p:nvPr/>
        </p:nvSpPr>
        <p:spPr>
          <a:xfrm>
            <a:off x="479907" y="596189"/>
            <a:ext cx="2172005"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Arial" panose="020B0604020202020204" pitchFamily="34" charset="0"/>
              </a:rPr>
              <a:t>Exchange Procedure:</a:t>
            </a:r>
            <a:endParaRPr lang="en-US" dirty="0"/>
          </a:p>
        </p:txBody>
      </p:sp>
      <p:sp>
        <p:nvSpPr>
          <p:cNvPr id="4" name="Rectangle 3"/>
          <p:cNvSpPr/>
          <p:nvPr/>
        </p:nvSpPr>
        <p:spPr>
          <a:xfrm>
            <a:off x="479906" y="1037876"/>
            <a:ext cx="10584334" cy="1688411"/>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Only authorized team members are permitted to process exchanges.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The Exchange/Refund Receipt (Coupon) must be completed at the time of the transaction and approved by the Store Manager.</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The customer's name, contact details, and signature must be provided.</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Items purchased with Gift Vouchers can be exchanged for another item of the same value or higher. If the value is less than the Gift Voucher, no cash refund will be offered. </a:t>
            </a: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Used items cannot be exchanged unless there is a manufacturing defect.</a:t>
            </a:r>
          </a:p>
        </p:txBody>
      </p:sp>
      <p:sp>
        <p:nvSpPr>
          <p:cNvPr id="5" name="Rectangle 4"/>
          <p:cNvSpPr/>
          <p:nvPr/>
        </p:nvSpPr>
        <p:spPr>
          <a:xfrm>
            <a:off x="479906" y="2832639"/>
            <a:ext cx="1511119"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Arial" panose="020B0604020202020204" pitchFamily="34" charset="0"/>
              </a:rPr>
              <a:t>Online Orders</a:t>
            </a:r>
            <a:endParaRPr lang="en-US" dirty="0"/>
          </a:p>
        </p:txBody>
      </p:sp>
      <p:sp>
        <p:nvSpPr>
          <p:cNvPr id="6" name="Rectangle 5"/>
          <p:cNvSpPr/>
          <p:nvPr/>
        </p:nvSpPr>
        <p:spPr>
          <a:xfrm>
            <a:off x="457370" y="3274060"/>
            <a:ext cx="10606869" cy="289951"/>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Online orders must be exchanged at Boss Downtown branch only and not at Boss Branches at ABC.</a:t>
            </a:r>
          </a:p>
        </p:txBody>
      </p:sp>
      <p:sp>
        <p:nvSpPr>
          <p:cNvPr id="7" name="Rectangle 6"/>
          <p:cNvSpPr/>
          <p:nvPr/>
        </p:nvSpPr>
        <p:spPr>
          <a:xfrm>
            <a:off x="457371" y="3626808"/>
            <a:ext cx="2031903"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Point of Sale (POS):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458396" y="4087021"/>
            <a:ext cx="10605843" cy="289951"/>
          </a:xfrm>
          <a:prstGeom prst="rect">
            <a:avLst/>
          </a:prstGeom>
        </p:spPr>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US" sz="1200" dirty="0">
                <a:latin typeface="Calibri" panose="020F0502020204030204" pitchFamily="34" charset="0"/>
                <a:ea typeface="Calibri" panose="020F0502020204030204" pitchFamily="34" charset="0"/>
                <a:cs typeface="Times New Roman" panose="02020603050405020304" pitchFamily="18" charset="0"/>
              </a:rPr>
              <a:t>All exchange transactions must be processed through the POS system to ensure accurate tracking and inventory management.</a:t>
            </a:r>
          </a:p>
        </p:txBody>
      </p:sp>
      <p:sp>
        <p:nvSpPr>
          <p:cNvPr id="9" name="Rectangle 8"/>
          <p:cNvSpPr/>
          <p:nvPr/>
        </p:nvSpPr>
        <p:spPr>
          <a:xfrm>
            <a:off x="479906" y="4448489"/>
            <a:ext cx="2124043"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Arial" panose="020B0604020202020204" pitchFamily="34" charset="0"/>
              </a:rPr>
              <a:t>Manager Discretion:</a:t>
            </a:r>
            <a:endParaRPr lang="en-US" dirty="0"/>
          </a:p>
        </p:txBody>
      </p:sp>
      <p:sp>
        <p:nvSpPr>
          <p:cNvPr id="10" name="Rectangle 9"/>
          <p:cNvSpPr/>
          <p:nvPr/>
        </p:nvSpPr>
        <p:spPr>
          <a:xfrm>
            <a:off x="479906" y="4889338"/>
            <a:ext cx="10584334" cy="487569"/>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In case any issue arises that requires resolution, the manager's discretion may be required. Please escalate such cases to the respective manager for further assistance.</a:t>
            </a:r>
          </a:p>
        </p:txBody>
      </p:sp>
      <p:sp>
        <p:nvSpPr>
          <p:cNvPr id="11" name="Rectangle 10"/>
          <p:cNvSpPr/>
          <p:nvPr/>
        </p:nvSpPr>
        <p:spPr>
          <a:xfrm>
            <a:off x="479906" y="5133122"/>
            <a:ext cx="10584334" cy="787780"/>
          </a:xfrm>
          <a:prstGeom prst="rect">
            <a:avLst/>
          </a:prstGeom>
        </p:spPr>
        <p:txBody>
          <a:bodyPr wrap="square">
            <a:spAutoFit/>
          </a:bodyPr>
          <a:lstStyle/>
          <a:p>
            <a:pPr>
              <a:lnSpc>
                <a:spcPct val="107000"/>
              </a:lnSpc>
              <a:spcAft>
                <a:spcPts val="800"/>
              </a:spcAft>
            </a:pPr>
            <a:r>
              <a:rPr lang="en-US" sz="1200" dirty="0">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We strive to provide excellent customer service, and adherence to this exchange policy will help us achieve that goal. If you have any questions or need further clarification, please feel free to reach out to me or the management team.</a:t>
            </a:r>
          </a:p>
        </p:txBody>
      </p:sp>
    </p:spTree>
    <p:extLst>
      <p:ext uri="{BB962C8B-B14F-4D97-AF65-F5344CB8AC3E}">
        <p14:creationId xmlns:p14="http://schemas.microsoft.com/office/powerpoint/2010/main" val="474207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747" y="265522"/>
            <a:ext cx="10515600" cy="892175"/>
          </a:xfrm>
        </p:spPr>
        <p:txBody>
          <a:bodyPr>
            <a:normAutofit/>
          </a:bodyPr>
          <a:lstStyle/>
          <a:p>
            <a:pPr marL="342900" indent="-342900" algn="ctr">
              <a:lnSpc>
                <a:spcPct val="100000"/>
              </a:lnSpc>
            </a:pPr>
            <a:r>
              <a:rPr lang="en-US" sz="2400" b="1" dirty="0"/>
              <a:t> </a:t>
            </a:r>
          </a:p>
        </p:txBody>
      </p:sp>
      <p:sp>
        <p:nvSpPr>
          <p:cNvPr id="7" name="Rectangle 6"/>
          <p:cNvSpPr/>
          <p:nvPr/>
        </p:nvSpPr>
        <p:spPr>
          <a:xfrm>
            <a:off x="70194" y="1089678"/>
            <a:ext cx="3979697" cy="276999"/>
          </a:xfrm>
          <a:prstGeom prst="rect">
            <a:avLst/>
          </a:prstGeom>
        </p:spPr>
        <p:txBody>
          <a:bodyPr wrap="square">
            <a:spAutoFit/>
          </a:bodyPr>
          <a:lstStyle/>
          <a:p>
            <a:r>
              <a:rPr lang="en-US" sz="1200" dirty="0">
                <a:latin typeface="Calibri" panose="020F0502020204030204" pitchFamily="34" charset="0"/>
                <a:ea typeface="Calibri" panose="020F0502020204030204" pitchFamily="34" charset="0"/>
              </a:rPr>
              <a:t> </a:t>
            </a:r>
          </a:p>
        </p:txBody>
      </p:sp>
      <p:sp>
        <p:nvSpPr>
          <p:cNvPr id="4" name="Rectangle 3"/>
          <p:cNvSpPr/>
          <p:nvPr/>
        </p:nvSpPr>
        <p:spPr>
          <a:xfrm>
            <a:off x="434340" y="265522"/>
            <a:ext cx="11395709" cy="487506"/>
          </a:xfrm>
          <a:prstGeom prst="rect">
            <a:avLst/>
          </a:prstGeom>
        </p:spPr>
        <p:txBody>
          <a:bodyPr wrap="square">
            <a:spAutoFit/>
          </a:bodyPr>
          <a:lstStyle/>
          <a:p>
            <a:pPr algn="ctr">
              <a:lnSpc>
                <a:spcPct val="107000"/>
              </a:lnSpc>
              <a:spcAft>
                <a:spcPts val="800"/>
              </a:spcAft>
            </a:pPr>
            <a:r>
              <a:rPr lang="en-US" sz="2400" b="1" dirty="0">
                <a:latin typeface="+mj-lt"/>
                <a:ea typeface="Calibri" panose="020F0502020204030204" pitchFamily="34" charset="0"/>
                <a:cs typeface="Arial" panose="020B0604020202020204" pitchFamily="34" charset="0"/>
              </a:rPr>
              <a:t>7.1 Reservation Policy</a:t>
            </a:r>
            <a:endParaRPr lang="en-US" sz="2400" dirty="0">
              <a:latin typeface="+mj-lt"/>
              <a:ea typeface="Calibri" panose="020F0502020204030204" pitchFamily="34" charset="0"/>
              <a:cs typeface="Arial" panose="020B0604020202020204" pitchFamily="34" charset="0"/>
            </a:endParaRPr>
          </a:p>
        </p:txBody>
      </p:sp>
      <p:sp>
        <p:nvSpPr>
          <p:cNvPr id="5" name="Rectangle 4"/>
          <p:cNvSpPr/>
          <p:nvPr/>
        </p:nvSpPr>
        <p:spPr>
          <a:xfrm>
            <a:off x="434339" y="732033"/>
            <a:ext cx="2054409"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Arial" panose="020B0604020202020204" pitchFamily="34" charset="0"/>
              </a:rPr>
              <a:t>Reservation Period:</a:t>
            </a:r>
            <a:endParaRPr lang="en-US" dirty="0"/>
          </a:p>
        </p:txBody>
      </p:sp>
      <p:sp>
        <p:nvSpPr>
          <p:cNvPr id="6" name="Rectangle 5"/>
          <p:cNvSpPr/>
          <p:nvPr/>
        </p:nvSpPr>
        <p:spPr>
          <a:xfrm>
            <a:off x="434340" y="1136618"/>
            <a:ext cx="11029950" cy="581441"/>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Staff members are allowed to reserve full-price items for a period of 2 days only.</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During special offers or promotions, the reservation period is reduced to 1 day only.</a:t>
            </a:r>
          </a:p>
        </p:txBody>
      </p:sp>
      <p:sp>
        <p:nvSpPr>
          <p:cNvPr id="10" name="Rectangle 9"/>
          <p:cNvSpPr/>
          <p:nvPr/>
        </p:nvSpPr>
        <p:spPr>
          <a:xfrm>
            <a:off x="434339" y="1825238"/>
            <a:ext cx="2527102"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Sales Phase Restrictions: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1" name="Rectangle 10"/>
          <p:cNvSpPr/>
          <p:nvPr/>
        </p:nvSpPr>
        <p:spPr>
          <a:xfrm>
            <a:off x="434339" y="2303042"/>
            <a:ext cx="10527030" cy="890372"/>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Staff members are not allowed to put any items on hold if the sales phase exceeds 50% </a:t>
            </a:r>
            <a:r>
              <a:rPr lang="en-US" sz="1200" dirty="0" smtClean="0">
                <a:latin typeface="Calibri" panose="020F0502020204030204" pitchFamily="34" charset="0"/>
                <a:ea typeface="Calibri" panose="020F0502020204030204" pitchFamily="34" charset="0"/>
                <a:cs typeface="Arial" panose="020B0604020202020204" pitchFamily="34" charset="0"/>
              </a:rPr>
              <a:t>off.</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smtClean="0">
                <a:latin typeface="Calibri" panose="020F0502020204030204" pitchFamily="34" charset="0"/>
                <a:ea typeface="Calibri" panose="020F0502020204030204" pitchFamily="34" charset="0"/>
                <a:cs typeface="Arial" panose="020B0604020202020204" pitchFamily="34" charset="0"/>
              </a:rPr>
              <a:t>This </a:t>
            </a:r>
            <a:r>
              <a:rPr lang="en-US" sz="1200" dirty="0">
                <a:latin typeface="Calibri" panose="020F0502020204030204" pitchFamily="34" charset="0"/>
                <a:ea typeface="Calibri" panose="020F0502020204030204" pitchFamily="34" charset="0"/>
                <a:cs typeface="Arial" panose="020B0604020202020204" pitchFamily="34" charset="0"/>
              </a:rPr>
              <a:t>restriction ensures that our customers have an equal opportunity to purchase discounted items</a:t>
            </a:r>
            <a:r>
              <a:rPr lang="en-US" sz="1200" dirty="0" smtClean="0">
                <a:latin typeface="Calibri" panose="020F0502020204030204" pitchFamily="34" charset="0"/>
                <a:ea typeface="Calibri" panose="020F0502020204030204" pitchFamily="34" charset="0"/>
                <a:cs typeface="Arial" panose="020B0604020202020204" pitchFamily="34" charset="0"/>
              </a:rPr>
              <a:t>.</a:t>
            </a:r>
          </a:p>
          <a:p>
            <a:pPr marL="342900" marR="0" lvl="0" indent="-342900">
              <a:lnSpc>
                <a:spcPct val="107000"/>
              </a:lnSpc>
              <a:spcBef>
                <a:spcPts val="0"/>
              </a:spcBef>
              <a:spcAft>
                <a:spcPts val="800"/>
              </a:spcAft>
              <a:buFont typeface="Symbol" panose="05050102010706020507" pitchFamily="18" charset="2"/>
              <a:buChar char=""/>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p:txBody>
      </p:sp>
      <p:sp>
        <p:nvSpPr>
          <p:cNvPr id="12" name="Rectangle 11"/>
          <p:cNvSpPr/>
          <p:nvPr/>
        </p:nvSpPr>
        <p:spPr>
          <a:xfrm>
            <a:off x="434339" y="2931932"/>
            <a:ext cx="2154692" cy="369332"/>
          </a:xfrm>
          <a:prstGeom prst="rect">
            <a:avLst/>
          </a:prstGeom>
        </p:spPr>
        <p:txBody>
          <a:bodyPr wrap="none">
            <a:spAutoFit/>
          </a:bodyPr>
          <a:lstStyle/>
          <a:p>
            <a:r>
              <a:rPr lang="en-US" b="1" dirty="0" smtClean="0">
                <a:latin typeface="Calibri" panose="020F0502020204030204" pitchFamily="34" charset="0"/>
                <a:ea typeface="Calibri" panose="020F0502020204030204" pitchFamily="34" charset="0"/>
                <a:cs typeface="Arial" panose="020B0604020202020204" pitchFamily="34" charset="0"/>
              </a:rPr>
              <a:t>Reservation </a:t>
            </a:r>
            <a:r>
              <a:rPr lang="en-US" b="1" dirty="0">
                <a:latin typeface="Calibri" panose="020F0502020204030204" pitchFamily="34" charset="0"/>
                <a:ea typeface="Calibri" panose="020F0502020204030204" pitchFamily="34" charset="0"/>
                <a:cs typeface="Arial" panose="020B0604020202020204" pitchFamily="34" charset="0"/>
              </a:rPr>
              <a:t>Process:</a:t>
            </a:r>
            <a:endParaRPr lang="en-US" dirty="0"/>
          </a:p>
        </p:txBody>
      </p:sp>
      <p:sp>
        <p:nvSpPr>
          <p:cNvPr id="13" name="Rectangle 12"/>
          <p:cNvSpPr/>
          <p:nvPr/>
        </p:nvSpPr>
        <p:spPr>
          <a:xfrm>
            <a:off x="434339" y="3343721"/>
            <a:ext cx="11029950" cy="590162"/>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All reservations must have a clearly visible "Reservation" tag attached to them.</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A reservation form must be completed and attached to each reserved item ( Name, Date, Time Etc…)</a:t>
            </a:r>
          </a:p>
        </p:txBody>
      </p:sp>
      <p:sp>
        <p:nvSpPr>
          <p:cNvPr id="14" name="Rectangle 13"/>
          <p:cNvSpPr/>
          <p:nvPr/>
        </p:nvSpPr>
        <p:spPr>
          <a:xfrm>
            <a:off x="434339" y="4048042"/>
            <a:ext cx="1684564"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Regular Checks: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5" name="Rectangle 14"/>
          <p:cNvSpPr/>
          <p:nvPr/>
        </p:nvSpPr>
        <p:spPr>
          <a:xfrm>
            <a:off x="434339" y="4511452"/>
            <a:ext cx="11029950" cy="590162"/>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Store Managers will conduct regular checks on staff reservations to ensure compliance.</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These checks will be included in the daily checklist to monitor the reservation process effectively.</a:t>
            </a:r>
          </a:p>
        </p:txBody>
      </p:sp>
      <p:sp>
        <p:nvSpPr>
          <p:cNvPr id="16" name="Rectangle 15"/>
          <p:cNvSpPr/>
          <p:nvPr/>
        </p:nvSpPr>
        <p:spPr>
          <a:xfrm>
            <a:off x="434340" y="5154924"/>
            <a:ext cx="1585049"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Arial" panose="020B0604020202020204" pitchFamily="34" charset="0"/>
              </a:rPr>
              <a:t>Trial Purposes:</a:t>
            </a:r>
            <a:endParaRPr lang="en-US" dirty="0"/>
          </a:p>
        </p:txBody>
      </p:sp>
      <p:sp>
        <p:nvSpPr>
          <p:cNvPr id="17" name="Rectangle 16"/>
          <p:cNvSpPr/>
          <p:nvPr/>
        </p:nvSpPr>
        <p:spPr>
          <a:xfrm>
            <a:off x="434339" y="5543620"/>
            <a:ext cx="11395709" cy="985398"/>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No staff member, regardless of their position (stores and head office alike), is allowed to take merchandise out without paying, even for trial purposes or to put items on hold for themselves. This policy aims to prevent any potential misuse of our inventory and maintain accountability</a:t>
            </a:r>
            <a:r>
              <a:rPr lang="en-US" sz="1200" dirty="0" smtClean="0">
                <a:latin typeface="Calibri" panose="020F0502020204030204" pitchFamily="34" charset="0"/>
                <a:ea typeface="Calibri" panose="020F0502020204030204" pitchFamily="34" charset="0"/>
                <a:cs typeface="Arial" panose="020B0604020202020204" pitchFamily="34" charset="0"/>
              </a:rPr>
              <a:t>.</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smtClean="0">
                <a:latin typeface="Calibri" panose="020F0502020204030204" pitchFamily="34" charset="0"/>
                <a:ea typeface="Calibri" panose="020F0502020204030204" pitchFamily="34" charset="0"/>
                <a:cs typeface="Arial" panose="020B0604020202020204" pitchFamily="34" charset="0"/>
              </a:rPr>
              <a:t>Its not allowed to any staff to put any item on hold for personal purchase without prior </a:t>
            </a:r>
            <a:r>
              <a:rPr lang="en-US" sz="1200" dirty="0" smtClean="0">
                <a:latin typeface="Calibri" panose="020F0502020204030204" pitchFamily="34" charset="0"/>
                <a:ea typeface="Calibri" panose="020F0502020204030204" pitchFamily="34" charset="0"/>
                <a:cs typeface="Arial" panose="020B0604020202020204" pitchFamily="34" charset="0"/>
              </a:rPr>
              <a:t>approval</a:t>
            </a:r>
            <a:r>
              <a:rPr lang="en-US" sz="1200" dirty="0">
                <a:latin typeface="Calibri" panose="020F0502020204030204" pitchFamily="34" charset="0"/>
                <a:ea typeface="Calibri" panose="020F0502020204030204" pitchFamily="34" charset="0"/>
                <a:cs typeface="Arial" panose="020B0604020202020204" pitchFamily="34" charset="0"/>
              </a:rPr>
              <a:t>.</a:t>
            </a:r>
            <a:r>
              <a:rPr lang="en-US" sz="1200" dirty="0" smtClean="0">
                <a:latin typeface="Calibri" panose="020F0502020204030204" pitchFamily="34" charset="0"/>
                <a:ea typeface="Calibri" panose="020F0502020204030204" pitchFamily="34" charset="0"/>
                <a:cs typeface="Arial" panose="020B0604020202020204" pitchFamily="34" charset="0"/>
              </a:rPr>
              <a:t> " Another items should be available for more than one month and a half in store."</a:t>
            </a:r>
            <a:r>
              <a:rPr lang="en-US" sz="1200" dirty="0" smtClean="0">
                <a:latin typeface="Calibri" panose="020F0502020204030204" pitchFamily="34" charset="0"/>
                <a:ea typeface="Calibri" panose="020F0502020204030204" pitchFamily="34" charset="0"/>
                <a:cs typeface="Arial" panose="020B0604020202020204" pitchFamily="34" charset="0"/>
              </a:rPr>
              <a:t> </a:t>
            </a:r>
            <a:endParaRPr lang="en-US" sz="12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752065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4340" y="265522"/>
            <a:ext cx="11395709" cy="487506"/>
          </a:xfrm>
          <a:prstGeom prst="rect">
            <a:avLst/>
          </a:prstGeom>
        </p:spPr>
        <p:txBody>
          <a:bodyPr wrap="square">
            <a:spAutoFit/>
          </a:bodyPr>
          <a:lstStyle/>
          <a:p>
            <a:pPr algn="ctr">
              <a:lnSpc>
                <a:spcPct val="107000"/>
              </a:lnSpc>
              <a:spcAft>
                <a:spcPts val="800"/>
              </a:spcAft>
            </a:pPr>
            <a:r>
              <a:rPr lang="en-US" sz="2400" b="1" dirty="0">
                <a:latin typeface="+mj-lt"/>
                <a:ea typeface="Calibri" panose="020F0502020204030204" pitchFamily="34" charset="0"/>
                <a:cs typeface="Arial" panose="020B0604020202020204" pitchFamily="34" charset="0"/>
              </a:rPr>
              <a:t>7.2 Reservation Policy</a:t>
            </a:r>
            <a:endParaRPr lang="en-US" sz="2400" dirty="0">
              <a:latin typeface="+mj-lt"/>
              <a:ea typeface="Calibri" panose="020F0502020204030204" pitchFamily="34" charset="0"/>
              <a:cs typeface="Arial" panose="020B0604020202020204" pitchFamily="34" charset="0"/>
            </a:endParaRPr>
          </a:p>
        </p:txBody>
      </p:sp>
      <p:sp>
        <p:nvSpPr>
          <p:cNvPr id="4" name="Rectangle 3"/>
          <p:cNvSpPr/>
          <p:nvPr/>
        </p:nvSpPr>
        <p:spPr>
          <a:xfrm>
            <a:off x="4890572" y="1233040"/>
            <a:ext cx="2483244"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Customer Confirmation:</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5" name="Rectangle 4"/>
          <p:cNvSpPr/>
          <p:nvPr/>
        </p:nvSpPr>
        <p:spPr>
          <a:xfrm>
            <a:off x="2760660" y="1917049"/>
            <a:ext cx="6743067" cy="1004186"/>
          </a:xfrm>
          <a:prstGeom prst="rect">
            <a:avLst/>
          </a:prstGeom>
        </p:spPr>
        <p:txBody>
          <a:bodyPr wrap="square">
            <a:spAutoFit/>
          </a:bodyPr>
          <a:lstStyle/>
          <a:p>
            <a:pPr marL="342900" marR="0" lvl="0" indent="-342900" algn="ctr">
              <a:lnSpc>
                <a:spcPct val="107000"/>
              </a:lnSpc>
              <a:spcBef>
                <a:spcPts val="0"/>
              </a:spcBef>
              <a:spcAft>
                <a:spcPts val="800"/>
              </a:spcAft>
              <a:buFont typeface="Symbol" panose="05050102010706020507" pitchFamily="18" charset="2"/>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Staff members should not remove any reserved items from their possession until they have called the customer and confirmed their interest in purchasing the items. This step ensures that reservations are not held unnecessarily and allows other customers to access the products.</a:t>
            </a:r>
          </a:p>
        </p:txBody>
      </p:sp>
      <p:sp>
        <p:nvSpPr>
          <p:cNvPr id="6" name="Rectangle 5"/>
          <p:cNvSpPr/>
          <p:nvPr/>
        </p:nvSpPr>
        <p:spPr>
          <a:xfrm>
            <a:off x="5071133" y="3358036"/>
            <a:ext cx="2122119"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Arial" panose="020B0604020202020204" pitchFamily="34" charset="0"/>
              </a:rPr>
              <a:t>Disciplinary Actions:</a:t>
            </a:r>
            <a:endParaRPr lang="en-US" dirty="0"/>
          </a:p>
        </p:txBody>
      </p:sp>
      <p:sp>
        <p:nvSpPr>
          <p:cNvPr id="7" name="Rectangle 6"/>
          <p:cNvSpPr/>
          <p:nvPr/>
        </p:nvSpPr>
        <p:spPr>
          <a:xfrm>
            <a:off x="2760660" y="4253213"/>
            <a:ext cx="6913867" cy="876266"/>
          </a:xfrm>
          <a:prstGeom prst="rect">
            <a:avLst/>
          </a:prstGeom>
        </p:spPr>
        <p:txBody>
          <a:bodyPr wrap="square">
            <a:spAutoFit/>
          </a:bodyPr>
          <a:lstStyle/>
          <a:p>
            <a:pPr marL="342900" marR="0" lvl="0" indent="-342900" algn="ctr">
              <a:lnSpc>
                <a:spcPct val="107000"/>
              </a:lnSpc>
              <a:spcBef>
                <a:spcPts val="0"/>
              </a:spcBef>
              <a:spcAft>
                <a:spcPts val="800"/>
              </a:spcAft>
              <a:buFont typeface="Symbol" panose="05050102010706020507" pitchFamily="18" charset="2"/>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Any breach of the above policies will result in disciplinary actions.</a:t>
            </a:r>
          </a:p>
          <a:p>
            <a:pPr marL="342900" marR="0" lvl="0" indent="-342900" algn="ctr">
              <a:lnSpc>
                <a:spcPct val="107000"/>
              </a:lnSpc>
              <a:spcBef>
                <a:spcPts val="0"/>
              </a:spcBef>
              <a:spcAft>
                <a:spcPts val="800"/>
              </a:spcAft>
              <a:buFont typeface="Symbol" panose="05050102010706020507" pitchFamily="18" charset="2"/>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We take these policies seriously to maintain a high standard of service and professionalism</a:t>
            </a:r>
            <a:r>
              <a:rPr lang="en-US" sz="1200" dirty="0">
                <a:latin typeface="Calibri" panose="020F0502020204030204" pitchFamily="34" charset="0"/>
                <a:ea typeface="Calibri" panose="020F0502020204030204" pitchFamily="34" charset="0"/>
                <a:cs typeface="Arial" panose="020B0604020202020204" pitchFamily="34" charset="0"/>
              </a:rPr>
              <a:t>.</a:t>
            </a:r>
          </a:p>
        </p:txBody>
      </p:sp>
      <p:sp>
        <p:nvSpPr>
          <p:cNvPr id="8" name="Rectangle 7"/>
          <p:cNvSpPr/>
          <p:nvPr/>
        </p:nvSpPr>
        <p:spPr>
          <a:xfrm>
            <a:off x="434340" y="5811837"/>
            <a:ext cx="11395709" cy="783869"/>
          </a:xfrm>
          <a:prstGeom prst="rect">
            <a:avLst/>
          </a:prstGeom>
        </p:spPr>
        <p:txBody>
          <a:bodyPr wrap="square">
            <a:spAutoFit/>
          </a:bodyPr>
          <a:lstStyle/>
          <a:p>
            <a:pPr marL="457200" marR="0" algn="ctr">
              <a:lnSpc>
                <a:spcPct val="107000"/>
              </a:lnSpc>
              <a:spcBef>
                <a:spcPts val="0"/>
              </a:spcBef>
              <a:spcAft>
                <a:spcPts val="800"/>
              </a:spcAft>
            </a:pPr>
            <a:r>
              <a:rPr lang="en-US" sz="1400" dirty="0">
                <a:latin typeface="Calibri" panose="020F0502020204030204" pitchFamily="34" charset="0"/>
                <a:ea typeface="Calibri" panose="020F0502020204030204" pitchFamily="34" charset="0"/>
                <a:cs typeface="Arial" panose="020B0604020202020204" pitchFamily="34" charset="0"/>
              </a:rPr>
              <a:t>Throughout the hold period, it is imperative for all sales personnel to advise customers that items placed on hold may also be available for purchase via our website. It is incumbent upon them to conduct follow-up communication to ascertain continued interest from the customer prior to finalizing the transaction, thereby preventing potential conflicts with online orders</a:t>
            </a:r>
            <a:r>
              <a:rPr lang="en-US" sz="1200" dirty="0">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255355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1530" y="1015114"/>
            <a:ext cx="7505701" cy="369332"/>
          </a:xfrm>
          <a:prstGeom prst="rect">
            <a:avLst/>
          </a:prstGeom>
        </p:spPr>
        <p:txBody>
          <a:bodyPr wrap="square">
            <a:spAutoFit/>
          </a:bodyPr>
          <a:lstStyle/>
          <a:p>
            <a:endParaRPr lang="en-US" dirty="0"/>
          </a:p>
        </p:txBody>
      </p:sp>
      <p:sp>
        <p:nvSpPr>
          <p:cNvPr id="3" name="Rectangle 2"/>
          <p:cNvSpPr/>
          <p:nvPr/>
        </p:nvSpPr>
        <p:spPr>
          <a:xfrm>
            <a:off x="231530" y="1366333"/>
            <a:ext cx="2739917" cy="369332"/>
          </a:xfrm>
          <a:prstGeom prst="rect">
            <a:avLst/>
          </a:prstGeom>
        </p:spPr>
        <p:txBody>
          <a:bodyPr wrap="none">
            <a:spAutoFit/>
          </a:bodyPr>
          <a:lstStyle/>
          <a:p>
            <a:r>
              <a:rPr lang="en-US" b="1" dirty="0">
                <a:latin typeface="Calibri" panose="020F0502020204030204" pitchFamily="34" charset="0"/>
                <a:ea typeface="Calibri" panose="020F0502020204030204" pitchFamily="34" charset="0"/>
                <a:cs typeface="Arial" panose="020B0604020202020204" pitchFamily="34" charset="0"/>
              </a:rPr>
              <a:t>Sick leave reporting policy:</a:t>
            </a:r>
            <a:endParaRPr lang="en-US" dirty="0"/>
          </a:p>
        </p:txBody>
      </p:sp>
      <p:sp>
        <p:nvSpPr>
          <p:cNvPr id="6" name="Rectangle 5"/>
          <p:cNvSpPr/>
          <p:nvPr/>
        </p:nvSpPr>
        <p:spPr>
          <a:xfrm>
            <a:off x="787166" y="1737373"/>
            <a:ext cx="6096000" cy="478849"/>
          </a:xfrm>
          <a:prstGeom prst="rect">
            <a:avLst/>
          </a:prstGeom>
        </p:spPr>
        <p:txBody>
          <a:bodyPr>
            <a:spAutoFit/>
          </a:bodyPr>
          <a:lstStyle/>
          <a:p>
            <a:pPr marL="228600" marR="0" lvl="0" indent="-228600">
              <a:lnSpc>
                <a:spcPct val="107000"/>
              </a:lnSpc>
              <a:spcBef>
                <a:spcPts val="0"/>
              </a:spcBef>
              <a:spcAft>
                <a:spcPts val="800"/>
              </a:spcAft>
              <a:buFont typeface="+mj-lt"/>
              <a:buAutoNum type="arabicPeriod"/>
              <a:tabLst>
                <a:tab pos="457200" algn="l"/>
              </a:tabLst>
            </a:pPr>
            <a:r>
              <a:rPr lang="en-US" sz="1200" dirty="0">
                <a:latin typeface="+mj-lt"/>
                <a:ea typeface="Calibri" panose="020F0502020204030204" pitchFamily="34" charset="0"/>
                <a:cs typeface="Arial" panose="020B0604020202020204" pitchFamily="34" charset="0"/>
              </a:rPr>
              <a:t>Employees should notify their immediate supervisor as soon as possible if they are unable to come to work due to illness.</a:t>
            </a:r>
          </a:p>
        </p:txBody>
      </p:sp>
      <p:sp>
        <p:nvSpPr>
          <p:cNvPr id="7" name="Rectangle 6"/>
          <p:cNvSpPr/>
          <p:nvPr/>
        </p:nvSpPr>
        <p:spPr>
          <a:xfrm>
            <a:off x="810474" y="4012772"/>
            <a:ext cx="6096000" cy="478849"/>
          </a:xfrm>
          <a:prstGeom prst="rect">
            <a:avLst/>
          </a:prstGeom>
        </p:spPr>
        <p:txBody>
          <a:bodyPr>
            <a:spAutoFit/>
          </a:bodyPr>
          <a:lstStyle/>
          <a:p>
            <a:pPr marR="0" lvl="0">
              <a:lnSpc>
                <a:spcPct val="107000"/>
              </a:lnSpc>
              <a:spcBef>
                <a:spcPts val="0"/>
              </a:spcBef>
              <a:spcAft>
                <a:spcPts val="800"/>
              </a:spcAft>
              <a:tabLst>
                <a:tab pos="457200" algn="l"/>
              </a:tabLst>
            </a:pPr>
            <a:r>
              <a:rPr lang="en-US" sz="1200" dirty="0">
                <a:latin typeface="+mj-lt"/>
                <a:ea typeface="Calibri" panose="020F0502020204030204" pitchFamily="34" charset="0"/>
                <a:cs typeface="Arial" panose="020B0604020202020204" pitchFamily="34" charset="0"/>
              </a:rPr>
              <a:t>5.    Employees may be required to provide a doctor's certificate or medical documentation if the sick leave extends beyond a certain number of days.</a:t>
            </a:r>
          </a:p>
        </p:txBody>
      </p:sp>
      <p:sp>
        <p:nvSpPr>
          <p:cNvPr id="8" name="Rectangle 7"/>
          <p:cNvSpPr/>
          <p:nvPr/>
        </p:nvSpPr>
        <p:spPr>
          <a:xfrm>
            <a:off x="810474" y="2292344"/>
            <a:ext cx="6096000" cy="478849"/>
          </a:xfrm>
          <a:prstGeom prst="rect">
            <a:avLst/>
          </a:prstGeom>
        </p:spPr>
        <p:txBody>
          <a:bodyPr>
            <a:spAutoFit/>
          </a:bodyPr>
          <a:lstStyle/>
          <a:p>
            <a:pPr marR="0" lvl="0">
              <a:lnSpc>
                <a:spcPct val="107000"/>
              </a:lnSpc>
              <a:spcBef>
                <a:spcPts val="0"/>
              </a:spcBef>
              <a:spcAft>
                <a:spcPts val="800"/>
              </a:spcAft>
              <a:tabLst>
                <a:tab pos="457200" algn="l"/>
              </a:tabLst>
            </a:pPr>
            <a:r>
              <a:rPr lang="en-US" sz="1200" dirty="0">
                <a:latin typeface="+mj-lt"/>
                <a:ea typeface="Calibri" panose="020F0502020204030204" pitchFamily="34" charset="0"/>
                <a:cs typeface="Arial" panose="020B0604020202020204" pitchFamily="34" charset="0"/>
              </a:rPr>
              <a:t>2.   The notification should include the specific reason for the absence and an estimated duration of the sick leave.</a:t>
            </a:r>
          </a:p>
        </p:txBody>
      </p:sp>
      <p:sp>
        <p:nvSpPr>
          <p:cNvPr id="9" name="Rectangle 8"/>
          <p:cNvSpPr/>
          <p:nvPr/>
        </p:nvSpPr>
        <p:spPr>
          <a:xfrm>
            <a:off x="810474" y="2848825"/>
            <a:ext cx="6096000" cy="478849"/>
          </a:xfrm>
          <a:prstGeom prst="rect">
            <a:avLst/>
          </a:prstGeom>
        </p:spPr>
        <p:txBody>
          <a:bodyPr>
            <a:spAutoFit/>
          </a:bodyPr>
          <a:lstStyle/>
          <a:p>
            <a:pPr marR="0" lvl="0">
              <a:lnSpc>
                <a:spcPct val="107000"/>
              </a:lnSpc>
              <a:spcBef>
                <a:spcPts val="0"/>
              </a:spcBef>
              <a:spcAft>
                <a:spcPts val="800"/>
              </a:spcAft>
              <a:tabLst>
                <a:tab pos="457200" algn="l"/>
              </a:tabLst>
            </a:pPr>
            <a:r>
              <a:rPr lang="en-US" sz="1200" dirty="0">
                <a:latin typeface="+mj-lt"/>
                <a:ea typeface="Calibri" panose="020F0502020204030204" pitchFamily="34" charset="0"/>
                <a:cs typeface="Arial" panose="020B0604020202020204" pitchFamily="34" charset="0"/>
              </a:rPr>
              <a:t>3.    If the employee is unable to personally notify their supervisor, they should make arrangements for someone to contact the supervisor on their behalf.</a:t>
            </a:r>
          </a:p>
        </p:txBody>
      </p:sp>
      <p:sp>
        <p:nvSpPr>
          <p:cNvPr id="10" name="Rectangle 9"/>
          <p:cNvSpPr/>
          <p:nvPr/>
        </p:nvSpPr>
        <p:spPr>
          <a:xfrm>
            <a:off x="810474" y="3410951"/>
            <a:ext cx="6096000" cy="478849"/>
          </a:xfrm>
          <a:prstGeom prst="rect">
            <a:avLst/>
          </a:prstGeom>
        </p:spPr>
        <p:txBody>
          <a:bodyPr>
            <a:spAutoFit/>
          </a:bodyPr>
          <a:lstStyle/>
          <a:p>
            <a:pPr marR="0" lvl="0">
              <a:lnSpc>
                <a:spcPct val="107000"/>
              </a:lnSpc>
              <a:spcBef>
                <a:spcPts val="0"/>
              </a:spcBef>
              <a:spcAft>
                <a:spcPts val="800"/>
              </a:spcAft>
              <a:tabLst>
                <a:tab pos="457200" algn="l"/>
              </a:tabLst>
            </a:pPr>
            <a:r>
              <a:rPr lang="en-US" sz="1200" dirty="0">
                <a:latin typeface="+mj-lt"/>
                <a:ea typeface="Calibri" panose="020F0502020204030204" pitchFamily="34" charset="0"/>
                <a:cs typeface="Arial" panose="020B0604020202020204" pitchFamily="34" charset="0"/>
              </a:rPr>
              <a:t>4.    Sick leave should be reported on the first day of absence, unless there are exceptional circumstances that prevent the employee from doing so.</a:t>
            </a:r>
          </a:p>
        </p:txBody>
      </p:sp>
      <p:pic>
        <p:nvPicPr>
          <p:cNvPr id="11" name="Picture 10"/>
          <p:cNvPicPr/>
          <p:nvPr/>
        </p:nvPicPr>
        <p:blipFill>
          <a:blip r:embed="rId2">
            <a:extLst>
              <a:ext uri="{BEBA8EAE-BF5A-486C-A8C5-ECC9F3942E4B}">
                <a14:imgProps xmlns:a14="http://schemas.microsoft.com/office/drawing/2010/main">
                  <a14:imgLayer r:embed="rId3">
                    <a14:imgEffect>
                      <a14:backgroundRemoval t="10000" b="90000" l="10000" r="90000">
                        <a14:foregroundMark x1="62222" y1="35111" x2="62222" y2="35111"/>
                        <a14:foregroundMark x1="23111" y1="15556" x2="88889" y2="61778"/>
                        <a14:foregroundMark x1="73778" y1="16444" x2="21778" y2="64444"/>
                        <a14:foregroundMark x1="16889" y1="18222" x2="18667" y2="61333"/>
                        <a14:foregroundMark x1="35111" y1="14667" x2="66222" y2="16889"/>
                        <a14:foregroundMark x1="83556" y1="23111" x2="74667" y2="51556"/>
                        <a14:foregroundMark x1="73778" y1="60444" x2="22222" y2="60000"/>
                        <a14:foregroundMark x1="60889" y1="76889" x2="14222" y2="64889"/>
                        <a14:foregroundMark x1="83556" y1="53333" x2="47556" y2="52000"/>
                        <a14:foregroundMark x1="86222" y1="35556" x2="75111" y2="44444"/>
                        <a14:foregroundMark x1="87111" y1="46222" x2="65778" y2="40000"/>
                        <a14:foregroundMark x1="71111" y1="64889" x2="42222" y2="57778"/>
                      </a14:backgroundRemoval>
                    </a14:imgEffect>
                  </a14:imgLayer>
                </a14:imgProps>
              </a:ext>
              <a:ext uri="{28A0092B-C50C-407E-A947-70E740481C1C}">
                <a14:useLocalDpi xmlns:a14="http://schemas.microsoft.com/office/drawing/2010/main" val="0"/>
              </a:ext>
            </a:extLst>
          </a:blip>
          <a:stretch>
            <a:fillRect/>
          </a:stretch>
        </p:blipFill>
        <p:spPr>
          <a:xfrm>
            <a:off x="6526531" y="645781"/>
            <a:ext cx="5381186" cy="5623687"/>
          </a:xfrm>
          <a:prstGeom prst="rect">
            <a:avLst/>
          </a:prstGeom>
        </p:spPr>
      </p:pic>
      <p:sp>
        <p:nvSpPr>
          <p:cNvPr id="12" name="Rectangle 11"/>
          <p:cNvSpPr/>
          <p:nvPr/>
        </p:nvSpPr>
        <p:spPr>
          <a:xfrm>
            <a:off x="810474" y="4575267"/>
            <a:ext cx="6096000" cy="281231"/>
          </a:xfrm>
          <a:prstGeom prst="rect">
            <a:avLst/>
          </a:prstGeom>
        </p:spPr>
        <p:txBody>
          <a:bodyPr>
            <a:spAutoFit/>
          </a:bodyPr>
          <a:lstStyle/>
          <a:p>
            <a:pPr marR="0" lvl="0">
              <a:lnSpc>
                <a:spcPct val="107000"/>
              </a:lnSpc>
              <a:spcBef>
                <a:spcPts val="0"/>
              </a:spcBef>
              <a:spcAft>
                <a:spcPts val="800"/>
              </a:spcAft>
              <a:tabLst>
                <a:tab pos="457200" algn="l"/>
              </a:tabLst>
            </a:pPr>
            <a:r>
              <a:rPr lang="en-US" sz="1200" dirty="0">
                <a:latin typeface="+mj-lt"/>
                <a:ea typeface="Calibri" panose="020F0502020204030204" pitchFamily="34" charset="0"/>
                <a:cs typeface="Arial" panose="020B0604020202020204" pitchFamily="34" charset="0"/>
              </a:rPr>
              <a:t>6.    Failure to report sick leave in a timely manner may result in disciplinary action.</a:t>
            </a:r>
          </a:p>
        </p:txBody>
      </p:sp>
      <p:sp>
        <p:nvSpPr>
          <p:cNvPr id="13" name="Rectangle 12"/>
          <p:cNvSpPr/>
          <p:nvPr/>
        </p:nvSpPr>
        <p:spPr>
          <a:xfrm>
            <a:off x="810474" y="4574898"/>
            <a:ext cx="6096000" cy="886525"/>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p>
          <a:p>
            <a:pPr marR="0" lvl="0">
              <a:lnSpc>
                <a:spcPct val="107000"/>
              </a:lnSpc>
              <a:spcBef>
                <a:spcPts val="0"/>
              </a:spcBef>
              <a:spcAft>
                <a:spcPts val="800"/>
              </a:spcAft>
              <a:tabLst>
                <a:tab pos="457200" algn="l"/>
              </a:tabLst>
            </a:pPr>
            <a:r>
              <a:rPr lang="en-US" sz="1200" dirty="0">
                <a:latin typeface="+mj-lt"/>
                <a:ea typeface="Calibri" panose="020F0502020204030204" pitchFamily="34" charset="0"/>
                <a:cs typeface="Arial" panose="020B0604020202020204" pitchFamily="34" charset="0"/>
              </a:rPr>
              <a:t>7.    The company reserves the right to request additional documentation or verification of the illness if deemed necessary.</a:t>
            </a:r>
          </a:p>
        </p:txBody>
      </p:sp>
      <p:sp>
        <p:nvSpPr>
          <p:cNvPr id="14" name="Rectangle 13"/>
          <p:cNvSpPr/>
          <p:nvPr/>
        </p:nvSpPr>
        <p:spPr>
          <a:xfrm>
            <a:off x="810474" y="5606292"/>
            <a:ext cx="6096000" cy="478849"/>
          </a:xfrm>
          <a:prstGeom prst="rect">
            <a:avLst/>
          </a:prstGeom>
        </p:spPr>
        <p:txBody>
          <a:bodyPr>
            <a:spAutoFit/>
          </a:bodyPr>
          <a:lstStyle/>
          <a:p>
            <a:pPr>
              <a:lnSpc>
                <a:spcPct val="107000"/>
              </a:lnSpc>
              <a:spcAft>
                <a:spcPts val="800"/>
              </a:spcAft>
            </a:pPr>
            <a:r>
              <a:rPr lang="en-US" sz="1200" dirty="0">
                <a:latin typeface="+mj-lt"/>
                <a:ea typeface="Calibri" panose="020F0502020204030204" pitchFamily="34" charset="0"/>
                <a:cs typeface="Arial" panose="020B0604020202020204" pitchFamily="34" charset="0"/>
              </a:rPr>
              <a:t>8.    Employees should keep their supervisor updated on their progress and expected return to work date.</a:t>
            </a:r>
          </a:p>
        </p:txBody>
      </p:sp>
      <p:sp>
        <p:nvSpPr>
          <p:cNvPr id="15" name="Rectangle 14"/>
          <p:cNvSpPr/>
          <p:nvPr/>
        </p:nvSpPr>
        <p:spPr>
          <a:xfrm>
            <a:off x="810474" y="6251694"/>
            <a:ext cx="6096000" cy="478849"/>
          </a:xfrm>
          <a:prstGeom prst="rect">
            <a:avLst/>
          </a:prstGeom>
        </p:spPr>
        <p:txBody>
          <a:bodyPr>
            <a:spAutoFit/>
          </a:bodyPr>
          <a:lstStyle/>
          <a:p>
            <a:pPr>
              <a:lnSpc>
                <a:spcPct val="107000"/>
              </a:lnSpc>
              <a:spcAft>
                <a:spcPts val="800"/>
              </a:spcAft>
              <a:tabLst>
                <a:tab pos="457200" algn="l"/>
              </a:tabLst>
            </a:pPr>
            <a:r>
              <a:rPr lang="en-US" sz="1200" dirty="0">
                <a:latin typeface="+mj-lt"/>
                <a:ea typeface="Calibri" panose="020F0502020204030204" pitchFamily="34" charset="0"/>
                <a:cs typeface="Arial" panose="020B0604020202020204" pitchFamily="34" charset="0"/>
              </a:rPr>
              <a:t>9.    Any sick leave taken should be recorded accurately in the company's attendance or operation system.</a:t>
            </a:r>
          </a:p>
        </p:txBody>
      </p:sp>
      <p:sp>
        <p:nvSpPr>
          <p:cNvPr id="16" name="Rectangle 15"/>
          <p:cNvSpPr/>
          <p:nvPr/>
        </p:nvSpPr>
        <p:spPr>
          <a:xfrm>
            <a:off x="416378" y="709636"/>
            <a:ext cx="11029950" cy="607539"/>
          </a:xfrm>
          <a:prstGeom prst="rect">
            <a:avLst/>
          </a:prstGeom>
        </p:spPr>
        <p:txBody>
          <a:bodyPr wrap="square">
            <a:spAutoFit/>
          </a:bodyPr>
          <a:lstStyle/>
          <a:p>
            <a:pPr algn="ctr">
              <a:lnSpc>
                <a:spcPct val="107000"/>
              </a:lnSpc>
              <a:spcAft>
                <a:spcPts val="800"/>
              </a:spcAft>
            </a:pPr>
            <a:r>
              <a:rPr lang="en-US" sz="1600" b="1" dirty="0">
                <a:latin typeface="Calibri" panose="020F0502020204030204" pitchFamily="34" charset="0"/>
                <a:ea typeface="Calibri" panose="020F0502020204030204" pitchFamily="34" charset="0"/>
                <a:cs typeface="Arial" panose="020B0604020202020204" pitchFamily="34" charset="0"/>
              </a:rPr>
              <a:t> At our company, we value transparency and accountability in managing employee absences. Therefore, we have implemented the following policy regarding sick leave reporting:</a:t>
            </a:r>
          </a:p>
        </p:txBody>
      </p:sp>
      <p:sp>
        <p:nvSpPr>
          <p:cNvPr id="17" name="Rectangle 16"/>
          <p:cNvSpPr/>
          <p:nvPr/>
        </p:nvSpPr>
        <p:spPr>
          <a:xfrm>
            <a:off x="4082702" y="215384"/>
            <a:ext cx="3679020" cy="461665"/>
          </a:xfrm>
          <a:prstGeom prst="rect">
            <a:avLst/>
          </a:prstGeom>
        </p:spPr>
        <p:txBody>
          <a:bodyPr wrap="none">
            <a:spAutoFit/>
          </a:bodyPr>
          <a:lstStyle/>
          <a:p>
            <a:pPr marL="347345" marR="0" indent="-347345" algn="ctr">
              <a:spcBef>
                <a:spcPts val="0"/>
              </a:spcBef>
              <a:spcAft>
                <a:spcPts val="0"/>
              </a:spcAft>
            </a:pPr>
            <a:r>
              <a:rPr lang="en-US" sz="2400" b="1"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8</a:t>
            </a:r>
            <a:r>
              <a:rPr lang="en-US" b="1"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b="1"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Sick</a:t>
            </a:r>
            <a:r>
              <a:rPr lang="en-US" b="1"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 </a:t>
            </a:r>
            <a:r>
              <a:rPr lang="en-US" sz="2400" b="1" dirty="0">
                <a:solidFill>
                  <a:srgbClr val="000000"/>
                </a:solidFill>
                <a:latin typeface="Calibri Light" panose="020F0302020204030204" pitchFamily="34" charset="0"/>
                <a:ea typeface="Times New Roman" panose="02020603050405020304" pitchFamily="18" charset="0"/>
                <a:cs typeface="Times New Roman" panose="02020603050405020304" pitchFamily="18" charset="0"/>
              </a:rPr>
              <a:t>Leave Reporting Policy</a:t>
            </a:r>
            <a:endParaRPr lang="en-US" sz="2400" dirty="0">
              <a:effectLst/>
              <a:latin typeface="Times New Roman" panose="02020603050405020304" pitchFamily="18" charset="0"/>
              <a:ea typeface="Times New Roman" panose="02020603050405020304" pitchFamily="18" charset="0"/>
            </a:endParaRPr>
          </a:p>
        </p:txBody>
      </p:sp>
      <p:sp>
        <p:nvSpPr>
          <p:cNvPr id="18" name="Rectangle 17"/>
          <p:cNvSpPr/>
          <p:nvPr/>
        </p:nvSpPr>
        <p:spPr>
          <a:xfrm>
            <a:off x="7524206" y="6018487"/>
            <a:ext cx="3922122" cy="750975"/>
          </a:xfrm>
          <a:prstGeom prst="rect">
            <a:avLst/>
          </a:prstGeom>
        </p:spPr>
        <p:txBody>
          <a:bodyPr wrap="square">
            <a:spAutoFit/>
          </a:bodyPr>
          <a:lstStyle/>
          <a:p>
            <a:pPr algn="ctr">
              <a:lnSpc>
                <a:spcPct val="107000"/>
              </a:lnSpc>
              <a:spcAft>
                <a:spcPts val="800"/>
              </a:spcAft>
            </a:pPr>
            <a:r>
              <a:rPr lang="en-US" sz="1000" b="1" dirty="0">
                <a:latin typeface="Calibri" panose="020F0502020204030204" pitchFamily="34" charset="0"/>
                <a:ea typeface="Calibri" panose="020F0502020204030204" pitchFamily="34" charset="0"/>
                <a:cs typeface="Arial" panose="020B0604020202020204" pitchFamily="34" charset="0"/>
              </a:rPr>
              <a:t>This policy ensures accurate record-keeping and allows us to effectively manage our resources. We believe that by adhering to this policy, we can create a fair and supportive work environment for all employees.</a:t>
            </a:r>
          </a:p>
        </p:txBody>
      </p:sp>
    </p:spTree>
    <p:extLst>
      <p:ext uri="{BB962C8B-B14F-4D97-AF65-F5344CB8AC3E}">
        <p14:creationId xmlns:p14="http://schemas.microsoft.com/office/powerpoint/2010/main" val="477413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8803" y="0"/>
            <a:ext cx="11807190" cy="830997"/>
          </a:xfrm>
          <a:prstGeom prst="rect">
            <a:avLst/>
          </a:prstGeom>
        </p:spPr>
        <p:txBody>
          <a:bodyPr wrap="square">
            <a:spAutoFit/>
          </a:bodyPr>
          <a:lstStyle/>
          <a:p>
            <a:pPr algn="ctr"/>
            <a:r>
              <a:rPr lang="en-US" sz="2400" b="1" dirty="0">
                <a:latin typeface="+mj-lt"/>
              </a:rPr>
              <a:t>9. Annual Leave &amp; Extra Hours Policy</a:t>
            </a:r>
            <a:br>
              <a:rPr lang="en-US" sz="2400" b="1" dirty="0">
                <a:latin typeface="+mj-lt"/>
              </a:rPr>
            </a:br>
            <a:endParaRPr lang="en-US" sz="2400" dirty="0">
              <a:latin typeface="+mj-lt"/>
            </a:endParaRPr>
          </a:p>
        </p:txBody>
      </p:sp>
      <p:sp>
        <p:nvSpPr>
          <p:cNvPr id="3" name="Rectangle 2"/>
          <p:cNvSpPr/>
          <p:nvPr/>
        </p:nvSpPr>
        <p:spPr>
          <a:xfrm>
            <a:off x="651510" y="830997"/>
            <a:ext cx="2897075" cy="369332"/>
          </a:xfrm>
          <a:prstGeom prst="rect">
            <a:avLst/>
          </a:prstGeom>
        </p:spPr>
        <p:txBody>
          <a:bodyPr wrap="none">
            <a:spAutoFit/>
          </a:bodyPr>
          <a:lstStyle/>
          <a:p>
            <a:r>
              <a:rPr lang="en-US" b="1" dirty="0"/>
              <a:t>Company Policies and Rules:</a:t>
            </a:r>
          </a:p>
        </p:txBody>
      </p:sp>
      <p:sp>
        <p:nvSpPr>
          <p:cNvPr id="4" name="Rectangle 3"/>
          <p:cNvSpPr/>
          <p:nvPr/>
        </p:nvSpPr>
        <p:spPr>
          <a:xfrm>
            <a:off x="500585" y="1661994"/>
            <a:ext cx="10798786" cy="1661993"/>
          </a:xfrm>
          <a:prstGeom prst="rect">
            <a:avLst/>
          </a:prstGeom>
        </p:spPr>
        <p:txBody>
          <a:bodyPr wrap="square">
            <a:spAutoFit/>
          </a:bodyPr>
          <a:lstStyle/>
          <a:p>
            <a:r>
              <a:rPr lang="en-US" b="1" dirty="0"/>
              <a:t>1- Annual Leave Policy:</a:t>
            </a:r>
          </a:p>
          <a:p>
            <a:r>
              <a:rPr lang="en-US" sz="1200" dirty="0"/>
              <a:t>- Employees are prohibited from taking annual leave for less than 5 consecutive days ( The monthly commission will be reduced based on working days).</a:t>
            </a:r>
          </a:p>
          <a:p>
            <a:r>
              <a:rPr lang="en-US" sz="1200" dirty="0"/>
              <a:t>- Employees with pending leave can still take a single day off with manager approval.</a:t>
            </a:r>
          </a:p>
          <a:p>
            <a:endParaRPr lang="en-US" sz="1200" dirty="0"/>
          </a:p>
          <a:p>
            <a:r>
              <a:rPr lang="en-US" sz="1200" dirty="0"/>
              <a:t> Annual Leave Scheduling:</a:t>
            </a:r>
          </a:p>
          <a:p>
            <a:r>
              <a:rPr lang="en-US" sz="1200" dirty="0"/>
              <a:t>By mid-July and mid-February, all stores must submit a schedule for employees' annual leave.</a:t>
            </a:r>
          </a:p>
          <a:p>
            <a:r>
              <a:rPr lang="en-US" sz="1200" dirty="0"/>
              <a:t>Each employee should be allocated a minimum of 10 days of annual leave, ensuring they do not receive less than this.</a:t>
            </a:r>
          </a:p>
          <a:p>
            <a:endParaRPr lang="en-US" sz="1200" dirty="0"/>
          </a:p>
        </p:txBody>
      </p:sp>
      <p:sp>
        <p:nvSpPr>
          <p:cNvPr id="5" name="Rectangle 4"/>
          <p:cNvSpPr/>
          <p:nvPr/>
        </p:nvSpPr>
        <p:spPr>
          <a:xfrm>
            <a:off x="500584" y="3002981"/>
            <a:ext cx="10380775" cy="2308324"/>
          </a:xfrm>
          <a:prstGeom prst="rect">
            <a:avLst/>
          </a:prstGeom>
        </p:spPr>
        <p:txBody>
          <a:bodyPr wrap="square">
            <a:spAutoFit/>
          </a:bodyPr>
          <a:lstStyle/>
          <a:p>
            <a:endParaRPr lang="en-US" b="1" dirty="0"/>
          </a:p>
          <a:p>
            <a:endParaRPr lang="en-US" b="1" dirty="0"/>
          </a:p>
          <a:p>
            <a:r>
              <a:rPr lang="en-US" b="1" dirty="0"/>
              <a:t>2-Extra Hours Policy:</a:t>
            </a:r>
          </a:p>
          <a:p>
            <a:r>
              <a:rPr lang="en-US" sz="1200" dirty="0" smtClean="0">
                <a:latin typeface="+mj-lt"/>
              </a:rPr>
              <a:t>-  Any redemption of extra hours must be scheduled in advance and clearly reflected in the work schedule, and can only be redeemed as either a half     day or a full day. Redemption of 1 or 2 hours is not permitted ( except for urgent cases that need approval).</a:t>
            </a:r>
            <a:endParaRPr lang="en-US" sz="1200" dirty="0">
              <a:latin typeface="+mj-lt"/>
            </a:endParaRPr>
          </a:p>
          <a:p>
            <a:pPr marL="171450" indent="-171450">
              <a:buFontTx/>
              <a:buChar char="-"/>
            </a:pPr>
            <a:r>
              <a:rPr lang="en-US" sz="1200" dirty="0" smtClean="0">
                <a:latin typeface="+mj-lt"/>
              </a:rPr>
              <a:t>Redemption of extra hours on the spot will not be allowed, except for urgent cases which require prior notification to and approval from the operation manager</a:t>
            </a:r>
            <a:r>
              <a:rPr lang="en-US" dirty="0" smtClean="0"/>
              <a:t>.</a:t>
            </a:r>
          </a:p>
          <a:p>
            <a:pPr marL="171450" indent="-171450">
              <a:buFontTx/>
              <a:buChar char="-"/>
            </a:pPr>
            <a:endParaRPr lang="en-US" dirty="0" smtClean="0"/>
          </a:p>
          <a:p>
            <a:pPr marL="285750" indent="-285750">
              <a:buFontTx/>
              <a:buChar char="-"/>
            </a:pPr>
            <a:endParaRPr lang="en-US" dirty="0"/>
          </a:p>
        </p:txBody>
      </p:sp>
      <p:sp>
        <p:nvSpPr>
          <p:cNvPr id="6" name="Rectangle 5"/>
          <p:cNvSpPr/>
          <p:nvPr/>
        </p:nvSpPr>
        <p:spPr>
          <a:xfrm>
            <a:off x="500585" y="4436301"/>
            <a:ext cx="10798786" cy="1015663"/>
          </a:xfrm>
          <a:prstGeom prst="rect">
            <a:avLst/>
          </a:prstGeom>
        </p:spPr>
        <p:txBody>
          <a:bodyPr wrap="square">
            <a:spAutoFit/>
          </a:bodyPr>
          <a:lstStyle/>
          <a:p>
            <a:endParaRPr lang="en-US" b="1" dirty="0" smtClean="0"/>
          </a:p>
          <a:p>
            <a:r>
              <a:rPr lang="en-US" b="1" dirty="0" smtClean="0"/>
              <a:t>3- </a:t>
            </a:r>
            <a:r>
              <a:rPr lang="en-US" b="1" dirty="0"/>
              <a:t>Store Managers:</a:t>
            </a:r>
          </a:p>
          <a:p>
            <a:r>
              <a:rPr lang="en-US" sz="1200" dirty="0">
                <a:latin typeface="+mj-lt"/>
              </a:rPr>
              <a:t>- The same policies and rules apply to all store managers.</a:t>
            </a:r>
          </a:p>
          <a:p>
            <a:r>
              <a:rPr lang="en-US" sz="1200" dirty="0">
                <a:latin typeface="+mj-lt"/>
              </a:rPr>
              <a:t>-  Store managers need to seek approval from the operation manager.</a:t>
            </a:r>
          </a:p>
        </p:txBody>
      </p:sp>
      <p:sp>
        <p:nvSpPr>
          <p:cNvPr id="7" name="Rectangle 6"/>
          <p:cNvSpPr/>
          <p:nvPr/>
        </p:nvSpPr>
        <p:spPr>
          <a:xfrm>
            <a:off x="2632710" y="6618730"/>
            <a:ext cx="6096000" cy="276999"/>
          </a:xfrm>
          <a:prstGeom prst="rect">
            <a:avLst/>
          </a:prstGeom>
        </p:spPr>
        <p:txBody>
          <a:bodyPr>
            <a:spAutoFit/>
          </a:bodyPr>
          <a:lstStyle/>
          <a:p>
            <a:pPr algn="ctr"/>
            <a:r>
              <a:rPr lang="en-US" sz="1200" dirty="0">
                <a:solidFill>
                  <a:srgbClr val="FF0000"/>
                </a:solidFill>
              </a:rPr>
              <a:t>Our standard work hours are 8.5 hours, but during Ramadan, they are reduced to 7 hours.</a:t>
            </a:r>
          </a:p>
        </p:txBody>
      </p:sp>
      <p:sp>
        <p:nvSpPr>
          <p:cNvPr id="8" name="Title 7">
            <a:extLst>
              <a:ext uri="{FF2B5EF4-FFF2-40B4-BE49-F238E27FC236}">
                <a16:creationId xmlns="" xmlns:a16="http://schemas.microsoft.com/office/drawing/2014/main" id="{652887DF-EF62-E39A-C3EB-ED570EF8713D}"/>
              </a:ext>
            </a:extLst>
          </p:cNvPr>
          <p:cNvSpPr>
            <a:spLocks noGrp="1"/>
          </p:cNvSpPr>
          <p:nvPr>
            <p:ph type="title"/>
          </p:nvPr>
        </p:nvSpPr>
        <p:spPr>
          <a:xfrm>
            <a:off x="317240" y="4973217"/>
            <a:ext cx="11036559" cy="1576874"/>
          </a:xfrm>
        </p:spPr>
        <p:txBody>
          <a:bodyPr>
            <a:normAutofit/>
          </a:bodyPr>
          <a:lstStyle/>
          <a:p>
            <a:r>
              <a:rPr lang="en-US" sz="1800" b="1" dirty="0">
                <a:solidFill>
                  <a:srgbClr val="0D0D0D"/>
                </a:solidFill>
                <a:latin typeface="Söhne"/>
              </a:rPr>
              <a:t>4-</a:t>
            </a:r>
            <a:r>
              <a:rPr lang="en-US" sz="1800" b="1" i="0" dirty="0">
                <a:solidFill>
                  <a:srgbClr val="0D0D0D"/>
                </a:solidFill>
                <a:effectLst/>
                <a:latin typeface="Söhne"/>
              </a:rPr>
              <a:t>probation Period leave :</a:t>
            </a:r>
            <a:r>
              <a:rPr lang="en-US" sz="1400" b="0" i="0" dirty="0">
                <a:solidFill>
                  <a:srgbClr val="0D0D0D"/>
                </a:solidFill>
                <a:effectLst/>
                <a:latin typeface="Söhne"/>
              </a:rPr>
              <a:t/>
            </a:r>
            <a:br>
              <a:rPr lang="en-US" sz="1400" b="0" i="0" dirty="0">
                <a:solidFill>
                  <a:srgbClr val="0D0D0D"/>
                </a:solidFill>
                <a:effectLst/>
                <a:latin typeface="Söhne"/>
              </a:rPr>
            </a:br>
            <a:r>
              <a:rPr lang="en-US" sz="1400" b="0" i="0" dirty="0">
                <a:solidFill>
                  <a:srgbClr val="0D0D0D"/>
                </a:solidFill>
                <a:effectLst/>
                <a:latin typeface="Söhne"/>
              </a:rPr>
              <a:t/>
            </a:r>
            <a:br>
              <a:rPr lang="en-US" sz="1400" b="0" i="0" dirty="0">
                <a:solidFill>
                  <a:srgbClr val="0D0D0D"/>
                </a:solidFill>
                <a:effectLst/>
                <a:latin typeface="Söhne"/>
              </a:rPr>
            </a:br>
            <a:r>
              <a:rPr lang="en-US" sz="1400" b="0" i="0" dirty="0">
                <a:solidFill>
                  <a:srgbClr val="0D0D0D"/>
                </a:solidFill>
                <a:effectLst/>
                <a:latin typeface="Söhne"/>
              </a:rPr>
              <a:t>-</a:t>
            </a:r>
            <a:r>
              <a:rPr lang="en-US" sz="1200" b="0" i="0" dirty="0">
                <a:solidFill>
                  <a:srgbClr val="0D0D0D"/>
                </a:solidFill>
                <a:effectLst/>
              </a:rPr>
              <a:t>The new joiner should not take any days off for 15 consecutive days and cannot use any pending leave, annual leave, or extra hours during the probation period</a:t>
            </a:r>
            <a:endParaRPr lang="en-US" sz="1200" dirty="0"/>
          </a:p>
        </p:txBody>
      </p:sp>
    </p:spTree>
    <p:extLst>
      <p:ext uri="{BB962C8B-B14F-4D97-AF65-F5344CB8AC3E}">
        <p14:creationId xmlns:p14="http://schemas.microsoft.com/office/powerpoint/2010/main" val="2690410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469" y="1"/>
            <a:ext cx="10515600" cy="1248508"/>
          </a:xfrm>
        </p:spPr>
        <p:txBody>
          <a:bodyPr>
            <a:normAutofit/>
          </a:bodyPr>
          <a:lstStyle/>
          <a:p>
            <a:pPr algn="ctr">
              <a:lnSpc>
                <a:spcPct val="100000"/>
              </a:lnSpc>
            </a:pPr>
            <a:r>
              <a:rPr lang="en-US" sz="2400" b="1" dirty="0"/>
              <a:t> </a:t>
            </a:r>
          </a:p>
        </p:txBody>
      </p:sp>
      <p:sp>
        <p:nvSpPr>
          <p:cNvPr id="5" name="Rectangle 4"/>
          <p:cNvSpPr/>
          <p:nvPr/>
        </p:nvSpPr>
        <p:spPr>
          <a:xfrm>
            <a:off x="1526930" y="266353"/>
            <a:ext cx="8522677" cy="461665"/>
          </a:xfrm>
          <a:prstGeom prst="rect">
            <a:avLst/>
          </a:prstGeom>
        </p:spPr>
        <p:txBody>
          <a:bodyPr wrap="square">
            <a:spAutoFit/>
          </a:bodyPr>
          <a:lstStyle/>
          <a:p>
            <a:pPr algn="ctr"/>
            <a:r>
              <a:rPr lang="en-US" sz="2400" b="1">
                <a:latin typeface="+mj-lt"/>
              </a:rPr>
              <a:t>10. Gossiping Policy &amp; Action</a:t>
            </a:r>
            <a:endParaRPr lang="en-US" sz="2400" dirty="0">
              <a:latin typeface="+mj-lt"/>
            </a:endParaRPr>
          </a:p>
        </p:txBody>
      </p:sp>
      <p:sp>
        <p:nvSpPr>
          <p:cNvPr id="11" name="Rectangle 10"/>
          <p:cNvSpPr/>
          <p:nvPr/>
        </p:nvSpPr>
        <p:spPr>
          <a:xfrm>
            <a:off x="530469" y="994370"/>
            <a:ext cx="10515600" cy="830997"/>
          </a:xfrm>
          <a:prstGeom prst="rect">
            <a:avLst/>
          </a:prstGeom>
        </p:spPr>
        <p:txBody>
          <a:bodyPr wrap="square">
            <a:spAutoFit/>
          </a:bodyPr>
          <a:lstStyle/>
          <a:p>
            <a:pPr algn="ctr"/>
            <a:r>
              <a:rPr lang="en-US" sz="1200" dirty="0"/>
              <a:t>Gossiping can create a toxic environment and harm our company's reputation.</a:t>
            </a:r>
            <a:br>
              <a:rPr lang="en-US" sz="1200" dirty="0"/>
            </a:br>
            <a:endParaRPr lang="en-US" sz="1200" dirty="0"/>
          </a:p>
          <a:p>
            <a:pPr algn="ctr"/>
            <a:r>
              <a:rPr lang="en-US" sz="1200" dirty="0"/>
              <a:t> To address this issue, I propose implementing a strict policy against gossiping.</a:t>
            </a:r>
            <a:br>
              <a:rPr lang="en-US" sz="1200" dirty="0"/>
            </a:br>
            <a:endParaRPr lang="en-US" sz="1200" dirty="0"/>
          </a:p>
        </p:txBody>
      </p:sp>
      <p:sp>
        <p:nvSpPr>
          <p:cNvPr id="12" name="Rectangle 11"/>
          <p:cNvSpPr/>
          <p:nvPr/>
        </p:nvSpPr>
        <p:spPr>
          <a:xfrm>
            <a:off x="530469" y="4016971"/>
            <a:ext cx="6096000" cy="1138773"/>
          </a:xfrm>
          <a:prstGeom prst="rect">
            <a:avLst/>
          </a:prstGeom>
        </p:spPr>
        <p:txBody>
          <a:bodyPr>
            <a:spAutoFit/>
          </a:bodyPr>
          <a:lstStyle/>
          <a:p>
            <a:r>
              <a:rPr lang="en-US" dirty="0"/>
              <a:t/>
            </a:r>
            <a:br>
              <a:rPr lang="en-US" dirty="0"/>
            </a:br>
            <a:endParaRPr lang="en-US" dirty="0"/>
          </a:p>
          <a:p>
            <a:pPr marL="342900" indent="-342900">
              <a:buFont typeface="Arial" panose="020B0604020202020204" pitchFamily="34" charset="0"/>
              <a:buChar char="•"/>
            </a:pPr>
            <a:r>
              <a:rPr lang="en-US" sz="1600" dirty="0"/>
              <a:t>Continued engagement in gossiping may result in permanent dismissal from work without any rights.</a:t>
            </a:r>
          </a:p>
        </p:txBody>
      </p:sp>
      <p:sp>
        <p:nvSpPr>
          <p:cNvPr id="13" name="Rectangle 12"/>
          <p:cNvSpPr/>
          <p:nvPr/>
        </p:nvSpPr>
        <p:spPr>
          <a:xfrm>
            <a:off x="4820503" y="1907053"/>
            <a:ext cx="1958870" cy="369332"/>
          </a:xfrm>
          <a:prstGeom prst="rect">
            <a:avLst/>
          </a:prstGeom>
        </p:spPr>
        <p:txBody>
          <a:bodyPr wrap="none">
            <a:spAutoFit/>
          </a:bodyPr>
          <a:lstStyle/>
          <a:p>
            <a:r>
              <a:rPr lang="en-US" b="1" dirty="0"/>
              <a:t>Here are the rules:</a:t>
            </a:r>
          </a:p>
        </p:txBody>
      </p:sp>
      <p:sp>
        <p:nvSpPr>
          <p:cNvPr id="14" name="Rectangle 13"/>
          <p:cNvSpPr/>
          <p:nvPr/>
        </p:nvSpPr>
        <p:spPr>
          <a:xfrm>
            <a:off x="530469" y="2274838"/>
            <a:ext cx="6096000" cy="584775"/>
          </a:xfrm>
          <a:prstGeom prst="rect">
            <a:avLst/>
          </a:prstGeom>
        </p:spPr>
        <p:txBody>
          <a:bodyPr>
            <a:spAutoFit/>
          </a:bodyPr>
          <a:lstStyle/>
          <a:p>
            <a:pPr marL="342900" indent="-342900">
              <a:buFont typeface="Arial" panose="020B0604020202020204" pitchFamily="34" charset="0"/>
              <a:buChar char="•"/>
            </a:pPr>
            <a:r>
              <a:rPr lang="en-US" sz="1600" dirty="0"/>
              <a:t>Gossiping is strictly prohibited. Any employee caught gossiping will receive an official warning.</a:t>
            </a:r>
          </a:p>
        </p:txBody>
      </p:sp>
      <p:sp>
        <p:nvSpPr>
          <p:cNvPr id="15" name="Rectangle 14"/>
          <p:cNvSpPr/>
          <p:nvPr/>
        </p:nvSpPr>
        <p:spPr>
          <a:xfrm>
            <a:off x="530469" y="3370640"/>
            <a:ext cx="6096000" cy="584775"/>
          </a:xfrm>
          <a:prstGeom prst="rect">
            <a:avLst/>
          </a:prstGeom>
        </p:spPr>
        <p:txBody>
          <a:bodyPr>
            <a:spAutoFit/>
          </a:bodyPr>
          <a:lstStyle/>
          <a:p>
            <a:pPr marL="342900" indent="-342900">
              <a:buFont typeface="Arial" panose="020B0604020202020204" pitchFamily="34" charset="0"/>
              <a:buChar char="•"/>
            </a:pPr>
            <a:r>
              <a:rPr lang="en-US" sz="1600" dirty="0"/>
              <a:t>If an employee continues to engage in gossiping, there will be commission deductions as a consequence.</a:t>
            </a:r>
          </a:p>
        </p:txBody>
      </p:sp>
      <p:pic>
        <p:nvPicPr>
          <p:cNvPr id="16" name="Picture 15"/>
          <p:cNvPicPr/>
          <p:nvPr/>
        </p:nvPicPr>
        <p:blipFill>
          <a:blip r:embed="rId2">
            <a:extLst>
              <a:ext uri="{BEBA8EAE-BF5A-486C-A8C5-ECC9F3942E4B}">
                <a14:imgProps xmlns:a14="http://schemas.microsoft.com/office/drawing/2010/main">
                  <a14:imgLayer r:embed="rId3">
                    <a14:imgEffect>
                      <a14:backgroundRemoval t="9483" b="89224" l="10138" r="90783">
                        <a14:foregroundMark x1="24885" y1="18103" x2="24885" y2="18103"/>
                        <a14:foregroundMark x1="32258" y1="35345" x2="32258" y2="35345"/>
                        <a14:foregroundMark x1="45622" y1="33621" x2="59447" y2="62069"/>
                        <a14:foregroundMark x1="58065" y1="27155" x2="37788" y2="81466"/>
                        <a14:foregroundMark x1="15207" y1="47414" x2="43779" y2="75431"/>
                        <a14:foregroundMark x1="11060" y1="82759" x2="38249" y2="40517"/>
                        <a14:foregroundMark x1="20737" y1="34483" x2="73272" y2="48707"/>
                        <a14:foregroundMark x1="51613" y1="37500" x2="37327" y2="60345"/>
                        <a14:foregroundMark x1="88479" y1="73707" x2="63134" y2="9483"/>
                        <a14:foregroundMark x1="87097" y1="15948" x2="59447" y2="69397"/>
                      </a14:backgroundRemoval>
                    </a14:imgEffect>
                  </a14:imgLayer>
                </a14:imgProps>
              </a:ext>
              <a:ext uri="{28A0092B-C50C-407E-A947-70E740481C1C}">
                <a14:useLocalDpi xmlns:a14="http://schemas.microsoft.com/office/drawing/2010/main" val="0"/>
              </a:ext>
            </a:extLst>
          </a:blip>
          <a:stretch>
            <a:fillRect/>
          </a:stretch>
        </p:blipFill>
        <p:spPr>
          <a:xfrm>
            <a:off x="6929437" y="1825367"/>
            <a:ext cx="4962525" cy="4248150"/>
          </a:xfrm>
          <a:prstGeom prst="rect">
            <a:avLst/>
          </a:prstGeom>
        </p:spPr>
      </p:pic>
    </p:spTree>
    <p:extLst>
      <p:ext uri="{BB962C8B-B14F-4D97-AF65-F5344CB8AC3E}">
        <p14:creationId xmlns:p14="http://schemas.microsoft.com/office/powerpoint/2010/main" val="21827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44211"/>
            <a:ext cx="12192000" cy="470000"/>
          </a:xfrm>
          <a:prstGeom prst="rect">
            <a:avLst/>
          </a:prstGeom>
        </p:spPr>
        <p:txBody>
          <a:bodyPr wrap="square">
            <a:spAutoFit/>
          </a:bodyPr>
          <a:lstStyle/>
          <a:p>
            <a:pPr algn="ctr">
              <a:lnSpc>
                <a:spcPct val="107000"/>
              </a:lnSpc>
              <a:spcAft>
                <a:spcPts val="800"/>
              </a:spcAft>
            </a:pPr>
            <a:r>
              <a:rPr lang="en-US" sz="2400" b="1" dirty="0">
                <a:latin typeface="+mj-lt"/>
                <a:ea typeface="Calibri" panose="020F0502020204030204" pitchFamily="34" charset="0"/>
                <a:cs typeface="Arial" panose="020B0604020202020204" pitchFamily="34" charset="0"/>
              </a:rPr>
              <a:t>Company Value</a:t>
            </a:r>
          </a:p>
        </p:txBody>
      </p:sp>
      <p:sp>
        <p:nvSpPr>
          <p:cNvPr id="9" name="Rectangle 8"/>
          <p:cNvSpPr/>
          <p:nvPr/>
        </p:nvSpPr>
        <p:spPr>
          <a:xfrm>
            <a:off x="0" y="2181834"/>
            <a:ext cx="12192000" cy="4247317"/>
          </a:xfrm>
          <a:prstGeom prst="rect">
            <a:avLst/>
          </a:prstGeom>
          <a:noFill/>
        </p:spPr>
        <p:txBody>
          <a:bodyPr wrap="square" lIns="91440" tIns="45720" rIns="91440" bIns="45720">
            <a:spAutoFit/>
          </a:bodyPr>
          <a:lstStyle/>
          <a:p>
            <a:pPr marL="0" marR="0">
              <a:spcBef>
                <a:spcPts val="0"/>
              </a:spcBef>
              <a:spcAft>
                <a:spcPts val="0"/>
              </a:spcAft>
            </a:pPr>
            <a:r>
              <a:rPr lang="en-US" sz="5400" b="1" kern="1200" spc="50" dirty="0">
                <a:ln w="9525" cap="flat" cmpd="sng" algn="ctr">
                  <a:solidFill>
                    <a:srgbClr val="5B9BD5"/>
                  </a:solidFill>
                  <a:prstDash val="solid"/>
                  <a:round/>
                </a:ln>
                <a:solidFill>
                  <a:srgbClr val="FF0000"/>
                </a:solidFill>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P</a:t>
            </a:r>
            <a:r>
              <a:rPr lang="en-US" sz="5400" b="1" kern="1200" spc="50" dirty="0">
                <a:ln w="9525" cap="flat" cmpd="sng" algn="ctr">
                  <a:solidFill>
                    <a:srgbClr val="5B9BD5"/>
                  </a:solidFill>
                  <a:prstDash val="solid"/>
                  <a:round/>
                </a:ln>
                <a:solidFill>
                  <a:srgbClr val="FFFFFF"/>
                </a:solidFill>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 </a:t>
            </a:r>
            <a:r>
              <a:rPr lang="en-US" sz="4000" b="1" i="1" kern="1200" spc="50" dirty="0">
                <a:ln w="9525" cap="flat" cmpd="sng" algn="ctr">
                  <a:solidFill>
                    <a:srgbClr val="5B9BD5"/>
                  </a:solidFill>
                  <a:prstDash val="solid"/>
                  <a:round/>
                </a:ln>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Place To Be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5400" b="1" kern="1200" spc="50" dirty="0">
                <a:ln w="9525" cap="flat" cmpd="sng" algn="ctr">
                  <a:solidFill>
                    <a:srgbClr val="5B9BD5"/>
                  </a:solidFill>
                  <a:prstDash val="solid"/>
                  <a:round/>
                </a:ln>
                <a:solidFill>
                  <a:srgbClr val="FF0000"/>
                </a:solidFill>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R</a:t>
            </a:r>
            <a:r>
              <a:rPr lang="en-US" sz="5400" b="1" kern="1200" spc="50" dirty="0">
                <a:ln w="9525" cap="flat" cmpd="sng" algn="ctr">
                  <a:solidFill>
                    <a:srgbClr val="5B9BD5"/>
                  </a:solidFill>
                  <a:prstDash val="solid"/>
                  <a:round/>
                </a:ln>
                <a:solidFill>
                  <a:srgbClr val="FFFFFF"/>
                </a:solidFill>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 </a:t>
            </a:r>
            <a:r>
              <a:rPr lang="en-US" sz="4000" b="1" i="1" kern="1200" spc="50" dirty="0">
                <a:ln w="9525" cap="flat" cmpd="sng" algn="ctr">
                  <a:solidFill>
                    <a:srgbClr val="5B9BD5"/>
                  </a:solidFill>
                  <a:prstDash val="solid"/>
                  <a:round/>
                </a:ln>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Result Focused </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5400" b="1" kern="1200" spc="50" dirty="0">
                <a:ln w="9525" cap="flat" cmpd="sng" algn="ctr">
                  <a:solidFill>
                    <a:srgbClr val="5B9BD5"/>
                  </a:solidFill>
                  <a:prstDash val="solid"/>
                  <a:round/>
                </a:ln>
                <a:solidFill>
                  <a:srgbClr val="FF0000"/>
                </a:solidFill>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I</a:t>
            </a:r>
            <a:r>
              <a:rPr lang="en-US" sz="5400" b="1" kern="1200" spc="50" dirty="0">
                <a:ln w="9525" cap="flat" cmpd="sng" algn="ctr">
                  <a:solidFill>
                    <a:srgbClr val="5B9BD5"/>
                  </a:solidFill>
                  <a:prstDash val="solid"/>
                  <a:round/>
                </a:ln>
                <a:solidFill>
                  <a:srgbClr val="FFFFFF"/>
                </a:solidFill>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 </a:t>
            </a:r>
            <a:r>
              <a:rPr lang="en-US" sz="4000" b="1" i="1" kern="1200" spc="50" dirty="0">
                <a:ln w="9525" cap="flat" cmpd="sng" algn="ctr">
                  <a:solidFill>
                    <a:srgbClr val="5B9BD5"/>
                  </a:solidFill>
                  <a:prstDash val="solid"/>
                  <a:round/>
                </a:ln>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Integrity, Trust &amp; Respect</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5400" b="1" kern="1200" spc="50" dirty="0">
                <a:ln w="9525" cap="flat" cmpd="sng" algn="ctr">
                  <a:solidFill>
                    <a:srgbClr val="5B9BD5"/>
                  </a:solidFill>
                  <a:prstDash val="solid"/>
                  <a:round/>
                </a:ln>
                <a:solidFill>
                  <a:srgbClr val="FF0000"/>
                </a:solidFill>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M</a:t>
            </a:r>
            <a:r>
              <a:rPr lang="en-US" sz="5400" b="1" kern="1200" spc="50" dirty="0">
                <a:ln w="9525" cap="flat" cmpd="sng" algn="ctr">
                  <a:solidFill>
                    <a:srgbClr val="5B9BD5"/>
                  </a:solidFill>
                  <a:prstDash val="solid"/>
                  <a:round/>
                </a:ln>
                <a:solidFill>
                  <a:srgbClr val="FFFFFF"/>
                </a:solidFill>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 </a:t>
            </a:r>
            <a:r>
              <a:rPr lang="en-US" sz="4000" b="1" i="1" kern="1200" spc="50" dirty="0">
                <a:ln w="9525" cap="flat" cmpd="sng" algn="ctr">
                  <a:solidFill>
                    <a:srgbClr val="5B9BD5"/>
                  </a:solidFill>
                  <a:prstDash val="solid"/>
                  <a:round/>
                </a:ln>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My Passion</a:t>
            </a:r>
            <a:endParaRPr lang="en-US" sz="12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5400" b="1" kern="1200" spc="50" dirty="0">
                <a:ln w="9525" cap="flat" cmpd="sng" algn="ctr">
                  <a:solidFill>
                    <a:srgbClr val="5B9BD5"/>
                  </a:solidFill>
                  <a:prstDash val="solid"/>
                  <a:round/>
                </a:ln>
                <a:solidFill>
                  <a:srgbClr val="FF0000"/>
                </a:solidFill>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E</a:t>
            </a:r>
            <a:r>
              <a:rPr lang="en-US" sz="5400" b="1" kern="1200" spc="50" dirty="0">
                <a:ln w="9525" cap="flat" cmpd="sng" algn="ctr">
                  <a:solidFill>
                    <a:srgbClr val="5B9BD5"/>
                  </a:solidFill>
                  <a:prstDash val="solid"/>
                  <a:round/>
                </a:ln>
                <a:solidFill>
                  <a:srgbClr val="FFFFFF"/>
                </a:solidFill>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 </a:t>
            </a:r>
            <a:r>
              <a:rPr lang="en-US" sz="4000" b="1" i="1" kern="1200" spc="50" dirty="0">
                <a:ln w="9525" cap="flat" cmpd="sng" algn="ctr">
                  <a:solidFill>
                    <a:srgbClr val="5B9BD5"/>
                  </a:solidFill>
                  <a:prstDash val="solid"/>
                  <a:round/>
                </a:ln>
                <a:effectLst>
                  <a:glow rad="38100">
                    <a:schemeClr val="accent1">
                      <a:alpha val="40000"/>
                    </a:schemeClr>
                  </a:glow>
                </a:effectLst>
                <a:latin typeface="Calibri" panose="020F0502020204030204" pitchFamily="34" charset="0"/>
                <a:ea typeface="Times New Roman" panose="02020603050405020304" pitchFamily="18" charset="0"/>
                <a:cs typeface="Arial" panose="020B0604020202020204" pitchFamily="34" charset="0"/>
              </a:rPr>
              <a:t>Exceeding Expectations</a:t>
            </a:r>
            <a:endParaRPr lang="en-US" sz="12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0" y="1258504"/>
            <a:ext cx="12192000" cy="923330"/>
          </a:xfrm>
          <a:prstGeom prst="rect">
            <a:avLst/>
          </a:prstGeom>
        </p:spPr>
        <p:txBody>
          <a:bodyPr wrap="square">
            <a:spAutoFit/>
          </a:bodyPr>
          <a:lstStyle/>
          <a:p>
            <a:pPr algn="ctr"/>
            <a:r>
              <a:rPr lang="en-US" sz="5400" b="1" spc="50" dirty="0">
                <a:ln w="9525" cmpd="sng">
                  <a:solidFill>
                    <a:schemeClr val="accent1"/>
                  </a:solidFill>
                  <a:prstDash val="solid"/>
                </a:ln>
                <a:solidFill>
                  <a:srgbClr val="FF0000"/>
                </a:solidFill>
                <a:effectLst>
                  <a:glow rad="38100">
                    <a:schemeClr val="accent1">
                      <a:alpha val="40000"/>
                    </a:schemeClr>
                  </a:glow>
                </a:effectLst>
                <a:latin typeface="Calibri" panose="020F0502020204030204" pitchFamily="34" charset="0"/>
                <a:ea typeface="Calibri" panose="020F0502020204030204" pitchFamily="34" charset="0"/>
                <a:cs typeface="Arial" panose="020B0604020202020204" pitchFamily="34" charset="0"/>
              </a:rPr>
              <a:t>PRIME</a:t>
            </a:r>
            <a:endParaRPr lang="en-US" sz="5400" dirty="0">
              <a:solidFill>
                <a:srgbClr val="FF0000"/>
              </a:solidFill>
            </a:endParaRPr>
          </a:p>
        </p:txBody>
      </p:sp>
    </p:spTree>
    <p:extLst>
      <p:ext uri="{BB962C8B-B14F-4D97-AF65-F5344CB8AC3E}">
        <p14:creationId xmlns:p14="http://schemas.microsoft.com/office/powerpoint/2010/main" val="2127200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467" y="176970"/>
            <a:ext cx="11049000" cy="452560"/>
          </a:xfrm>
        </p:spPr>
        <p:txBody>
          <a:bodyPr>
            <a:noAutofit/>
          </a:bodyPr>
          <a:lstStyle/>
          <a:p>
            <a:pPr marL="342900" indent="-342900" algn="ctr">
              <a:lnSpc>
                <a:spcPct val="100000"/>
              </a:lnSpc>
            </a:pPr>
            <a:r>
              <a:rPr lang="en-US" dirty="0"/>
              <a:t> </a:t>
            </a:r>
            <a:r>
              <a:rPr lang="en-US" b="1" dirty="0"/>
              <a:t>    </a:t>
            </a:r>
            <a:r>
              <a:rPr lang="en-US" sz="2400" b="1" dirty="0"/>
              <a:t>11. Phone Communication Guidelines</a:t>
            </a:r>
            <a:r>
              <a:rPr lang="en-US" dirty="0"/>
              <a:t> </a:t>
            </a:r>
            <a:br>
              <a:rPr lang="en-US" dirty="0"/>
            </a:br>
            <a:endParaRPr lang="en-US" sz="2400" b="1" dirty="0"/>
          </a:p>
        </p:txBody>
      </p:sp>
      <p:sp>
        <p:nvSpPr>
          <p:cNvPr id="4" name="Rectangle 3"/>
          <p:cNvSpPr/>
          <p:nvPr/>
        </p:nvSpPr>
        <p:spPr>
          <a:xfrm>
            <a:off x="0" y="987665"/>
            <a:ext cx="10395439" cy="261610"/>
          </a:xfrm>
          <a:prstGeom prst="rect">
            <a:avLst/>
          </a:prstGeom>
        </p:spPr>
        <p:txBody>
          <a:bodyPr wrap="square">
            <a:spAutoFit/>
          </a:bodyPr>
          <a:lstStyle/>
          <a:p>
            <a:r>
              <a:rPr lang="en-US" sz="1100" dirty="0">
                <a:latin typeface="Times New Roman" panose="02020603050405020304" pitchFamily="18" charset="0"/>
                <a:ea typeface="Times New Roman" panose="02020603050405020304" pitchFamily="18" charset="0"/>
              </a:rPr>
              <a:t> </a:t>
            </a:r>
            <a:endParaRPr lang="en-US" sz="1100" dirty="0">
              <a:latin typeface="Times New Roman" panose="02020603050405020304" pitchFamily="18" charset="0"/>
              <a:ea typeface="Calibri" panose="020F0502020204030204" pitchFamily="34" charset="0"/>
            </a:endParaRPr>
          </a:p>
        </p:txBody>
      </p:sp>
      <p:sp>
        <p:nvSpPr>
          <p:cNvPr id="3" name="Rectangle 2"/>
          <p:cNvSpPr/>
          <p:nvPr/>
        </p:nvSpPr>
        <p:spPr>
          <a:xfrm>
            <a:off x="589264" y="437660"/>
            <a:ext cx="10714087" cy="487569"/>
          </a:xfrm>
          <a:prstGeom prst="rect">
            <a:avLst/>
          </a:prstGeom>
        </p:spPr>
        <p:txBody>
          <a:bodyPr wrap="square">
            <a:spAutoFit/>
          </a:bodyPr>
          <a:lstStyle/>
          <a:p>
            <a:pPr marL="457200" marR="0" algn="ctr">
              <a:lnSpc>
                <a:spcPct val="107000"/>
              </a:lnSpc>
              <a:spcBef>
                <a:spcPts val="0"/>
              </a:spcBef>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When  communicating with customers over the phone, it's important to follow certain guidelines to provide excellent customer service.                                          Here are some dos and don'ts to help you effectively assist customers over the phone with scenario :</a:t>
            </a:r>
            <a:endParaRPr lang="en-US" sz="1200" dirty="0">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0" y="1456704"/>
            <a:ext cx="1178528" cy="388696"/>
          </a:xfrm>
          <a:prstGeom prst="rect">
            <a:avLst/>
          </a:prstGeom>
        </p:spPr>
        <p:txBody>
          <a:bodyPr wrap="none">
            <a:spAutoFit/>
          </a:bodyPr>
          <a:lstStyle/>
          <a:p>
            <a:pPr marL="457200" marR="0" algn="ctr">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r>
              <a:rPr lang="en-US" b="1" dirty="0">
                <a:latin typeface="Calibri" panose="020F0502020204030204" pitchFamily="34" charset="0"/>
                <a:ea typeface="Calibri" panose="020F0502020204030204" pitchFamily="34" charset="0"/>
                <a:cs typeface="Arial" panose="020B0604020202020204" pitchFamily="34" charset="0"/>
              </a:rPr>
              <a:t>Do's: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2396057" y="1353551"/>
            <a:ext cx="2609851" cy="10804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Greet the customer warmly: </a:t>
            </a:r>
            <a:r>
              <a:rPr lang="en-US" sz="1200" dirty="0">
                <a:latin typeface="Calibri" panose="020F0502020204030204" pitchFamily="34" charset="0"/>
                <a:ea typeface="Calibri" panose="020F0502020204030204" pitchFamily="34" charset="0"/>
                <a:cs typeface="Arial" panose="020B0604020202020204" pitchFamily="34" charset="0"/>
              </a:rPr>
              <a:t>Start the conversation with a friendly greeting like "Hello" or "Good [morning/afternoon/evening]."</a:t>
            </a:r>
          </a:p>
        </p:txBody>
      </p:sp>
      <p:sp>
        <p:nvSpPr>
          <p:cNvPr id="9" name="Rectangle 8"/>
          <p:cNvSpPr/>
          <p:nvPr/>
        </p:nvSpPr>
        <p:spPr>
          <a:xfrm>
            <a:off x="3463830" y="2844370"/>
            <a:ext cx="2609851" cy="138063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45720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Identify yourself:</a:t>
            </a:r>
            <a:r>
              <a:rPr lang="en-US" sz="1200" dirty="0">
                <a:latin typeface="Calibri" panose="020F0502020204030204" pitchFamily="34" charset="0"/>
                <a:ea typeface="Calibri" panose="020F0502020204030204" pitchFamily="34" charset="0"/>
                <a:cs typeface="Arial" panose="020B0604020202020204" pitchFamily="34" charset="0"/>
              </a:rPr>
              <a:t> Introduce yourself and your company. Say something like, "This is Eddy from T2 Trading/ Hugo Boss . How can I assist you Sir or Madame?"</a:t>
            </a:r>
          </a:p>
        </p:txBody>
      </p:sp>
      <p:sp>
        <p:nvSpPr>
          <p:cNvPr id="10" name="Rectangle 9"/>
          <p:cNvSpPr/>
          <p:nvPr/>
        </p:nvSpPr>
        <p:spPr>
          <a:xfrm>
            <a:off x="7908117" y="3523640"/>
            <a:ext cx="2609850" cy="10804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Listen actively:</a:t>
            </a:r>
            <a:r>
              <a:rPr lang="en-US" sz="1200" dirty="0">
                <a:latin typeface="Calibri" panose="020F0502020204030204" pitchFamily="34" charset="0"/>
                <a:ea typeface="Calibri" panose="020F0502020204030204" pitchFamily="34" charset="0"/>
                <a:cs typeface="Arial" panose="020B0604020202020204" pitchFamily="34" charset="0"/>
              </a:rPr>
              <a:t> Pay close attention to the customer's needs and concerns. Give them your full attention and avoid interrupting.</a:t>
            </a:r>
          </a:p>
        </p:txBody>
      </p:sp>
      <p:sp>
        <p:nvSpPr>
          <p:cNvPr id="11" name="Rectangle 10"/>
          <p:cNvSpPr/>
          <p:nvPr/>
        </p:nvSpPr>
        <p:spPr>
          <a:xfrm>
            <a:off x="589264" y="4479327"/>
            <a:ext cx="2609851" cy="88280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lvl="0" indent="-342900">
              <a:lnSpc>
                <a:spcPct val="107000"/>
              </a:lnSpc>
              <a:spcAft>
                <a:spcPts val="800"/>
              </a:spcAft>
              <a:buFont typeface="Arial" panose="020B0604020202020204" pitchFamily="34" charset="0"/>
              <a:buChar char="•"/>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Speak clearly and professionally:</a:t>
            </a:r>
            <a:r>
              <a:rPr lang="en-US" sz="1200" dirty="0">
                <a:latin typeface="Calibri" panose="020F0502020204030204" pitchFamily="34" charset="0"/>
                <a:ea typeface="Calibri" panose="020F0502020204030204" pitchFamily="34" charset="0"/>
                <a:cs typeface="Times New Roman" panose="02020603050405020304" pitchFamily="18" charset="0"/>
              </a:rPr>
              <a:t> Use a clear and polite tone. Avoid using slang or jargon that the customer may not understand.</a:t>
            </a:r>
          </a:p>
        </p:txBody>
      </p:sp>
      <p:sp>
        <p:nvSpPr>
          <p:cNvPr id="12" name="Rectangle 11"/>
          <p:cNvSpPr/>
          <p:nvPr/>
        </p:nvSpPr>
        <p:spPr>
          <a:xfrm>
            <a:off x="5298266" y="2024960"/>
            <a:ext cx="2609851" cy="10804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Empathize with the customer: </a:t>
            </a:r>
            <a:r>
              <a:rPr lang="en-US" sz="1200" dirty="0">
                <a:latin typeface="Calibri" panose="020F0502020204030204" pitchFamily="34" charset="0"/>
                <a:ea typeface="Calibri" panose="020F0502020204030204" pitchFamily="34" charset="0"/>
                <a:cs typeface="Arial" panose="020B0604020202020204" pitchFamily="34" charset="0"/>
              </a:rPr>
              <a:t>Show understanding and empathy for their situation, even if you can't immediately solve their issue.</a:t>
            </a:r>
          </a:p>
        </p:txBody>
      </p:sp>
      <p:sp>
        <p:nvSpPr>
          <p:cNvPr id="13" name="Rectangle 12"/>
          <p:cNvSpPr/>
          <p:nvPr/>
        </p:nvSpPr>
        <p:spPr>
          <a:xfrm>
            <a:off x="7785588" y="1756224"/>
            <a:ext cx="2609851" cy="88280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Ask open-ended questions:</a:t>
            </a:r>
            <a:r>
              <a:rPr lang="en-US" sz="1200" dirty="0">
                <a:latin typeface="Calibri" panose="020F0502020204030204" pitchFamily="34" charset="0"/>
                <a:ea typeface="Calibri" panose="020F0502020204030204" pitchFamily="34" charset="0"/>
                <a:cs typeface="Arial" panose="020B0604020202020204" pitchFamily="34" charset="0"/>
              </a:rPr>
              <a:t> Encourage the customer to provide more details about their problem to better assist them.</a:t>
            </a:r>
          </a:p>
        </p:txBody>
      </p:sp>
      <p:sp>
        <p:nvSpPr>
          <p:cNvPr id="14" name="Rectangle 13"/>
          <p:cNvSpPr/>
          <p:nvPr/>
        </p:nvSpPr>
        <p:spPr>
          <a:xfrm>
            <a:off x="5673381" y="4009181"/>
            <a:ext cx="2609851" cy="16769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45720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Provide solutions:</a:t>
            </a:r>
            <a:r>
              <a:rPr lang="en-US" sz="1200" dirty="0">
                <a:latin typeface="Calibri" panose="020F0502020204030204" pitchFamily="34" charset="0"/>
                <a:ea typeface="Calibri" panose="020F0502020204030204" pitchFamily="34" charset="0"/>
                <a:cs typeface="Arial" panose="020B0604020202020204" pitchFamily="34" charset="0"/>
              </a:rPr>
              <a:t> Offer solutions or options to resolve the customer's issue. If you can't resolve it immediately, explain the next steps and set clear expectations.</a:t>
            </a:r>
          </a:p>
        </p:txBody>
      </p:sp>
      <p:sp>
        <p:nvSpPr>
          <p:cNvPr id="15" name="Rectangle 14"/>
          <p:cNvSpPr/>
          <p:nvPr/>
        </p:nvSpPr>
        <p:spPr>
          <a:xfrm>
            <a:off x="1178528" y="2553078"/>
            <a:ext cx="2609851" cy="128176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45720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b="1" dirty="0">
                <a:latin typeface="Calibri" panose="020F0502020204030204" pitchFamily="34" charset="0"/>
                <a:ea typeface="Calibri" panose="020F0502020204030204" pitchFamily="34" charset="0"/>
                <a:cs typeface="Times New Roman" panose="02020603050405020304" pitchFamily="18" charset="0"/>
              </a:rPr>
              <a:t>Thank the customer:</a:t>
            </a:r>
            <a:r>
              <a:rPr lang="en-US" sz="1200" dirty="0">
                <a:latin typeface="Calibri" panose="020F0502020204030204" pitchFamily="34" charset="0"/>
                <a:ea typeface="Calibri" panose="020F0502020204030204" pitchFamily="34" charset="0"/>
                <a:cs typeface="Times New Roman" panose="02020603050405020304" pitchFamily="18" charset="0"/>
              </a:rPr>
              <a:t> Always thank the customer for their business or for contacting your company.</a:t>
            </a:r>
          </a:p>
        </p:txBody>
      </p:sp>
      <p:sp>
        <p:nvSpPr>
          <p:cNvPr id="16" name="Rectangle 15"/>
          <p:cNvSpPr/>
          <p:nvPr/>
        </p:nvSpPr>
        <p:spPr>
          <a:xfrm>
            <a:off x="419467" y="6282304"/>
            <a:ext cx="11193757" cy="487569"/>
          </a:xfrm>
          <a:prstGeom prst="rect">
            <a:avLst/>
          </a:prstGeom>
        </p:spPr>
        <p:txBody>
          <a:bodyPr wrap="square">
            <a:spAutoFit/>
          </a:bodyPr>
          <a:lstStyle/>
          <a:p>
            <a:pPr marL="457200" marR="0" algn="ctr">
              <a:lnSpc>
                <a:spcPct val="107000"/>
              </a:lnSpc>
              <a:spcBef>
                <a:spcPts val="0"/>
              </a:spcBef>
              <a:spcAft>
                <a:spcPts val="800"/>
              </a:spcAft>
            </a:pPr>
            <a:r>
              <a:rPr lang="en-US" sz="1200" dirty="0">
                <a:solidFill>
                  <a:srgbClr val="FF0000"/>
                </a:solidFill>
                <a:latin typeface="Calibri" panose="020F0502020204030204" pitchFamily="34" charset="0"/>
                <a:ea typeface="Calibri" panose="020F0502020204030204" pitchFamily="34" charset="0"/>
                <a:cs typeface="Arial" panose="020B0604020202020204" pitchFamily="34" charset="0"/>
              </a:rPr>
              <a:t>Remember, every customer interaction is an opportunity to build a positive relationship and leave a lasting impression. Following these dos and don'ts will help you provide excellent customer service over the phone.</a:t>
            </a:r>
          </a:p>
        </p:txBody>
      </p:sp>
    </p:spTree>
    <p:extLst>
      <p:ext uri="{BB962C8B-B14F-4D97-AF65-F5344CB8AC3E}">
        <p14:creationId xmlns:p14="http://schemas.microsoft.com/office/powerpoint/2010/main" val="1358400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80293" y="615461"/>
            <a:ext cx="10638692" cy="261610"/>
          </a:xfrm>
          <a:prstGeom prst="rect">
            <a:avLst/>
          </a:prstGeom>
        </p:spPr>
        <p:txBody>
          <a:bodyPr wrap="square">
            <a:spAutoFit/>
          </a:bodyPr>
          <a:lstStyle/>
          <a:p>
            <a:pPr algn="ctr"/>
            <a:endParaRPr lang="en-US" sz="1100" dirty="0">
              <a:latin typeface="Times New Roman" panose="02020603050405020304" pitchFamily="18" charset="0"/>
              <a:ea typeface="Calibri" panose="020F0502020204030204" pitchFamily="34" charset="0"/>
            </a:endParaRPr>
          </a:p>
        </p:txBody>
      </p:sp>
      <p:sp>
        <p:nvSpPr>
          <p:cNvPr id="2" name="Rectangle 1"/>
          <p:cNvSpPr/>
          <p:nvPr/>
        </p:nvSpPr>
        <p:spPr>
          <a:xfrm rot="5400000">
            <a:off x="-2764768" y="3341489"/>
            <a:ext cx="6320789" cy="369332"/>
          </a:xfrm>
          <a:prstGeom prst="rect">
            <a:avLst/>
          </a:prstGeom>
        </p:spPr>
        <p:txBody>
          <a:bodyPr wrap="square">
            <a:spAutoFit/>
          </a:bodyPr>
          <a:lstStyle/>
          <a:p>
            <a:pPr algn="ctr"/>
            <a:r>
              <a:rPr lang="en-US" b="1" dirty="0">
                <a:latin typeface="Calibri" panose="020F0502020204030204" pitchFamily="34" charset="0"/>
                <a:ea typeface="Calibri" panose="020F0502020204030204" pitchFamily="34" charset="0"/>
                <a:cs typeface="Arial" panose="020B0604020202020204" pitchFamily="34" charset="0"/>
              </a:rPr>
              <a:t>Scenario: Clarifying an Online Order Over the Phone.</a:t>
            </a:r>
            <a:endParaRPr lang="en-US" dirty="0"/>
          </a:p>
        </p:txBody>
      </p:sp>
      <p:sp>
        <p:nvSpPr>
          <p:cNvPr id="3" name="Rectangle 2"/>
          <p:cNvSpPr/>
          <p:nvPr/>
        </p:nvSpPr>
        <p:spPr>
          <a:xfrm>
            <a:off x="815964" y="365760"/>
            <a:ext cx="2337499" cy="289951"/>
          </a:xfrm>
          <a:prstGeom prst="rect">
            <a:avLst/>
          </a:prstGeom>
        </p:spPr>
        <p:txBody>
          <a:bodyPr wrap="none">
            <a:spAutoFit/>
          </a:bodyPr>
          <a:lstStyle/>
          <a:p>
            <a:pPr>
              <a:lnSpc>
                <a:spcPct val="107000"/>
              </a:lnSpc>
              <a:spcAft>
                <a:spcPts val="800"/>
              </a:spcAft>
            </a:pPr>
            <a:r>
              <a:rPr lang="en-US" sz="1200" dirty="0">
                <a:latin typeface="Calibri" panose="020F0502020204030204" pitchFamily="34" charset="0"/>
                <a:ea typeface="Calibri" panose="020F0502020204030204" pitchFamily="34" charset="0"/>
                <a:cs typeface="Arial" panose="020B0604020202020204" pitchFamily="34" charset="0"/>
              </a:rPr>
              <a:t>Customer: Calls customer support</a:t>
            </a:r>
          </a:p>
        </p:txBody>
      </p:sp>
      <p:sp>
        <p:nvSpPr>
          <p:cNvPr id="4" name="Rectangle 3"/>
          <p:cNvSpPr/>
          <p:nvPr/>
        </p:nvSpPr>
        <p:spPr>
          <a:xfrm>
            <a:off x="3227694" y="684078"/>
            <a:ext cx="6096000" cy="487569"/>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Online department </a:t>
            </a:r>
            <a:r>
              <a:rPr lang="en-US" sz="1200" dirty="0">
                <a:latin typeface="Calibri" panose="020F0502020204030204" pitchFamily="34" charset="0"/>
                <a:ea typeface="Calibri" panose="020F0502020204030204" pitchFamily="34" charset="0"/>
                <a:cs typeface="Arial" panose="020B0604020202020204" pitchFamily="34" charset="0"/>
              </a:rPr>
              <a:t>: Answers the call "Hello, thank you for calling Menswardrobe customer support. My name is Bilal, how may I assist you Sir/Madame or...?"</a:t>
            </a:r>
          </a:p>
        </p:txBody>
      </p:sp>
      <p:sp>
        <p:nvSpPr>
          <p:cNvPr id="6" name="Rectangle 5"/>
          <p:cNvSpPr/>
          <p:nvPr/>
        </p:nvSpPr>
        <p:spPr>
          <a:xfrm>
            <a:off x="962514" y="1208734"/>
            <a:ext cx="6096000" cy="289951"/>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Customer</a:t>
            </a:r>
            <a:r>
              <a:rPr lang="en-US" sz="1200" dirty="0">
                <a:latin typeface="Calibri" panose="020F0502020204030204" pitchFamily="34" charset="0"/>
                <a:ea typeface="Calibri" panose="020F0502020204030204" pitchFamily="34" charset="0"/>
                <a:cs typeface="Arial" panose="020B0604020202020204" pitchFamily="34" charset="0"/>
              </a:rPr>
              <a:t>: "Hi, I placed an order online a few days ago, and I need some clarification about it."</a:t>
            </a:r>
          </a:p>
        </p:txBody>
      </p:sp>
      <p:sp>
        <p:nvSpPr>
          <p:cNvPr id="7" name="Rectangle 6"/>
          <p:cNvSpPr/>
          <p:nvPr/>
        </p:nvSpPr>
        <p:spPr>
          <a:xfrm>
            <a:off x="5385924" y="1490290"/>
            <a:ext cx="6096000" cy="487569"/>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Person In Charge </a:t>
            </a:r>
            <a:r>
              <a:rPr lang="en-US" sz="1200" dirty="0">
                <a:latin typeface="Calibri" panose="020F0502020204030204" pitchFamily="34" charset="0"/>
                <a:ea typeface="Calibri" panose="020F0502020204030204" pitchFamily="34" charset="0"/>
                <a:cs typeface="Arial" panose="020B0604020202020204" pitchFamily="34" charset="0"/>
              </a:rPr>
              <a:t>: "Of course, I'd be happy to assist you. Can you please provide me with your order number so I can look up the details?"</a:t>
            </a:r>
          </a:p>
        </p:txBody>
      </p:sp>
      <p:sp>
        <p:nvSpPr>
          <p:cNvPr id="8" name="Rectangle 7"/>
          <p:cNvSpPr/>
          <p:nvPr/>
        </p:nvSpPr>
        <p:spPr>
          <a:xfrm>
            <a:off x="962514" y="1960859"/>
            <a:ext cx="2410725" cy="289951"/>
          </a:xfrm>
          <a:prstGeom prst="rect">
            <a:avLst/>
          </a:prstGeom>
        </p:spPr>
        <p:txBody>
          <a:bodyPr wrap="none">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Customer</a:t>
            </a:r>
            <a:r>
              <a:rPr lang="en-US" sz="1200" dirty="0">
                <a:latin typeface="Calibri" panose="020F0502020204030204" pitchFamily="34" charset="0"/>
                <a:ea typeface="Calibri" panose="020F0502020204030204" pitchFamily="34" charset="0"/>
                <a:cs typeface="Arial" panose="020B0604020202020204" pitchFamily="34" charset="0"/>
              </a:rPr>
              <a:t>: </a:t>
            </a:r>
            <a:r>
              <a:rPr lang="en-US" sz="1200" dirty="0">
                <a:solidFill>
                  <a:srgbClr val="FF0000"/>
                </a:solidFill>
                <a:latin typeface="Calibri" panose="020F0502020204030204" pitchFamily="34" charset="0"/>
                <a:ea typeface="Calibri" panose="020F0502020204030204" pitchFamily="34" charset="0"/>
                <a:cs typeface="Arial" panose="020B0604020202020204" pitchFamily="34" charset="0"/>
              </a:rPr>
              <a:t>(Provides order number)</a:t>
            </a:r>
          </a:p>
        </p:txBody>
      </p:sp>
      <p:sp>
        <p:nvSpPr>
          <p:cNvPr id="9" name="Rectangle 8"/>
          <p:cNvSpPr/>
          <p:nvPr/>
        </p:nvSpPr>
        <p:spPr>
          <a:xfrm>
            <a:off x="5385924" y="2162421"/>
            <a:ext cx="6096000" cy="487569"/>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Person In charge</a:t>
            </a:r>
            <a:r>
              <a:rPr lang="en-US" sz="1200" dirty="0">
                <a:latin typeface="Calibri" panose="020F0502020204030204" pitchFamily="34" charset="0"/>
                <a:ea typeface="Calibri" panose="020F0502020204030204" pitchFamily="34" charset="0"/>
                <a:cs typeface="Arial" panose="020B0604020202020204" pitchFamily="34" charset="0"/>
              </a:rPr>
              <a:t>: "Thank you for providing that. I see your order here. To better assist you, could you please specify what clarification you need?"</a:t>
            </a:r>
          </a:p>
        </p:txBody>
      </p:sp>
      <p:sp>
        <p:nvSpPr>
          <p:cNvPr id="10" name="Rectangle 9"/>
          <p:cNvSpPr/>
          <p:nvPr/>
        </p:nvSpPr>
        <p:spPr>
          <a:xfrm>
            <a:off x="968364" y="2686800"/>
            <a:ext cx="6096000" cy="478849"/>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Customer</a:t>
            </a:r>
            <a:r>
              <a:rPr lang="en-US" sz="1200" dirty="0">
                <a:latin typeface="Calibri" panose="020F0502020204030204" pitchFamily="34" charset="0"/>
                <a:ea typeface="Calibri" panose="020F0502020204030204" pitchFamily="34" charset="0"/>
                <a:cs typeface="Arial" panose="020B0604020202020204" pitchFamily="34" charset="0"/>
              </a:rPr>
              <a:t>: "I ordered a T- Shirt, but the website didn't show the expected delivery date. I'm wondering when I can expect it to arrive."</a:t>
            </a:r>
          </a:p>
        </p:txBody>
      </p:sp>
      <p:sp>
        <p:nvSpPr>
          <p:cNvPr id="11" name="Rectangle 10"/>
          <p:cNvSpPr/>
          <p:nvPr/>
        </p:nvSpPr>
        <p:spPr>
          <a:xfrm>
            <a:off x="5385924" y="3165649"/>
            <a:ext cx="6096000" cy="487569"/>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Person In charge </a:t>
            </a:r>
            <a:r>
              <a:rPr lang="en-US" sz="1200" dirty="0">
                <a:latin typeface="Calibri" panose="020F0502020204030204" pitchFamily="34" charset="0"/>
                <a:ea typeface="Calibri" panose="020F0502020204030204" pitchFamily="34" charset="0"/>
                <a:cs typeface="Arial" panose="020B0604020202020204" pitchFamily="34" charset="0"/>
              </a:rPr>
              <a:t>:"I apologize for any inconvenience. Let me check the estimated delivery time for your order." </a:t>
            </a:r>
            <a:r>
              <a:rPr lang="en-US" sz="1200" dirty="0">
                <a:solidFill>
                  <a:srgbClr val="FF0000"/>
                </a:solidFill>
                <a:latin typeface="Calibri" panose="020F0502020204030204" pitchFamily="34" charset="0"/>
                <a:ea typeface="Calibri" panose="020F0502020204030204" pitchFamily="34" charset="0"/>
                <a:cs typeface="Arial" panose="020B0604020202020204" pitchFamily="34" charset="0"/>
              </a:rPr>
              <a:t>(Puts customer on a brief hold to check)</a:t>
            </a:r>
          </a:p>
        </p:txBody>
      </p:sp>
      <p:sp>
        <p:nvSpPr>
          <p:cNvPr id="12" name="Rectangle 11"/>
          <p:cNvSpPr/>
          <p:nvPr/>
        </p:nvSpPr>
        <p:spPr>
          <a:xfrm>
            <a:off x="5385924" y="3653218"/>
            <a:ext cx="6096000" cy="487569"/>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Person In charge</a:t>
            </a:r>
            <a:r>
              <a:rPr lang="en-US" sz="1200" dirty="0">
                <a:latin typeface="Calibri" panose="020F0502020204030204" pitchFamily="34" charset="0"/>
                <a:ea typeface="Calibri" panose="020F0502020204030204" pitchFamily="34" charset="0"/>
                <a:cs typeface="Arial" panose="020B0604020202020204" pitchFamily="34" charset="0"/>
              </a:rPr>
              <a:t>: Returns to the call "Thank you for your patience. I can see that your T-shirt is scheduled for delivery on </a:t>
            </a:r>
            <a:r>
              <a:rPr lang="en-US" sz="1200" dirty="0">
                <a:solidFill>
                  <a:srgbClr val="FF0000"/>
                </a:solidFill>
                <a:latin typeface="Calibri" panose="020F0502020204030204" pitchFamily="34" charset="0"/>
                <a:ea typeface="Calibri" panose="020F0502020204030204" pitchFamily="34" charset="0"/>
                <a:cs typeface="Arial" panose="020B0604020202020204" pitchFamily="34" charset="0"/>
              </a:rPr>
              <a:t>[Provide Estimated Delivery Date]. </a:t>
            </a:r>
            <a:r>
              <a:rPr lang="en-US" sz="1200" dirty="0">
                <a:latin typeface="Calibri" panose="020F0502020204030204" pitchFamily="34" charset="0"/>
                <a:ea typeface="Calibri" panose="020F0502020204030204" pitchFamily="34" charset="0"/>
                <a:cs typeface="Arial" panose="020B0604020202020204" pitchFamily="34" charset="0"/>
              </a:rPr>
              <a:t>Does that work for you?"</a:t>
            </a:r>
          </a:p>
        </p:txBody>
      </p:sp>
      <p:sp>
        <p:nvSpPr>
          <p:cNvPr id="13" name="Rectangle 12"/>
          <p:cNvSpPr/>
          <p:nvPr/>
        </p:nvSpPr>
        <p:spPr>
          <a:xfrm>
            <a:off x="962514" y="4158181"/>
            <a:ext cx="6096000" cy="478849"/>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Customer</a:t>
            </a:r>
            <a:r>
              <a:rPr lang="en-US" sz="1200" dirty="0">
                <a:latin typeface="Calibri" panose="020F0502020204030204" pitchFamily="34" charset="0"/>
                <a:ea typeface="Calibri" panose="020F0502020204030204" pitchFamily="34" charset="0"/>
                <a:cs typeface="Arial" panose="020B0604020202020204" pitchFamily="34" charset="0"/>
              </a:rPr>
              <a:t>: "Yes, that's fine. Also, I wanted to confirm the specifications of the T-shirt I ordered. Can you provide those details?"</a:t>
            </a:r>
          </a:p>
        </p:txBody>
      </p:sp>
      <p:sp>
        <p:nvSpPr>
          <p:cNvPr id="14" name="Rectangle 13"/>
          <p:cNvSpPr/>
          <p:nvPr/>
        </p:nvSpPr>
        <p:spPr>
          <a:xfrm>
            <a:off x="5385924" y="4638492"/>
            <a:ext cx="6096000" cy="478849"/>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Person In charge</a:t>
            </a:r>
            <a:r>
              <a:rPr lang="en-US" sz="1200" dirty="0">
                <a:latin typeface="Calibri" panose="020F0502020204030204" pitchFamily="34" charset="0"/>
                <a:ea typeface="Calibri" panose="020F0502020204030204" pitchFamily="34" charset="0"/>
                <a:cs typeface="Arial" panose="020B0604020202020204" pitchFamily="34" charset="0"/>
              </a:rPr>
              <a:t>: "Certainly, I can help with that. You ordered the T shirt </a:t>
            </a:r>
            <a:r>
              <a:rPr lang="en-US" sz="1200" dirty="0">
                <a:solidFill>
                  <a:srgbClr val="FF0000"/>
                </a:solidFill>
                <a:latin typeface="Calibri" panose="020F0502020204030204" pitchFamily="34" charset="0"/>
                <a:ea typeface="Calibri" panose="020F0502020204030204" pitchFamily="34" charset="0"/>
                <a:cs typeface="Arial" panose="020B0604020202020204" pitchFamily="34" charset="0"/>
              </a:rPr>
              <a:t>( With Logo o Printed or etc.... )</a:t>
            </a:r>
          </a:p>
        </p:txBody>
      </p:sp>
      <p:sp>
        <p:nvSpPr>
          <p:cNvPr id="15" name="Rectangle 14"/>
          <p:cNvSpPr/>
          <p:nvPr/>
        </p:nvSpPr>
        <p:spPr>
          <a:xfrm>
            <a:off x="962514" y="5141993"/>
            <a:ext cx="6096000" cy="281231"/>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Customer</a:t>
            </a:r>
            <a:r>
              <a:rPr lang="en-US" sz="1200" dirty="0">
                <a:latin typeface="Calibri" panose="020F0502020204030204" pitchFamily="34" charset="0"/>
                <a:ea typeface="Calibri" panose="020F0502020204030204" pitchFamily="34" charset="0"/>
                <a:cs typeface="Arial" panose="020B0604020202020204" pitchFamily="34" charset="0"/>
              </a:rPr>
              <a:t>: "No, that's exactly what I needed to know. Thanks for your help."</a:t>
            </a:r>
          </a:p>
        </p:txBody>
      </p:sp>
      <p:sp>
        <p:nvSpPr>
          <p:cNvPr id="16" name="Rectangle 15"/>
          <p:cNvSpPr/>
          <p:nvPr/>
        </p:nvSpPr>
        <p:spPr>
          <a:xfrm>
            <a:off x="5385924" y="5548342"/>
            <a:ext cx="6096000" cy="487569"/>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Person In charge</a:t>
            </a:r>
            <a:r>
              <a:rPr lang="en-US" sz="1200" dirty="0">
                <a:latin typeface="Calibri" panose="020F0502020204030204" pitchFamily="34" charset="0"/>
                <a:ea typeface="Calibri" panose="020F0502020204030204" pitchFamily="34" charset="0"/>
                <a:cs typeface="Arial" panose="020B0604020202020204" pitchFamily="34" charset="0"/>
              </a:rPr>
              <a:t>: "You're welcome! If you have any more questions or need further assistance in the future, please don't hesitate to contact us. Have a great day!"</a:t>
            </a:r>
          </a:p>
        </p:txBody>
      </p:sp>
      <p:sp>
        <p:nvSpPr>
          <p:cNvPr id="17" name="Rectangle 16"/>
          <p:cNvSpPr/>
          <p:nvPr/>
        </p:nvSpPr>
        <p:spPr>
          <a:xfrm>
            <a:off x="962514" y="5928187"/>
            <a:ext cx="3091359" cy="388696"/>
          </a:xfrm>
          <a:prstGeom prst="rect">
            <a:avLst/>
          </a:prstGeom>
        </p:spPr>
        <p:txBody>
          <a:bodyPr wrap="none">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Customer</a:t>
            </a:r>
            <a:r>
              <a:rPr lang="en-US" sz="1200" dirty="0">
                <a:latin typeface="Calibri" panose="020F0502020204030204" pitchFamily="34" charset="0"/>
                <a:ea typeface="Calibri" panose="020F0502020204030204" pitchFamily="34" charset="0"/>
                <a:cs typeface="Arial" panose="020B0604020202020204" pitchFamily="34" charset="0"/>
              </a:rPr>
              <a:t>: "You too, thank you!" Ends the call</a:t>
            </a:r>
            <a:r>
              <a:rPr lang="en-US" dirty="0">
                <a:latin typeface="Calibri" panose="020F050202020403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3952610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677" y="1"/>
            <a:ext cx="10515600" cy="765810"/>
          </a:xfrm>
        </p:spPr>
        <p:txBody>
          <a:bodyPr>
            <a:normAutofit/>
          </a:bodyPr>
          <a:lstStyle/>
          <a:p>
            <a:pPr algn="ctr">
              <a:lnSpc>
                <a:spcPct val="100000"/>
              </a:lnSpc>
            </a:pPr>
            <a:r>
              <a:rPr lang="en-US" sz="2400" b="1" dirty="0"/>
              <a:t>12. Warning Policy and criteria</a:t>
            </a:r>
          </a:p>
        </p:txBody>
      </p:sp>
      <p:sp>
        <p:nvSpPr>
          <p:cNvPr id="4" name="Rectangle 3"/>
          <p:cNvSpPr/>
          <p:nvPr/>
        </p:nvSpPr>
        <p:spPr>
          <a:xfrm>
            <a:off x="87923" y="1947739"/>
            <a:ext cx="12192000" cy="307777"/>
          </a:xfrm>
          <a:prstGeom prst="rect">
            <a:avLst/>
          </a:prstGeom>
        </p:spPr>
        <p:txBody>
          <a:bodyPr wrap="square">
            <a:spAutoFit/>
          </a:bodyPr>
          <a:lstStyle/>
          <a:p>
            <a:r>
              <a:rPr lang="en-US" sz="1400" dirty="0">
                <a:latin typeface="Calibri" panose="020F0502020204030204" pitchFamily="34" charset="0"/>
                <a:ea typeface="Calibri" panose="020F0502020204030204" pitchFamily="34" charset="0"/>
              </a:rPr>
              <a:t> </a:t>
            </a:r>
          </a:p>
        </p:txBody>
      </p:sp>
      <p:sp>
        <p:nvSpPr>
          <p:cNvPr id="3" name="Rectangle 2"/>
          <p:cNvSpPr/>
          <p:nvPr/>
        </p:nvSpPr>
        <p:spPr>
          <a:xfrm>
            <a:off x="521677" y="742952"/>
            <a:ext cx="11239793" cy="779059"/>
          </a:xfrm>
          <a:prstGeom prst="rect">
            <a:avLst/>
          </a:prstGeom>
        </p:spPr>
        <p:txBody>
          <a:bodyPr wrap="square">
            <a:spAutoFit/>
          </a:bodyPr>
          <a:lstStyle/>
          <a:p>
            <a:pPr algn="ct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The purpose of these memos is to address any behavior or actions that do not align with our company's policies and procedures. There are two types of warnings: verbal and written. I would like to outline the consequences associated with each type </a:t>
            </a:r>
            <a:r>
              <a:rPr lang="en-US" sz="1200" b="1" dirty="0"/>
              <a:t>of warning:</a:t>
            </a:r>
          </a:p>
          <a:p>
            <a:pPr algn="ctr">
              <a:lnSpc>
                <a:spcPct val="107000"/>
              </a:lnSpc>
              <a:spcAft>
                <a:spcPts val="800"/>
              </a:spcAft>
            </a:pPr>
            <a:endParaRPr lang="en-US" sz="1200" b="1"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647407" y="1256290"/>
            <a:ext cx="6096000" cy="4990725"/>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Verbal Warning: In accordance with our company’s disciplinary procedures, verbal warnings will be issued for certain infractions.</a:t>
            </a:r>
          </a:p>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First Verbal warning</a:t>
            </a:r>
            <a:r>
              <a:rPr lang="en-US" sz="1200" dirty="0">
                <a:latin typeface="Calibri" panose="020F0502020204030204" pitchFamily="34" charset="0"/>
                <a:ea typeface="Calibri" panose="020F0502020204030204" pitchFamily="34" charset="0"/>
                <a:cs typeface="Arial" panose="020B0604020202020204" pitchFamily="34" charset="0"/>
              </a:rPr>
              <a:t>, the employee’s commission will be subject to a 10% deduction.</a:t>
            </a:r>
          </a:p>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Second verbal warning, </a:t>
            </a:r>
            <a:r>
              <a:rPr lang="en-US" sz="1200" dirty="0">
                <a:latin typeface="Calibri" panose="020F0502020204030204" pitchFamily="34" charset="0"/>
                <a:ea typeface="Calibri" panose="020F0502020204030204" pitchFamily="34" charset="0"/>
                <a:cs typeface="Arial" panose="020B0604020202020204" pitchFamily="34" charset="0"/>
              </a:rPr>
              <a:t>will result in 25% deduction from commission.</a:t>
            </a:r>
          </a:p>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Upon receiving a third verbal warning</a:t>
            </a:r>
            <a:r>
              <a:rPr lang="en-US" sz="1200" dirty="0">
                <a:latin typeface="Calibri" panose="020F0502020204030204" pitchFamily="34" charset="0"/>
                <a:ea typeface="Calibri" panose="020F0502020204030204" pitchFamily="34" charset="0"/>
                <a:cs typeface="Arial" panose="020B0604020202020204" pitchFamily="34" charset="0"/>
              </a:rPr>
              <a:t>, the employee will not receive any commission.</a:t>
            </a:r>
          </a:p>
          <a:p>
            <a:pPr>
              <a:lnSpc>
                <a:spcPct val="107000"/>
              </a:lnSpc>
              <a:spcAft>
                <a:spcPts val="800"/>
              </a:spcAft>
            </a:pPr>
            <a:endParaRPr lang="en-US"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200" b="1"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2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US" sz="1200" dirty="0">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647407" y="2979467"/>
            <a:ext cx="6096000" cy="685188"/>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Written Warning:</a:t>
            </a:r>
            <a:r>
              <a:rPr lang="en-US" sz="1200" dirty="0">
                <a:latin typeface="Calibri" panose="020F0502020204030204" pitchFamily="34" charset="0"/>
                <a:ea typeface="Calibri" panose="020F0502020204030204" pitchFamily="34" charset="0"/>
                <a:cs typeface="Arial" panose="020B0604020202020204" pitchFamily="34" charset="0"/>
              </a:rPr>
              <a:t> If an employee receives a first written warning, there will be a 50% deduction from their monthly commission. It is crucial to rectify the issue promptly and prevent its recurrence.</a:t>
            </a:r>
          </a:p>
        </p:txBody>
      </p:sp>
      <p:sp>
        <p:nvSpPr>
          <p:cNvPr id="8" name="Rectangle 7"/>
          <p:cNvSpPr/>
          <p:nvPr/>
        </p:nvSpPr>
        <p:spPr>
          <a:xfrm>
            <a:off x="647407" y="3753580"/>
            <a:ext cx="5851866" cy="685188"/>
          </a:xfrm>
          <a:prstGeom prst="rect">
            <a:avLst/>
          </a:prstGeom>
        </p:spPr>
        <p:txBody>
          <a:bodyPr wrap="square">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 Second Written Warning:</a:t>
            </a:r>
            <a:r>
              <a:rPr lang="en-US" sz="1200" dirty="0">
                <a:latin typeface="Calibri" panose="020F0502020204030204" pitchFamily="34" charset="0"/>
                <a:ea typeface="Calibri" panose="020F0502020204030204" pitchFamily="34" charset="0"/>
                <a:cs typeface="Arial" panose="020B0604020202020204" pitchFamily="34" charset="0"/>
              </a:rPr>
              <a:t> If the same issue is repeated, the employee will receive a second written warning, with no commission from their monthly commission. This serves as a stern reminder to correct the behavior or actions immediately.</a:t>
            </a:r>
          </a:p>
        </p:txBody>
      </p:sp>
      <p:sp>
        <p:nvSpPr>
          <p:cNvPr id="9" name="Rectangle 8"/>
          <p:cNvSpPr/>
          <p:nvPr/>
        </p:nvSpPr>
        <p:spPr>
          <a:xfrm>
            <a:off x="647407" y="4536415"/>
            <a:ext cx="6096000" cy="882806"/>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 Third Written Warning considered as a termination:</a:t>
            </a:r>
            <a:r>
              <a:rPr lang="en-US" sz="1200" dirty="0">
                <a:latin typeface="Calibri" panose="020F0502020204030204" pitchFamily="34" charset="0"/>
                <a:ea typeface="Calibri" panose="020F0502020204030204" pitchFamily="34" charset="0"/>
                <a:cs typeface="Arial" panose="020B0604020202020204" pitchFamily="34" charset="0"/>
              </a:rPr>
              <a:t> If the same problem persists for the third time, the employee will be terminated from the company without any rights. It is crucial to understand that repeated failure to adhere to company policies and procedures may lead to severe consequences.</a:t>
            </a:r>
          </a:p>
        </p:txBody>
      </p:sp>
      <p:sp>
        <p:nvSpPr>
          <p:cNvPr id="10" name="Rectangle 9"/>
          <p:cNvSpPr/>
          <p:nvPr/>
        </p:nvSpPr>
        <p:spPr>
          <a:xfrm>
            <a:off x="647407" y="5447692"/>
            <a:ext cx="6096000" cy="676467"/>
          </a:xfrm>
          <a:prstGeom prst="rect">
            <a:avLst/>
          </a:prstGeom>
        </p:spPr>
        <p:txBody>
          <a:bodyPr>
            <a:spAutoFit/>
          </a:bodyPr>
          <a:lstStyle/>
          <a:p>
            <a:pPr>
              <a:lnSpc>
                <a:spcPct val="107000"/>
              </a:lnSpc>
              <a:spcAft>
                <a:spcPts val="800"/>
              </a:spcAft>
            </a:pPr>
            <a:r>
              <a:rPr lang="en-US" sz="1200" b="1" dirty="0">
                <a:latin typeface="Calibri" panose="020F0502020204030204" pitchFamily="34" charset="0"/>
                <a:ea typeface="Calibri" panose="020F0502020204030204" pitchFamily="34" charset="0"/>
                <a:cs typeface="Arial" panose="020B0604020202020204" pitchFamily="34" charset="0"/>
              </a:rPr>
              <a:t>Multiple Warning Instances:</a:t>
            </a:r>
            <a:r>
              <a:rPr lang="en-US" sz="1200" dirty="0">
                <a:latin typeface="Calibri" panose="020F0502020204030204" pitchFamily="34" charset="0"/>
                <a:ea typeface="Calibri" panose="020F0502020204030204" pitchFamily="34" charset="0"/>
                <a:cs typeface="Arial" panose="020B0604020202020204" pitchFamily="34" charset="0"/>
              </a:rPr>
              <a:t> If the employee receives three warnings for different problems, they will face a 75% deduction from their monthly commission. At this point, we will discuss the appropriate action to be taken based on the circumstances.</a:t>
            </a:r>
          </a:p>
        </p:txBody>
      </p:sp>
      <p:sp>
        <p:nvSpPr>
          <p:cNvPr id="11" name="Rectangle 10"/>
          <p:cNvSpPr/>
          <p:nvPr/>
        </p:nvSpPr>
        <p:spPr>
          <a:xfrm>
            <a:off x="521677" y="6196656"/>
            <a:ext cx="11239792" cy="487569"/>
          </a:xfrm>
          <a:prstGeom prst="rect">
            <a:avLst/>
          </a:prstGeom>
        </p:spPr>
        <p:txBody>
          <a:bodyPr wrap="square">
            <a:spAutoFit/>
          </a:bodyPr>
          <a:lstStyle/>
          <a:p>
            <a:pPr algn="ctr">
              <a:lnSpc>
                <a:spcPct val="107000"/>
              </a:lnSpc>
              <a:spcAft>
                <a:spcPts val="800"/>
              </a:spcAft>
            </a:pPr>
            <a:r>
              <a:rPr lang="en-US" sz="1200" b="1" dirty="0">
                <a:solidFill>
                  <a:srgbClr val="FF0000"/>
                </a:solidFill>
                <a:latin typeface="Calibri" panose="020F0502020204030204" pitchFamily="34" charset="0"/>
                <a:ea typeface="Calibri" panose="020F0502020204030204" pitchFamily="34" charset="0"/>
                <a:cs typeface="Arial" panose="020B0604020202020204" pitchFamily="34" charset="0"/>
              </a:rPr>
              <a:t>Furthermore, please be aware that warnings will automatically disappear from an employee's record after 6 months  if there is no repetition of the same offense. This provision is in place to encourage positive changes and provide opportunities for improvement.</a:t>
            </a:r>
          </a:p>
        </p:txBody>
      </p:sp>
      <p:pic>
        <p:nvPicPr>
          <p:cNvPr id="12" name="Picture 11"/>
          <p:cNvPicPr/>
          <p:nvPr/>
        </p:nvPicPr>
        <p:blipFill>
          <a:blip r:embed="rId2">
            <a:extLst>
              <a:ext uri="{28A0092B-C50C-407E-A947-70E740481C1C}">
                <a14:useLocalDpi xmlns:a14="http://schemas.microsoft.com/office/drawing/2010/main" val="0"/>
              </a:ext>
            </a:extLst>
          </a:blip>
          <a:stretch>
            <a:fillRect/>
          </a:stretch>
        </p:blipFill>
        <p:spPr>
          <a:xfrm>
            <a:off x="8377237" y="2370644"/>
            <a:ext cx="2143125" cy="2133600"/>
          </a:xfrm>
          <a:prstGeom prst="rect">
            <a:avLst/>
          </a:prstGeom>
        </p:spPr>
      </p:pic>
    </p:spTree>
    <p:extLst>
      <p:ext uri="{BB962C8B-B14F-4D97-AF65-F5344CB8AC3E}">
        <p14:creationId xmlns:p14="http://schemas.microsoft.com/office/powerpoint/2010/main" val="3383825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ChangeArrowheads="1"/>
          </p:cNvSpPr>
          <p:nvPr/>
        </p:nvSpPr>
        <p:spPr bwMode="auto">
          <a:xfrm>
            <a:off x="7012477" y="186227"/>
            <a:ext cx="843777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Table 2"/>
          <p:cNvGraphicFramePr>
            <a:graphicFrameLocks noGrp="1"/>
          </p:cNvGraphicFramePr>
          <p:nvPr>
            <p:extLst>
              <p:ext uri="{D42A27DB-BD31-4B8C-83A1-F6EECF244321}">
                <p14:modId xmlns:p14="http://schemas.microsoft.com/office/powerpoint/2010/main" val="576644328"/>
              </p:ext>
            </p:extLst>
          </p:nvPr>
        </p:nvGraphicFramePr>
        <p:xfrm>
          <a:off x="0" y="-1"/>
          <a:ext cx="12191999" cy="6858002"/>
        </p:xfrm>
        <a:graphic>
          <a:graphicData uri="http://schemas.openxmlformats.org/drawingml/2006/table">
            <a:tbl>
              <a:tblPr>
                <a:tableStyleId>{5C22544A-7EE6-4342-B048-85BDC9FD1C3A}</a:tableStyleId>
              </a:tblPr>
              <a:tblGrid>
                <a:gridCol w="2159726">
                  <a:extLst>
                    <a:ext uri="{9D8B030D-6E8A-4147-A177-3AD203B41FA5}">
                      <a16:colId xmlns="" xmlns:a16="http://schemas.microsoft.com/office/drawing/2014/main" val="3980546461"/>
                    </a:ext>
                  </a:extLst>
                </a:gridCol>
                <a:gridCol w="5109028">
                  <a:extLst>
                    <a:ext uri="{9D8B030D-6E8A-4147-A177-3AD203B41FA5}">
                      <a16:colId xmlns="" xmlns:a16="http://schemas.microsoft.com/office/drawing/2014/main" val="876896954"/>
                    </a:ext>
                  </a:extLst>
                </a:gridCol>
                <a:gridCol w="2020389">
                  <a:extLst>
                    <a:ext uri="{9D8B030D-6E8A-4147-A177-3AD203B41FA5}">
                      <a16:colId xmlns="" xmlns:a16="http://schemas.microsoft.com/office/drawing/2014/main" val="1244684056"/>
                    </a:ext>
                  </a:extLst>
                </a:gridCol>
                <a:gridCol w="2902856">
                  <a:extLst>
                    <a:ext uri="{9D8B030D-6E8A-4147-A177-3AD203B41FA5}">
                      <a16:colId xmlns="" xmlns:a16="http://schemas.microsoft.com/office/drawing/2014/main" val="2496447977"/>
                    </a:ext>
                  </a:extLst>
                </a:gridCol>
              </a:tblGrid>
              <a:tr h="508306">
                <a:tc gridSpan="4">
                  <a:txBody>
                    <a:bodyPr/>
                    <a:lstStyle/>
                    <a:p>
                      <a:pPr marL="0" marR="0">
                        <a:lnSpc>
                          <a:spcPct val="107000"/>
                        </a:lnSpc>
                        <a:spcBef>
                          <a:spcPts val="0"/>
                        </a:spcBef>
                        <a:spcAft>
                          <a:spcPts val="800"/>
                        </a:spcAft>
                        <a:tabLst>
                          <a:tab pos="457200" algn="l"/>
                        </a:tabLst>
                      </a:pPr>
                      <a:r>
                        <a:rPr lang="en-US" sz="1200">
                          <a:effectLst/>
                          <a:latin typeface="+mj-lt"/>
                        </a:rPr>
                        <a:t>T2 Trading /Stitch/Job Description</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919262006"/>
                  </a:ext>
                </a:extLst>
              </a:tr>
              <a:tr h="936571">
                <a:tc>
                  <a:txBody>
                    <a:bodyPr/>
                    <a:lstStyle/>
                    <a:p>
                      <a:pPr marL="0" marR="0">
                        <a:lnSpc>
                          <a:spcPct val="107000"/>
                        </a:lnSpc>
                        <a:spcBef>
                          <a:spcPts val="0"/>
                        </a:spcBef>
                        <a:spcAft>
                          <a:spcPts val="800"/>
                        </a:spcAft>
                        <a:tabLst>
                          <a:tab pos="457200" algn="l"/>
                        </a:tabLst>
                      </a:pPr>
                      <a:r>
                        <a:rPr lang="en-US" sz="1200">
                          <a:effectLst/>
                          <a:latin typeface="+mj-lt"/>
                        </a:rPr>
                        <a:t>Job Title:</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tc>
                  <a:txBody>
                    <a:bodyPr/>
                    <a:lstStyle/>
                    <a:p>
                      <a:pPr marL="0" marR="0">
                        <a:lnSpc>
                          <a:spcPct val="107000"/>
                        </a:lnSpc>
                        <a:spcBef>
                          <a:spcPts val="0"/>
                        </a:spcBef>
                        <a:spcAft>
                          <a:spcPts val="800"/>
                        </a:spcAft>
                        <a:tabLst>
                          <a:tab pos="457200" algn="l"/>
                        </a:tabLst>
                      </a:pPr>
                      <a:r>
                        <a:rPr lang="en-US" sz="1200">
                          <a:effectLst/>
                          <a:latin typeface="+mj-lt"/>
                        </a:rPr>
                        <a:t>Retail Sales and senior sales associate</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tc>
                  <a:txBody>
                    <a:bodyPr/>
                    <a:lstStyle/>
                    <a:p>
                      <a:pPr marL="0" marR="0">
                        <a:lnSpc>
                          <a:spcPct val="107000"/>
                        </a:lnSpc>
                        <a:spcBef>
                          <a:spcPts val="0"/>
                        </a:spcBef>
                        <a:spcAft>
                          <a:spcPts val="800"/>
                        </a:spcAft>
                        <a:tabLst>
                          <a:tab pos="457200" algn="l"/>
                        </a:tabLst>
                      </a:pPr>
                      <a:r>
                        <a:rPr lang="en-US" sz="1200">
                          <a:effectLst/>
                          <a:latin typeface="+mj-lt"/>
                        </a:rPr>
                        <a:t>Name of Employee</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tc>
                  <a:txBody>
                    <a:bodyPr/>
                    <a:lstStyle/>
                    <a:p>
                      <a:pPr marL="0" marR="0">
                        <a:lnSpc>
                          <a:spcPct val="107000"/>
                        </a:lnSpc>
                        <a:spcBef>
                          <a:spcPts val="0"/>
                        </a:spcBef>
                        <a:spcAft>
                          <a:spcPts val="800"/>
                        </a:spcAft>
                        <a:tabLst>
                          <a:tab pos="457200" algn="l"/>
                        </a:tabLst>
                      </a:pPr>
                      <a:r>
                        <a:rPr lang="en-US" sz="1200">
                          <a:effectLst/>
                          <a:latin typeface="+mj-lt"/>
                        </a:rPr>
                        <a:t> </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extLst>
                  <a:ext uri="{0D108BD9-81ED-4DB2-BD59-A6C34878D82A}">
                    <a16:rowId xmlns="" xmlns:a16="http://schemas.microsoft.com/office/drawing/2014/main" val="833434524"/>
                  </a:ext>
                </a:extLst>
              </a:tr>
              <a:tr h="797115">
                <a:tc>
                  <a:txBody>
                    <a:bodyPr/>
                    <a:lstStyle/>
                    <a:p>
                      <a:pPr marL="0" marR="0">
                        <a:lnSpc>
                          <a:spcPct val="107000"/>
                        </a:lnSpc>
                        <a:spcBef>
                          <a:spcPts val="0"/>
                        </a:spcBef>
                        <a:spcAft>
                          <a:spcPts val="800"/>
                        </a:spcAft>
                        <a:tabLst>
                          <a:tab pos="457200" algn="l"/>
                        </a:tabLst>
                      </a:pPr>
                      <a:r>
                        <a:rPr lang="en-US" sz="1200">
                          <a:effectLst/>
                          <a:latin typeface="+mj-lt"/>
                        </a:rPr>
                        <a:t>Reports To:</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tc>
                  <a:txBody>
                    <a:bodyPr/>
                    <a:lstStyle/>
                    <a:p>
                      <a:pPr marL="0" marR="0">
                        <a:lnSpc>
                          <a:spcPct val="107000"/>
                        </a:lnSpc>
                        <a:spcBef>
                          <a:spcPts val="0"/>
                        </a:spcBef>
                        <a:spcAft>
                          <a:spcPts val="800"/>
                        </a:spcAft>
                        <a:tabLst>
                          <a:tab pos="457200" algn="l"/>
                        </a:tabLst>
                      </a:pPr>
                      <a:r>
                        <a:rPr lang="en-US" sz="1200">
                          <a:effectLst/>
                          <a:latin typeface="+mj-lt"/>
                        </a:rPr>
                        <a:t>Store Manager</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tc>
                  <a:txBody>
                    <a:bodyPr/>
                    <a:lstStyle/>
                    <a:p>
                      <a:pPr marL="0" marR="0">
                        <a:lnSpc>
                          <a:spcPct val="107000"/>
                        </a:lnSpc>
                        <a:spcBef>
                          <a:spcPts val="0"/>
                        </a:spcBef>
                        <a:spcAft>
                          <a:spcPts val="800"/>
                        </a:spcAft>
                        <a:tabLst>
                          <a:tab pos="457200" algn="l"/>
                        </a:tabLst>
                      </a:pPr>
                      <a:r>
                        <a:rPr lang="en-US" sz="1200">
                          <a:effectLst/>
                          <a:latin typeface="+mj-lt"/>
                        </a:rPr>
                        <a:t>Date Reviewed:</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tc>
                  <a:txBody>
                    <a:bodyPr/>
                    <a:lstStyle/>
                    <a:p>
                      <a:pPr marL="0" marR="0">
                        <a:lnSpc>
                          <a:spcPct val="107000"/>
                        </a:lnSpc>
                        <a:spcBef>
                          <a:spcPts val="0"/>
                        </a:spcBef>
                        <a:spcAft>
                          <a:spcPts val="800"/>
                        </a:spcAft>
                        <a:tabLst>
                          <a:tab pos="457200" algn="l"/>
                        </a:tabLst>
                      </a:pPr>
                      <a:r>
                        <a:rPr lang="en-US" sz="1200">
                          <a:effectLst/>
                          <a:latin typeface="+mj-lt"/>
                        </a:rPr>
                        <a:t> </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extLst>
                  <a:ext uri="{0D108BD9-81ED-4DB2-BD59-A6C34878D82A}">
                    <a16:rowId xmlns="" xmlns:a16="http://schemas.microsoft.com/office/drawing/2014/main" val="3823304799"/>
                  </a:ext>
                </a:extLst>
              </a:tr>
              <a:tr h="1200625">
                <a:tc>
                  <a:txBody>
                    <a:bodyPr/>
                    <a:lstStyle/>
                    <a:p>
                      <a:pPr marL="0" marR="0">
                        <a:lnSpc>
                          <a:spcPct val="107000"/>
                        </a:lnSpc>
                        <a:spcBef>
                          <a:spcPts val="0"/>
                        </a:spcBef>
                        <a:spcAft>
                          <a:spcPts val="800"/>
                        </a:spcAft>
                        <a:tabLst>
                          <a:tab pos="457200" algn="l"/>
                        </a:tabLst>
                      </a:pPr>
                      <a:r>
                        <a:rPr lang="en-US" sz="1200">
                          <a:effectLst/>
                          <a:latin typeface="+mj-lt"/>
                        </a:rPr>
                        <a:t>Department:</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tc>
                  <a:txBody>
                    <a:bodyPr/>
                    <a:lstStyle/>
                    <a:p>
                      <a:pPr marL="0" marR="0">
                        <a:lnSpc>
                          <a:spcPct val="107000"/>
                        </a:lnSpc>
                        <a:spcBef>
                          <a:spcPts val="0"/>
                        </a:spcBef>
                        <a:spcAft>
                          <a:spcPts val="800"/>
                        </a:spcAft>
                        <a:tabLst>
                          <a:tab pos="457200" algn="l"/>
                        </a:tabLst>
                      </a:pPr>
                      <a:r>
                        <a:rPr lang="en-US" sz="1200">
                          <a:effectLst/>
                          <a:latin typeface="+mj-lt"/>
                        </a:rPr>
                        <a:t>Retail </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tc>
                  <a:txBody>
                    <a:bodyPr/>
                    <a:lstStyle/>
                    <a:p>
                      <a:pPr marL="0" marR="0">
                        <a:lnSpc>
                          <a:spcPct val="107000"/>
                        </a:lnSpc>
                        <a:spcBef>
                          <a:spcPts val="0"/>
                        </a:spcBef>
                        <a:spcAft>
                          <a:spcPts val="800"/>
                        </a:spcAft>
                        <a:tabLst>
                          <a:tab pos="457200" algn="l"/>
                        </a:tabLst>
                      </a:pPr>
                      <a:r>
                        <a:rPr lang="en-US" sz="1200">
                          <a:effectLst/>
                          <a:latin typeface="+mj-lt"/>
                        </a:rPr>
                        <a:t>Store</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tc>
                  <a:txBody>
                    <a:bodyPr/>
                    <a:lstStyle/>
                    <a:p>
                      <a:pPr marL="0" marR="0">
                        <a:lnSpc>
                          <a:spcPct val="107000"/>
                        </a:lnSpc>
                        <a:spcBef>
                          <a:spcPts val="0"/>
                        </a:spcBef>
                        <a:spcAft>
                          <a:spcPts val="800"/>
                        </a:spcAft>
                        <a:tabLst>
                          <a:tab pos="457200" algn="l"/>
                        </a:tabLst>
                      </a:pPr>
                      <a:r>
                        <a:rPr lang="en-US" sz="1200">
                          <a:effectLst/>
                          <a:latin typeface="+mj-lt"/>
                        </a:rPr>
                        <a:t> </a:t>
                      </a:r>
                    </a:p>
                    <a:p>
                      <a:pPr marL="0" marR="0">
                        <a:lnSpc>
                          <a:spcPct val="107000"/>
                        </a:lnSpc>
                        <a:spcBef>
                          <a:spcPts val="0"/>
                        </a:spcBef>
                        <a:spcAft>
                          <a:spcPts val="800"/>
                        </a:spcAft>
                        <a:tabLst>
                          <a:tab pos="457200" algn="l"/>
                        </a:tabLst>
                      </a:pPr>
                      <a:r>
                        <a:rPr lang="en-US" sz="1200">
                          <a:effectLst/>
                          <a:latin typeface="+mj-lt"/>
                        </a:rPr>
                        <a:t> </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extLst>
                  <a:ext uri="{0D108BD9-81ED-4DB2-BD59-A6C34878D82A}">
                    <a16:rowId xmlns="" xmlns:a16="http://schemas.microsoft.com/office/drawing/2014/main" val="4286729093"/>
                  </a:ext>
                </a:extLst>
              </a:tr>
              <a:tr h="774010">
                <a:tc>
                  <a:txBody>
                    <a:bodyPr/>
                    <a:lstStyle/>
                    <a:p>
                      <a:pPr marL="0" marR="0">
                        <a:lnSpc>
                          <a:spcPct val="107000"/>
                        </a:lnSpc>
                        <a:spcBef>
                          <a:spcPts val="0"/>
                        </a:spcBef>
                        <a:spcAft>
                          <a:spcPts val="800"/>
                        </a:spcAft>
                        <a:tabLst>
                          <a:tab pos="457200" algn="l"/>
                        </a:tabLst>
                      </a:pPr>
                      <a:r>
                        <a:rPr lang="en-US" sz="1200">
                          <a:effectLst/>
                          <a:latin typeface="+mj-lt"/>
                        </a:rPr>
                        <a:t>Contract Type:</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tc>
                  <a:txBody>
                    <a:bodyPr/>
                    <a:lstStyle/>
                    <a:p>
                      <a:pPr marL="0" marR="0">
                        <a:lnSpc>
                          <a:spcPct val="107000"/>
                        </a:lnSpc>
                        <a:spcBef>
                          <a:spcPts val="0"/>
                        </a:spcBef>
                        <a:spcAft>
                          <a:spcPts val="800"/>
                        </a:spcAft>
                        <a:tabLst>
                          <a:tab pos="457200" algn="l"/>
                        </a:tabLst>
                      </a:pPr>
                      <a:r>
                        <a:rPr lang="en-US" sz="1200" dirty="0">
                          <a:effectLst/>
                          <a:latin typeface="+mj-lt"/>
                        </a:rPr>
                        <a:t>Permanent Full Time</a:t>
                      </a:r>
                      <a:endParaRPr lang="en-US" sz="1200" dirty="0">
                        <a:effectLst/>
                        <a:latin typeface="+mj-lt"/>
                        <a:ea typeface="Calibri" panose="020F0502020204030204" pitchFamily="34" charset="0"/>
                        <a:cs typeface="Arial" panose="020B0604020202020204" pitchFamily="34" charset="0"/>
                      </a:endParaRPr>
                    </a:p>
                  </a:txBody>
                  <a:tcPr marL="36195" marR="36195" marT="9525" marB="0" anchor="ctr"/>
                </a:tc>
                <a:tc>
                  <a:txBody>
                    <a:bodyPr/>
                    <a:lstStyle/>
                    <a:p>
                      <a:pPr marL="0" marR="0">
                        <a:lnSpc>
                          <a:spcPct val="107000"/>
                        </a:lnSpc>
                        <a:spcBef>
                          <a:spcPts val="0"/>
                        </a:spcBef>
                        <a:spcAft>
                          <a:spcPts val="800"/>
                        </a:spcAft>
                        <a:tabLst>
                          <a:tab pos="457200" algn="l"/>
                        </a:tabLst>
                      </a:pPr>
                      <a:r>
                        <a:rPr lang="en-US" sz="1200">
                          <a:effectLst/>
                          <a:latin typeface="+mj-lt"/>
                        </a:rPr>
                        <a:t>Location:</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tc>
                  <a:txBody>
                    <a:bodyPr/>
                    <a:lstStyle/>
                    <a:p>
                      <a:pPr marL="0" marR="0">
                        <a:lnSpc>
                          <a:spcPct val="107000"/>
                        </a:lnSpc>
                        <a:spcBef>
                          <a:spcPts val="0"/>
                        </a:spcBef>
                        <a:spcAft>
                          <a:spcPts val="800"/>
                        </a:spcAft>
                        <a:tabLst>
                          <a:tab pos="457200" algn="l"/>
                        </a:tabLst>
                      </a:pPr>
                      <a:r>
                        <a:rPr lang="en-US" sz="1200">
                          <a:effectLst/>
                          <a:latin typeface="+mj-lt"/>
                        </a:rPr>
                        <a:t> </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extLst>
                  <a:ext uri="{0D108BD9-81ED-4DB2-BD59-A6C34878D82A}">
                    <a16:rowId xmlns="" xmlns:a16="http://schemas.microsoft.com/office/drawing/2014/main" val="356353990"/>
                  </a:ext>
                </a:extLst>
              </a:tr>
              <a:tr h="508306">
                <a:tc gridSpan="4">
                  <a:txBody>
                    <a:bodyPr/>
                    <a:lstStyle/>
                    <a:p>
                      <a:pPr marL="0" marR="0">
                        <a:lnSpc>
                          <a:spcPct val="107000"/>
                        </a:lnSpc>
                        <a:spcBef>
                          <a:spcPts val="0"/>
                        </a:spcBef>
                        <a:spcAft>
                          <a:spcPts val="800"/>
                        </a:spcAft>
                        <a:tabLst>
                          <a:tab pos="457200" algn="l"/>
                        </a:tabLst>
                      </a:pPr>
                      <a:r>
                        <a:rPr lang="en-US" sz="1200">
                          <a:effectLst/>
                          <a:latin typeface="+mj-lt"/>
                        </a:rPr>
                        <a:t>Job Summary:</a:t>
                      </a:r>
                      <a:endParaRPr lang="en-US" sz="1200">
                        <a:effectLst/>
                        <a:latin typeface="+mj-lt"/>
                        <a:ea typeface="Calibri" panose="020F0502020204030204" pitchFamily="34" charset="0"/>
                        <a:cs typeface="Arial" panose="020B0604020202020204" pitchFamily="34" charset="0"/>
                      </a:endParaRPr>
                    </a:p>
                  </a:txBody>
                  <a:tcPr marL="36195" marR="3619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964812314"/>
                  </a:ext>
                </a:extLst>
              </a:tr>
              <a:tr h="2133069">
                <a:tc gridSpan="4">
                  <a:txBody>
                    <a:bodyPr/>
                    <a:lstStyle/>
                    <a:p>
                      <a:pPr marL="0" marR="0">
                        <a:lnSpc>
                          <a:spcPct val="107000"/>
                        </a:lnSpc>
                        <a:spcBef>
                          <a:spcPts val="0"/>
                        </a:spcBef>
                        <a:spcAft>
                          <a:spcPts val="800"/>
                        </a:spcAft>
                        <a:tabLst>
                          <a:tab pos="457200" algn="l"/>
                        </a:tabLst>
                      </a:pPr>
                      <a:r>
                        <a:rPr lang="en-US" sz="1200" dirty="0">
                          <a:effectLst/>
                          <a:latin typeface="+mj-lt"/>
                        </a:rPr>
                        <a:t> </a:t>
                      </a:r>
                    </a:p>
                    <a:p>
                      <a:pPr marL="0" marR="0">
                        <a:lnSpc>
                          <a:spcPct val="107000"/>
                        </a:lnSpc>
                        <a:spcBef>
                          <a:spcPts val="0"/>
                        </a:spcBef>
                        <a:spcAft>
                          <a:spcPts val="800"/>
                        </a:spcAft>
                        <a:tabLst>
                          <a:tab pos="457200" algn="l"/>
                        </a:tabLst>
                      </a:pPr>
                      <a:r>
                        <a:rPr lang="en-US" sz="1200" dirty="0">
                          <a:effectLst/>
                          <a:latin typeface="+mj-lt"/>
                        </a:rPr>
                        <a:t>The primary function of this role is to promote the Store and its Brand name through effective sales and customer friendly service. To be aware of sales targets and work towards achieving these targets on a daily and monthly basis in line with the companies store policy and guidelines.</a:t>
                      </a:r>
                      <a:endParaRPr lang="en-US" sz="1200" dirty="0">
                        <a:effectLst/>
                        <a:latin typeface="+mj-lt"/>
                        <a:ea typeface="Calibri" panose="020F0502020204030204" pitchFamily="34" charset="0"/>
                        <a:cs typeface="Arial" panose="020B0604020202020204" pitchFamily="34" charset="0"/>
                      </a:endParaRPr>
                    </a:p>
                  </a:txBody>
                  <a:tcPr marL="36195" marR="36195" marT="9525"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511149297"/>
                  </a:ext>
                </a:extLst>
              </a:tr>
            </a:tbl>
          </a:graphicData>
        </a:graphic>
      </p:graphicFrame>
    </p:spTree>
    <p:extLst>
      <p:ext uri="{BB962C8B-B14F-4D97-AF65-F5344CB8AC3E}">
        <p14:creationId xmlns:p14="http://schemas.microsoft.com/office/powerpoint/2010/main" val="3727422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05121462"/>
              </p:ext>
            </p:extLst>
          </p:nvPr>
        </p:nvGraphicFramePr>
        <p:xfrm>
          <a:off x="1" y="0"/>
          <a:ext cx="12192000" cy="6857999"/>
        </p:xfrm>
        <a:graphic>
          <a:graphicData uri="http://schemas.openxmlformats.org/drawingml/2006/table">
            <a:tbl>
              <a:tblPr>
                <a:tableStyleId>{5C22544A-7EE6-4342-B048-85BDC9FD1C3A}</a:tableStyleId>
              </a:tblPr>
              <a:tblGrid>
                <a:gridCol w="12192000">
                  <a:extLst>
                    <a:ext uri="{9D8B030D-6E8A-4147-A177-3AD203B41FA5}">
                      <a16:colId xmlns="" xmlns:a16="http://schemas.microsoft.com/office/drawing/2014/main" val="4132943933"/>
                    </a:ext>
                  </a:extLst>
                </a:gridCol>
              </a:tblGrid>
              <a:tr h="525401">
                <a:tc>
                  <a:txBody>
                    <a:bodyPr/>
                    <a:lstStyle/>
                    <a:p>
                      <a:pPr marL="0" marR="0">
                        <a:lnSpc>
                          <a:spcPct val="107000"/>
                        </a:lnSpc>
                        <a:spcBef>
                          <a:spcPts val="0"/>
                        </a:spcBef>
                        <a:spcAft>
                          <a:spcPts val="800"/>
                        </a:spcAft>
                        <a:tabLst>
                          <a:tab pos="457200" algn="l"/>
                        </a:tabLst>
                      </a:pPr>
                      <a:r>
                        <a:rPr lang="en-US" sz="1200" dirty="0">
                          <a:effectLst/>
                          <a:latin typeface="+mj-lt"/>
                        </a:rPr>
                        <a:t> </a:t>
                      </a:r>
                    </a:p>
                    <a:p>
                      <a:pPr marL="0" marR="0">
                        <a:lnSpc>
                          <a:spcPct val="107000"/>
                        </a:lnSpc>
                        <a:spcBef>
                          <a:spcPts val="0"/>
                        </a:spcBef>
                        <a:spcAft>
                          <a:spcPts val="800"/>
                        </a:spcAft>
                        <a:tabLst>
                          <a:tab pos="457200" algn="l"/>
                        </a:tabLst>
                      </a:pPr>
                      <a:r>
                        <a:rPr lang="en-US" sz="1200" dirty="0">
                          <a:effectLst/>
                          <a:latin typeface="+mj-lt"/>
                        </a:rPr>
                        <a:t>Role Responsibilities: </a:t>
                      </a:r>
                      <a:endParaRPr lang="en-US" sz="1200" dirty="0">
                        <a:effectLst/>
                        <a:latin typeface="+mj-lt"/>
                        <a:ea typeface="Calibri" panose="020F0502020204030204" pitchFamily="34" charset="0"/>
                        <a:cs typeface="Arial" panose="020B0604020202020204" pitchFamily="34" charset="0"/>
                      </a:endParaRPr>
                    </a:p>
                  </a:txBody>
                  <a:tcPr marL="23185" marR="23185" marT="6101" marB="0"/>
                </a:tc>
                <a:extLst>
                  <a:ext uri="{0D108BD9-81ED-4DB2-BD59-A6C34878D82A}">
                    <a16:rowId xmlns="" xmlns:a16="http://schemas.microsoft.com/office/drawing/2014/main" val="3787738636"/>
                  </a:ext>
                </a:extLst>
              </a:tr>
              <a:tr h="6332598">
                <a:tc>
                  <a:txBody>
                    <a:bodyPr/>
                    <a:lstStyle/>
                    <a:p>
                      <a:pPr marL="0" marR="0">
                        <a:lnSpc>
                          <a:spcPct val="107000"/>
                        </a:lnSpc>
                        <a:spcBef>
                          <a:spcPts val="0"/>
                        </a:spcBef>
                        <a:spcAft>
                          <a:spcPts val="800"/>
                        </a:spcAft>
                        <a:tabLst>
                          <a:tab pos="457200" algn="l"/>
                        </a:tabLst>
                      </a:pPr>
                      <a:r>
                        <a:rPr lang="en-US" sz="1200" dirty="0">
                          <a:effectLst/>
                          <a:latin typeface="+mj-lt"/>
                        </a:rPr>
                        <a:t> </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Greet, serve and direct customers by suggesting items, help select product ranges and advise on sales purchases by providing adequate information on the ranges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Carry out the appropriate product presentation, in-store- pricing, tagging, steaming, folding and other merchandising activities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Ensure store readiness prior to opening by completing the daily checklist items such as:</a:t>
                      </a:r>
                    </a:p>
                    <a:p>
                      <a:pPr marL="1143000" marR="0" lvl="2" indent="-228600">
                        <a:lnSpc>
                          <a:spcPct val="107000"/>
                        </a:lnSpc>
                        <a:spcBef>
                          <a:spcPts val="0"/>
                        </a:spcBef>
                        <a:spcAft>
                          <a:spcPts val="800"/>
                        </a:spcAft>
                        <a:buFont typeface="Verdana" panose="020B0604030504040204" pitchFamily="34" charset="0"/>
                        <a:buChar char="-"/>
                        <a:tabLst>
                          <a:tab pos="457200" algn="l"/>
                        </a:tabLst>
                      </a:pPr>
                      <a:r>
                        <a:rPr lang="en-US" sz="1200" dirty="0">
                          <a:effectLst/>
                          <a:latin typeface="+mj-lt"/>
                        </a:rPr>
                        <a:t>accept delivery of morning stock and enter in the system</a:t>
                      </a:r>
                    </a:p>
                    <a:p>
                      <a:pPr marL="1143000" marR="0" lvl="2" indent="-228600">
                        <a:lnSpc>
                          <a:spcPct val="107000"/>
                        </a:lnSpc>
                        <a:spcBef>
                          <a:spcPts val="0"/>
                        </a:spcBef>
                        <a:spcAft>
                          <a:spcPts val="800"/>
                        </a:spcAft>
                        <a:buFont typeface="Verdana" panose="020B0604030504040204" pitchFamily="34" charset="0"/>
                        <a:buChar char="-"/>
                        <a:tabLst>
                          <a:tab pos="457200" algn="l"/>
                        </a:tabLst>
                      </a:pPr>
                      <a:r>
                        <a:rPr lang="en-US" sz="1200" dirty="0">
                          <a:effectLst/>
                          <a:latin typeface="+mj-lt"/>
                        </a:rPr>
                        <a:t>ensure sufficient quantity of stationary, till rolls, shopping bags etc.</a:t>
                      </a:r>
                    </a:p>
                    <a:p>
                      <a:pPr marL="1143000" marR="0" lvl="2" indent="-228600">
                        <a:lnSpc>
                          <a:spcPct val="107000"/>
                        </a:lnSpc>
                        <a:spcBef>
                          <a:spcPts val="0"/>
                        </a:spcBef>
                        <a:spcAft>
                          <a:spcPts val="800"/>
                        </a:spcAft>
                        <a:buFont typeface="Verdana" panose="020B0604030504040204" pitchFamily="34" charset="0"/>
                        <a:buChar char="-"/>
                        <a:tabLst>
                          <a:tab pos="457200" algn="l"/>
                        </a:tabLst>
                      </a:pPr>
                      <a:r>
                        <a:rPr lang="en-US" sz="1200" dirty="0">
                          <a:effectLst/>
                          <a:latin typeface="+mj-lt"/>
                        </a:rPr>
                        <a:t>check stock quantity on the shop floor and steam and replenish items as required</a:t>
                      </a:r>
                    </a:p>
                    <a:p>
                      <a:pPr marL="1143000" marR="0" lvl="2" indent="-228600">
                        <a:lnSpc>
                          <a:spcPct val="107000"/>
                        </a:lnSpc>
                        <a:spcBef>
                          <a:spcPts val="0"/>
                        </a:spcBef>
                        <a:spcAft>
                          <a:spcPts val="800"/>
                        </a:spcAft>
                        <a:buFont typeface="Verdana" panose="020B0604030504040204" pitchFamily="34" charset="0"/>
                        <a:buChar char="-"/>
                        <a:tabLst>
                          <a:tab pos="457200" algn="l"/>
                        </a:tabLst>
                      </a:pPr>
                      <a:r>
                        <a:rPr lang="en-US" sz="1200" dirty="0">
                          <a:effectLst/>
                          <a:latin typeface="+mj-lt"/>
                        </a:rPr>
                        <a:t>maintain store housekeeping, including stock and fitting room tidiness</a:t>
                      </a:r>
                    </a:p>
                    <a:p>
                      <a:pPr marL="1143000" marR="0" lvl="2" indent="-228600">
                        <a:lnSpc>
                          <a:spcPct val="107000"/>
                        </a:lnSpc>
                        <a:spcBef>
                          <a:spcPts val="0"/>
                        </a:spcBef>
                        <a:spcAft>
                          <a:spcPts val="800"/>
                        </a:spcAft>
                        <a:buFont typeface="Verdana" panose="020B0604030504040204" pitchFamily="34" charset="0"/>
                        <a:buChar char="-"/>
                        <a:tabLst>
                          <a:tab pos="457200" algn="l"/>
                        </a:tabLst>
                      </a:pPr>
                      <a:r>
                        <a:rPr lang="en-US" sz="1200" dirty="0">
                          <a:effectLst/>
                          <a:latin typeface="+mj-lt"/>
                        </a:rPr>
                        <a:t>dress window displays according to the set box received from the Visual Merchandisers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Be aware of day to day/ monthly individual and store targets to be achieved</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Carry out sales duties to achieve store and individual targets by influencing the sale ensuring that superior customer standards and satisfaction are maintained at all times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Familiarize yourself with the store product ranges as well as new ranges when introduced in order to answer questions, explain use and care of the merchandise to customers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Recommend, select, and help locate or obtain merchandise based on customer needs.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Provide fitting room assistance to customers when required </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Keep abreast of current sales and promotions, policies regarding payment, exchanges, and security practices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Watch for and recognize security risks and thefts, and know how to prevent or handle these situations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Maintain a positive working culture amongst your colleagues, management, store tailors and execute your daily duties in line with the company policies and guidelines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Deal with minor customer complaints and refer extreme cases to the Store Manager/ Assistant Manager for action and resolutions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Comply with all store and ABC security policy and regulations at the start or end of your shift.</a:t>
                      </a:r>
                      <a:endParaRPr lang="en-US" sz="1200" dirty="0">
                        <a:effectLst/>
                        <a:latin typeface="+mj-lt"/>
                        <a:ea typeface="Calibri" panose="020F0502020204030204" pitchFamily="34" charset="0"/>
                        <a:cs typeface="Arial" panose="020B0604020202020204" pitchFamily="34" charset="0"/>
                      </a:endParaRPr>
                    </a:p>
                  </a:txBody>
                  <a:tcPr marL="23185" marR="23185" marT="6101" marB="0"/>
                </a:tc>
                <a:extLst>
                  <a:ext uri="{0D108BD9-81ED-4DB2-BD59-A6C34878D82A}">
                    <a16:rowId xmlns="" xmlns:a16="http://schemas.microsoft.com/office/drawing/2014/main" val="2360125032"/>
                  </a:ext>
                </a:extLst>
              </a:tr>
            </a:tbl>
          </a:graphicData>
        </a:graphic>
      </p:graphicFrame>
    </p:spTree>
    <p:extLst>
      <p:ext uri="{BB962C8B-B14F-4D97-AF65-F5344CB8AC3E}">
        <p14:creationId xmlns:p14="http://schemas.microsoft.com/office/powerpoint/2010/main" val="2692133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17174221"/>
              </p:ext>
            </p:extLst>
          </p:nvPr>
        </p:nvGraphicFramePr>
        <p:xfrm>
          <a:off x="0" y="0"/>
          <a:ext cx="12192000" cy="6858000"/>
        </p:xfrm>
        <a:graphic>
          <a:graphicData uri="http://schemas.openxmlformats.org/drawingml/2006/table">
            <a:tbl>
              <a:tblPr>
                <a:tableStyleId>{5C22544A-7EE6-4342-B048-85BDC9FD1C3A}</a:tableStyleId>
              </a:tblPr>
              <a:tblGrid>
                <a:gridCol w="12192000">
                  <a:extLst>
                    <a:ext uri="{9D8B030D-6E8A-4147-A177-3AD203B41FA5}">
                      <a16:colId xmlns="" xmlns:a16="http://schemas.microsoft.com/office/drawing/2014/main" val="3930127564"/>
                    </a:ext>
                  </a:extLst>
                </a:gridCol>
              </a:tblGrid>
              <a:tr h="945372">
                <a:tc>
                  <a:txBody>
                    <a:bodyPr/>
                    <a:lstStyle/>
                    <a:p>
                      <a:pPr marL="0" marR="0">
                        <a:lnSpc>
                          <a:spcPct val="107000"/>
                        </a:lnSpc>
                        <a:spcBef>
                          <a:spcPts val="0"/>
                        </a:spcBef>
                        <a:spcAft>
                          <a:spcPts val="800"/>
                        </a:spcAft>
                      </a:pPr>
                      <a:r>
                        <a:rPr lang="en-US" sz="1200" dirty="0">
                          <a:effectLst/>
                          <a:latin typeface="+mj-lt"/>
                        </a:rPr>
                        <a:t> </a:t>
                      </a:r>
                    </a:p>
                    <a:p>
                      <a:pPr marL="0" marR="0">
                        <a:lnSpc>
                          <a:spcPct val="107000"/>
                        </a:lnSpc>
                        <a:spcBef>
                          <a:spcPts val="0"/>
                        </a:spcBef>
                        <a:spcAft>
                          <a:spcPts val="800"/>
                        </a:spcAft>
                      </a:pPr>
                      <a:r>
                        <a:rPr lang="en-US" sz="1200" dirty="0">
                          <a:effectLst/>
                          <a:latin typeface="+mj-lt"/>
                        </a:rPr>
                        <a:t>Person Specification:</a:t>
                      </a:r>
                      <a:endParaRPr lang="en-US" sz="1200" dirty="0">
                        <a:effectLst/>
                        <a:latin typeface="+mj-lt"/>
                        <a:ea typeface="Calibri" panose="020F0502020204030204" pitchFamily="34" charset="0"/>
                        <a:cs typeface="Arial" panose="020B0604020202020204" pitchFamily="34" charset="0"/>
                      </a:endParaRPr>
                    </a:p>
                  </a:txBody>
                  <a:tcPr marL="68580" marR="68580" marT="9525" marB="0"/>
                </a:tc>
                <a:extLst>
                  <a:ext uri="{0D108BD9-81ED-4DB2-BD59-A6C34878D82A}">
                    <a16:rowId xmlns="" xmlns:a16="http://schemas.microsoft.com/office/drawing/2014/main" val="4223004565"/>
                  </a:ext>
                </a:extLst>
              </a:tr>
              <a:tr h="5912628">
                <a:tc>
                  <a:txBody>
                    <a:bodyPr/>
                    <a:lstStyle/>
                    <a:p>
                      <a:pPr marL="0" marR="0">
                        <a:lnSpc>
                          <a:spcPct val="107000"/>
                        </a:lnSpc>
                        <a:spcBef>
                          <a:spcPts val="0"/>
                        </a:spcBef>
                        <a:spcAft>
                          <a:spcPts val="800"/>
                        </a:spcAft>
                      </a:pPr>
                      <a:r>
                        <a:rPr lang="en-US" sz="1200" dirty="0">
                          <a:effectLst/>
                          <a:latin typeface="+mj-lt"/>
                        </a:rPr>
                        <a:t> </a:t>
                      </a:r>
                    </a:p>
                    <a:p>
                      <a:pPr marL="342900" marR="0" lvl="0" indent="-342900" algn="l">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Results focused and customer service orientated</a:t>
                      </a:r>
                    </a:p>
                    <a:p>
                      <a:pPr marL="0" marR="0" lvl="0" indent="0" algn="l">
                        <a:lnSpc>
                          <a:spcPct val="107000"/>
                        </a:lnSpc>
                        <a:spcBef>
                          <a:spcPts val="0"/>
                        </a:spcBef>
                        <a:spcAft>
                          <a:spcPts val="800"/>
                        </a:spcAft>
                        <a:buFont typeface="Symbol" panose="05050102010706020507" pitchFamily="18" charset="2"/>
                        <a:buNone/>
                        <a:tabLst>
                          <a:tab pos="457200" algn="l"/>
                        </a:tabLst>
                      </a:pPr>
                      <a:endParaRPr lang="en-US" sz="1200" dirty="0">
                        <a:effectLst/>
                        <a:latin typeface="+mj-lt"/>
                      </a:endParaRPr>
                    </a:p>
                    <a:p>
                      <a:pPr marL="342900" marR="0" lvl="0" indent="-342900" algn="l">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Possess fashion knowledge and a natural flair with a keen eye for detail and visual presentation</a:t>
                      </a:r>
                    </a:p>
                    <a:p>
                      <a:pPr marL="0" marR="0" lvl="0" indent="0" algn="l">
                        <a:lnSpc>
                          <a:spcPct val="107000"/>
                        </a:lnSpc>
                        <a:spcBef>
                          <a:spcPts val="0"/>
                        </a:spcBef>
                        <a:spcAft>
                          <a:spcPts val="800"/>
                        </a:spcAft>
                        <a:buFont typeface="Symbol" panose="05050102010706020507" pitchFamily="18" charset="2"/>
                        <a:buNone/>
                        <a:tabLst>
                          <a:tab pos="457200" algn="l"/>
                        </a:tabLst>
                      </a:pPr>
                      <a:endParaRPr lang="en-US" sz="1200" dirty="0">
                        <a:effectLst/>
                        <a:latin typeface="+mj-lt"/>
                      </a:endParaRPr>
                    </a:p>
                    <a:p>
                      <a:pPr marL="342900" marR="0" lvl="0" indent="-342900" algn="l">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Effective verbal and listening communications skills</a:t>
                      </a:r>
                    </a:p>
                    <a:p>
                      <a:pPr marL="0" marR="0" lvl="0" indent="0" algn="l">
                        <a:lnSpc>
                          <a:spcPct val="107000"/>
                        </a:lnSpc>
                        <a:spcBef>
                          <a:spcPts val="0"/>
                        </a:spcBef>
                        <a:spcAft>
                          <a:spcPts val="800"/>
                        </a:spcAft>
                        <a:buFont typeface="Symbol" panose="05050102010706020507" pitchFamily="18" charset="2"/>
                        <a:buNone/>
                        <a:tabLst>
                          <a:tab pos="457200" algn="l"/>
                        </a:tabLst>
                      </a:pPr>
                      <a:endParaRPr lang="en-US" sz="1200" dirty="0">
                        <a:effectLst/>
                        <a:latin typeface="+mj-lt"/>
                      </a:endParaRPr>
                    </a:p>
                    <a:p>
                      <a:pPr marL="342900" marR="0" lvl="0" indent="-342900" algn="l">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Adaptable and able to work in a fast paced retail environment</a:t>
                      </a:r>
                    </a:p>
                    <a:p>
                      <a:pPr marL="0" marR="0" lvl="0" indent="0" algn="l">
                        <a:lnSpc>
                          <a:spcPct val="107000"/>
                        </a:lnSpc>
                        <a:spcBef>
                          <a:spcPts val="0"/>
                        </a:spcBef>
                        <a:spcAft>
                          <a:spcPts val="800"/>
                        </a:spcAft>
                        <a:buFont typeface="Symbol" panose="05050102010706020507" pitchFamily="18" charset="2"/>
                        <a:buNone/>
                        <a:tabLst>
                          <a:tab pos="457200" algn="l"/>
                        </a:tabLst>
                      </a:pPr>
                      <a:endParaRPr lang="en-US" sz="1200" dirty="0">
                        <a:effectLst/>
                        <a:latin typeface="+mj-lt"/>
                      </a:endParaRPr>
                    </a:p>
                    <a:p>
                      <a:pPr marL="342900" marR="0" lvl="0" indent="-342900" algn="l">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Team player and dependability</a:t>
                      </a:r>
                    </a:p>
                    <a:p>
                      <a:pPr marL="0" marR="0" lvl="0" indent="0" algn="l">
                        <a:lnSpc>
                          <a:spcPct val="107000"/>
                        </a:lnSpc>
                        <a:spcBef>
                          <a:spcPts val="0"/>
                        </a:spcBef>
                        <a:spcAft>
                          <a:spcPts val="800"/>
                        </a:spcAft>
                        <a:buFont typeface="Symbol" panose="05050102010706020507" pitchFamily="18" charset="2"/>
                        <a:buNone/>
                        <a:tabLst>
                          <a:tab pos="457200" algn="l"/>
                        </a:tabLst>
                      </a:pPr>
                      <a:endParaRPr lang="en-US" sz="1200" dirty="0">
                        <a:effectLst/>
                        <a:latin typeface="+mj-lt"/>
                      </a:endParaRPr>
                    </a:p>
                    <a:p>
                      <a:pPr marL="342900" marR="0" lvl="0" indent="-342900" algn="l">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Positive/ high energy levels</a:t>
                      </a:r>
                    </a:p>
                    <a:p>
                      <a:pPr marL="0" marR="0" lvl="0" indent="0" algn="l">
                        <a:lnSpc>
                          <a:spcPct val="107000"/>
                        </a:lnSpc>
                        <a:spcBef>
                          <a:spcPts val="0"/>
                        </a:spcBef>
                        <a:spcAft>
                          <a:spcPts val="800"/>
                        </a:spcAft>
                        <a:buFont typeface="Symbol" panose="05050102010706020507" pitchFamily="18" charset="2"/>
                        <a:buNone/>
                        <a:tabLst>
                          <a:tab pos="457200" algn="l"/>
                        </a:tabLst>
                      </a:pPr>
                      <a:endParaRPr lang="en-US" sz="1200" dirty="0">
                        <a:effectLst/>
                        <a:latin typeface="+mj-lt"/>
                      </a:endParaRPr>
                    </a:p>
                    <a:p>
                      <a:pPr marL="342900" marR="0" lvl="0" indent="-342900" algn="l">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Cultural awareness and sensitivity relating to multi-nationalities</a:t>
                      </a:r>
                    </a:p>
                    <a:p>
                      <a:pPr marL="0" marR="0" lvl="0" indent="0" algn="l">
                        <a:lnSpc>
                          <a:spcPct val="107000"/>
                        </a:lnSpc>
                        <a:spcBef>
                          <a:spcPts val="0"/>
                        </a:spcBef>
                        <a:spcAft>
                          <a:spcPts val="800"/>
                        </a:spcAft>
                        <a:buFont typeface="Symbol" panose="05050102010706020507" pitchFamily="18" charset="2"/>
                        <a:buNone/>
                        <a:tabLst>
                          <a:tab pos="457200" algn="l"/>
                        </a:tabLst>
                      </a:pPr>
                      <a:endParaRPr lang="en-US" sz="1200" dirty="0">
                        <a:effectLst/>
                        <a:latin typeface="+mj-lt"/>
                      </a:endParaRPr>
                    </a:p>
                    <a:p>
                      <a:pPr marL="342900" marR="0" lvl="0" indent="-342900" algn="l">
                        <a:lnSpc>
                          <a:spcPct val="107000"/>
                        </a:lnSpc>
                        <a:spcBef>
                          <a:spcPts val="0"/>
                        </a:spcBef>
                        <a:spcAft>
                          <a:spcPts val="800"/>
                        </a:spcAft>
                        <a:buFont typeface="Symbol" panose="05050102010706020507" pitchFamily="18" charset="2"/>
                        <a:buChar char=""/>
                        <a:tabLst>
                          <a:tab pos="457200" algn="l"/>
                        </a:tabLst>
                      </a:pPr>
                      <a:r>
                        <a:rPr lang="en-US" sz="1200" dirty="0">
                          <a:effectLst/>
                          <a:latin typeface="+mj-lt"/>
                        </a:rPr>
                        <a:t>Demonstrate sound work ethics</a:t>
                      </a:r>
                    </a:p>
                    <a:p>
                      <a:pPr marL="0" marR="0">
                        <a:lnSpc>
                          <a:spcPct val="107000"/>
                        </a:lnSpc>
                        <a:spcBef>
                          <a:spcPts val="0"/>
                        </a:spcBef>
                        <a:spcAft>
                          <a:spcPts val="800"/>
                        </a:spcAft>
                      </a:pPr>
                      <a:r>
                        <a:rPr lang="en-US" sz="1200" dirty="0">
                          <a:effectLst/>
                          <a:latin typeface="+mj-lt"/>
                        </a:rPr>
                        <a:t> </a:t>
                      </a:r>
                      <a:endParaRPr lang="en-US" sz="1200" dirty="0">
                        <a:effectLst/>
                        <a:latin typeface="+mj-lt"/>
                        <a:ea typeface="Calibri" panose="020F0502020204030204" pitchFamily="34" charset="0"/>
                        <a:cs typeface="Arial" panose="020B0604020202020204" pitchFamily="34" charset="0"/>
                      </a:endParaRPr>
                    </a:p>
                  </a:txBody>
                  <a:tcPr marL="68580" marR="68580" marT="9525" marB="0"/>
                </a:tc>
                <a:extLst>
                  <a:ext uri="{0D108BD9-81ED-4DB2-BD59-A6C34878D82A}">
                    <a16:rowId xmlns="" xmlns:a16="http://schemas.microsoft.com/office/drawing/2014/main" val="4224783154"/>
                  </a:ext>
                </a:extLst>
              </a:tr>
            </a:tbl>
          </a:graphicData>
        </a:graphic>
      </p:graphicFrame>
    </p:spTree>
    <p:extLst>
      <p:ext uri="{BB962C8B-B14F-4D97-AF65-F5344CB8AC3E}">
        <p14:creationId xmlns:p14="http://schemas.microsoft.com/office/powerpoint/2010/main" val="988951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00102474"/>
              </p:ext>
            </p:extLst>
          </p:nvPr>
        </p:nvGraphicFramePr>
        <p:xfrm>
          <a:off x="1" y="0"/>
          <a:ext cx="12191998" cy="6857998"/>
        </p:xfrm>
        <a:graphic>
          <a:graphicData uri="http://schemas.openxmlformats.org/drawingml/2006/table">
            <a:tbl>
              <a:tblPr>
                <a:tableStyleId>{5C22544A-7EE6-4342-B048-85BDC9FD1C3A}</a:tableStyleId>
              </a:tblPr>
              <a:tblGrid>
                <a:gridCol w="2162712">
                  <a:extLst>
                    <a:ext uri="{9D8B030D-6E8A-4147-A177-3AD203B41FA5}">
                      <a16:colId xmlns="" xmlns:a16="http://schemas.microsoft.com/office/drawing/2014/main" val="2254650392"/>
                    </a:ext>
                  </a:extLst>
                </a:gridCol>
                <a:gridCol w="5109708">
                  <a:extLst>
                    <a:ext uri="{9D8B030D-6E8A-4147-A177-3AD203B41FA5}">
                      <a16:colId xmlns="" xmlns:a16="http://schemas.microsoft.com/office/drawing/2014/main" val="3684822263"/>
                    </a:ext>
                  </a:extLst>
                </a:gridCol>
                <a:gridCol w="2010610">
                  <a:extLst>
                    <a:ext uri="{9D8B030D-6E8A-4147-A177-3AD203B41FA5}">
                      <a16:colId xmlns="" xmlns:a16="http://schemas.microsoft.com/office/drawing/2014/main" val="393636492"/>
                    </a:ext>
                  </a:extLst>
                </a:gridCol>
                <a:gridCol w="2908968">
                  <a:extLst>
                    <a:ext uri="{9D8B030D-6E8A-4147-A177-3AD203B41FA5}">
                      <a16:colId xmlns="" xmlns:a16="http://schemas.microsoft.com/office/drawing/2014/main" val="1858225225"/>
                    </a:ext>
                  </a:extLst>
                </a:gridCol>
              </a:tblGrid>
              <a:tr h="427864">
                <a:tc gridSpan="4">
                  <a:txBody>
                    <a:bodyPr/>
                    <a:lstStyle/>
                    <a:p>
                      <a:pPr marL="0" marR="0" algn="ctr">
                        <a:spcBef>
                          <a:spcPts val="0"/>
                        </a:spcBef>
                        <a:spcAft>
                          <a:spcPts val="0"/>
                        </a:spcAft>
                      </a:pPr>
                      <a:r>
                        <a:rPr lang="en-US" sz="800" dirty="0">
                          <a:effectLst/>
                        </a:rPr>
                        <a:t> </a:t>
                      </a:r>
                      <a:endParaRPr lang="en-US" sz="800" dirty="0">
                        <a:effectLst/>
                        <a:latin typeface="Times New Roman" panose="02020603050405020304" pitchFamily="18" charset="0"/>
                        <a:ea typeface="Times New Roman" panose="02020603050405020304" pitchFamily="18" charset="0"/>
                      </a:endParaRPr>
                    </a:p>
                  </a:txBody>
                  <a:tcPr marL="19387" marR="19387"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477241338"/>
                  </a:ext>
                </a:extLst>
              </a:tr>
              <a:tr h="427864">
                <a:tc gridSpan="4">
                  <a:txBody>
                    <a:bodyPr/>
                    <a:lstStyle/>
                    <a:p>
                      <a:pPr marL="0" marR="0" algn="ctr">
                        <a:spcBef>
                          <a:spcPts val="0"/>
                        </a:spcBef>
                        <a:spcAft>
                          <a:spcPts val="0"/>
                        </a:spcAft>
                      </a:pPr>
                      <a:r>
                        <a:rPr lang="en-US" sz="1200">
                          <a:effectLst/>
                          <a:latin typeface="+mj-lt"/>
                        </a:rPr>
                        <a:t>T2 Trading/Stitch/Job Description</a:t>
                      </a:r>
                      <a:endParaRPr lang="en-US" sz="1200" b="1">
                        <a:effectLst/>
                        <a:latin typeface="+mj-lt"/>
                      </a:endParaRPr>
                    </a:p>
                  </a:txBody>
                  <a:tcPr marL="19387" marR="19387"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2182308727"/>
                  </a:ext>
                </a:extLst>
              </a:tr>
              <a:tr h="944674">
                <a:tc>
                  <a:txBody>
                    <a:bodyPr/>
                    <a:lstStyle/>
                    <a:p>
                      <a:pPr marL="0" marR="0">
                        <a:spcBef>
                          <a:spcPts val="0"/>
                        </a:spcBef>
                        <a:spcAft>
                          <a:spcPts val="0"/>
                        </a:spcAft>
                      </a:pPr>
                      <a:r>
                        <a:rPr lang="en-US" sz="1200">
                          <a:effectLst/>
                          <a:latin typeface="+mj-lt"/>
                        </a:rPr>
                        <a:t>Job Title:</a:t>
                      </a:r>
                      <a:endParaRPr lang="en-US" sz="1200">
                        <a:effectLst/>
                        <a:latin typeface="+mj-lt"/>
                        <a:ea typeface="Times New Roman" panose="02020603050405020304" pitchFamily="18" charset="0"/>
                      </a:endParaRPr>
                    </a:p>
                  </a:txBody>
                  <a:tcPr marL="19387" marR="19387" marT="0" marB="0" anchor="ctr"/>
                </a:tc>
                <a:tc>
                  <a:txBody>
                    <a:bodyPr/>
                    <a:lstStyle/>
                    <a:p>
                      <a:pPr marL="0" marR="0">
                        <a:spcBef>
                          <a:spcPts val="0"/>
                        </a:spcBef>
                        <a:spcAft>
                          <a:spcPts val="0"/>
                        </a:spcAft>
                      </a:pPr>
                      <a:r>
                        <a:rPr lang="en-US" sz="1200" dirty="0">
                          <a:effectLst/>
                          <a:latin typeface="+mj-lt"/>
                        </a:rPr>
                        <a:t>Store Manager and Assistant manager</a:t>
                      </a:r>
                      <a:endParaRPr lang="en-US" sz="1200" dirty="0">
                        <a:effectLst/>
                        <a:latin typeface="+mj-lt"/>
                        <a:ea typeface="Times New Roman" panose="02020603050405020304" pitchFamily="18" charset="0"/>
                      </a:endParaRPr>
                    </a:p>
                  </a:txBody>
                  <a:tcPr marL="19387" marR="19387" marT="0" marB="0" anchor="ctr"/>
                </a:tc>
                <a:tc>
                  <a:txBody>
                    <a:bodyPr/>
                    <a:lstStyle/>
                    <a:p>
                      <a:pPr marL="0" marR="0">
                        <a:spcBef>
                          <a:spcPts val="0"/>
                        </a:spcBef>
                        <a:spcAft>
                          <a:spcPts val="0"/>
                        </a:spcAft>
                      </a:pPr>
                      <a:endParaRPr lang="en-US" sz="1200" dirty="0">
                        <a:effectLst/>
                        <a:latin typeface="+mj-lt"/>
                        <a:ea typeface="Times New Roman" panose="02020603050405020304" pitchFamily="18" charset="0"/>
                      </a:endParaRPr>
                    </a:p>
                  </a:txBody>
                  <a:tcPr marL="19387" marR="19387" marT="0" marB="0" anchor="ctr"/>
                </a:tc>
                <a:tc>
                  <a:txBody>
                    <a:bodyPr/>
                    <a:lstStyle/>
                    <a:p>
                      <a:endParaRPr lang="en-US"/>
                    </a:p>
                  </a:txBody>
                  <a:tcPr marL="19387" marR="19387" marT="0" marB="0" anchor="ctr"/>
                </a:tc>
                <a:extLst>
                  <a:ext uri="{0D108BD9-81ED-4DB2-BD59-A6C34878D82A}">
                    <a16:rowId xmlns="" xmlns:a16="http://schemas.microsoft.com/office/drawing/2014/main" val="448062028"/>
                  </a:ext>
                </a:extLst>
              </a:tr>
              <a:tr h="944674">
                <a:tc>
                  <a:txBody>
                    <a:bodyPr/>
                    <a:lstStyle/>
                    <a:p>
                      <a:pPr marL="0" marR="0">
                        <a:spcBef>
                          <a:spcPts val="0"/>
                        </a:spcBef>
                        <a:spcAft>
                          <a:spcPts val="0"/>
                        </a:spcAft>
                      </a:pPr>
                      <a:r>
                        <a:rPr lang="en-US" sz="1200">
                          <a:effectLst/>
                          <a:latin typeface="+mj-lt"/>
                        </a:rPr>
                        <a:t>Reports To:</a:t>
                      </a:r>
                      <a:endParaRPr lang="en-US" sz="1200">
                        <a:effectLst/>
                        <a:latin typeface="+mj-lt"/>
                        <a:ea typeface="Times New Roman" panose="02020603050405020304" pitchFamily="18" charset="0"/>
                      </a:endParaRPr>
                    </a:p>
                  </a:txBody>
                  <a:tcPr marL="19387" marR="19387" marT="0" marB="0" anchor="ctr"/>
                </a:tc>
                <a:tc>
                  <a:txBody>
                    <a:bodyPr/>
                    <a:lstStyle/>
                    <a:p>
                      <a:pPr marL="0" marR="0">
                        <a:spcBef>
                          <a:spcPts val="0"/>
                        </a:spcBef>
                        <a:spcAft>
                          <a:spcPts val="0"/>
                        </a:spcAft>
                      </a:pPr>
                      <a:r>
                        <a:rPr lang="en-US" sz="1200">
                          <a:effectLst/>
                          <a:latin typeface="+mj-lt"/>
                        </a:rPr>
                        <a:t>Operations Manager</a:t>
                      </a:r>
                      <a:endParaRPr lang="en-US" sz="1200">
                        <a:effectLst/>
                        <a:latin typeface="+mj-lt"/>
                        <a:ea typeface="Times New Roman" panose="02020603050405020304" pitchFamily="18" charset="0"/>
                      </a:endParaRPr>
                    </a:p>
                  </a:txBody>
                  <a:tcPr marL="19387" marR="19387" marT="0" marB="0" anchor="ctr"/>
                </a:tc>
                <a:tc>
                  <a:txBody>
                    <a:bodyPr/>
                    <a:lstStyle/>
                    <a:p>
                      <a:endParaRPr lang="en-US" sz="1200" dirty="0">
                        <a:latin typeface="+mj-lt"/>
                      </a:endParaRPr>
                    </a:p>
                  </a:txBody>
                  <a:tcPr marL="19387" marR="19387" marT="0" marB="0" anchor="ctr"/>
                </a:tc>
                <a:tc>
                  <a:txBody>
                    <a:bodyPr/>
                    <a:lstStyle/>
                    <a:p>
                      <a:endParaRPr lang="en-US"/>
                    </a:p>
                  </a:txBody>
                  <a:tcPr marL="19387" marR="19387" marT="0" marB="0" anchor="ctr"/>
                </a:tc>
                <a:extLst>
                  <a:ext uri="{0D108BD9-81ED-4DB2-BD59-A6C34878D82A}">
                    <a16:rowId xmlns="" xmlns:a16="http://schemas.microsoft.com/office/drawing/2014/main" val="1895768679"/>
                  </a:ext>
                </a:extLst>
              </a:tr>
              <a:tr h="944674">
                <a:tc>
                  <a:txBody>
                    <a:bodyPr/>
                    <a:lstStyle/>
                    <a:p>
                      <a:pPr marL="0" marR="0">
                        <a:spcBef>
                          <a:spcPts val="0"/>
                        </a:spcBef>
                        <a:spcAft>
                          <a:spcPts val="0"/>
                        </a:spcAft>
                      </a:pPr>
                      <a:r>
                        <a:rPr lang="en-US" sz="1200">
                          <a:effectLst/>
                          <a:latin typeface="+mj-lt"/>
                        </a:rPr>
                        <a:t>Department:</a:t>
                      </a:r>
                      <a:endParaRPr lang="en-US" sz="1200">
                        <a:effectLst/>
                        <a:latin typeface="+mj-lt"/>
                        <a:ea typeface="Times New Roman" panose="02020603050405020304" pitchFamily="18" charset="0"/>
                      </a:endParaRPr>
                    </a:p>
                  </a:txBody>
                  <a:tcPr marL="19387" marR="19387" marT="0" marB="0" anchor="ctr"/>
                </a:tc>
                <a:tc>
                  <a:txBody>
                    <a:bodyPr/>
                    <a:lstStyle/>
                    <a:p>
                      <a:pPr marL="0" marR="0">
                        <a:spcBef>
                          <a:spcPts val="0"/>
                        </a:spcBef>
                        <a:spcAft>
                          <a:spcPts val="0"/>
                        </a:spcAft>
                      </a:pPr>
                      <a:r>
                        <a:rPr lang="en-US" sz="1200" dirty="0">
                          <a:effectLst/>
                          <a:latin typeface="+mj-lt"/>
                        </a:rPr>
                        <a:t>Fashion</a:t>
                      </a:r>
                      <a:endParaRPr lang="en-US" sz="1200" dirty="0">
                        <a:effectLst/>
                        <a:latin typeface="+mj-lt"/>
                        <a:ea typeface="Times New Roman" panose="02020603050405020304" pitchFamily="18" charset="0"/>
                      </a:endParaRPr>
                    </a:p>
                  </a:txBody>
                  <a:tcPr marL="19387" marR="19387" marT="0" marB="0" anchor="ctr"/>
                </a:tc>
                <a:tc>
                  <a:txBody>
                    <a:bodyPr/>
                    <a:lstStyle/>
                    <a:p>
                      <a:endParaRPr lang="en-US" sz="1200">
                        <a:latin typeface="+mj-lt"/>
                      </a:endParaRPr>
                    </a:p>
                  </a:txBody>
                  <a:tcPr marL="19387" marR="19387" marT="0" marB="0" anchor="ctr"/>
                </a:tc>
                <a:tc>
                  <a:txBody>
                    <a:bodyPr/>
                    <a:lstStyle/>
                    <a:p>
                      <a:endParaRPr lang="en-US"/>
                    </a:p>
                  </a:txBody>
                  <a:tcPr marL="19387" marR="19387" marT="0" marB="0" anchor="ctr"/>
                </a:tc>
                <a:extLst>
                  <a:ext uri="{0D108BD9-81ED-4DB2-BD59-A6C34878D82A}">
                    <a16:rowId xmlns="" xmlns:a16="http://schemas.microsoft.com/office/drawing/2014/main" val="4176456941"/>
                  </a:ext>
                </a:extLst>
              </a:tr>
              <a:tr h="944674">
                <a:tc>
                  <a:txBody>
                    <a:bodyPr/>
                    <a:lstStyle/>
                    <a:p>
                      <a:pPr marL="0" marR="0">
                        <a:spcBef>
                          <a:spcPts val="0"/>
                        </a:spcBef>
                        <a:spcAft>
                          <a:spcPts val="0"/>
                        </a:spcAft>
                      </a:pPr>
                      <a:r>
                        <a:rPr lang="en-US" sz="1200">
                          <a:effectLst/>
                          <a:latin typeface="+mj-lt"/>
                        </a:rPr>
                        <a:t>Contract Type:</a:t>
                      </a:r>
                      <a:endParaRPr lang="en-US" sz="1200">
                        <a:effectLst/>
                        <a:latin typeface="+mj-lt"/>
                        <a:ea typeface="Times New Roman" panose="02020603050405020304" pitchFamily="18" charset="0"/>
                      </a:endParaRPr>
                    </a:p>
                  </a:txBody>
                  <a:tcPr marL="19387" marR="19387" marT="0" marB="0" anchor="ctr"/>
                </a:tc>
                <a:tc>
                  <a:txBody>
                    <a:bodyPr/>
                    <a:lstStyle/>
                    <a:p>
                      <a:pPr marL="0" marR="0">
                        <a:spcBef>
                          <a:spcPts val="0"/>
                        </a:spcBef>
                        <a:spcAft>
                          <a:spcPts val="0"/>
                        </a:spcAft>
                      </a:pPr>
                      <a:r>
                        <a:rPr lang="en-US" sz="1200">
                          <a:effectLst/>
                          <a:latin typeface="+mj-lt"/>
                        </a:rPr>
                        <a:t>Permanent Full Time</a:t>
                      </a:r>
                      <a:endParaRPr lang="en-US" sz="1200">
                        <a:effectLst/>
                        <a:latin typeface="+mj-lt"/>
                        <a:ea typeface="Times New Roman" panose="02020603050405020304" pitchFamily="18" charset="0"/>
                      </a:endParaRPr>
                    </a:p>
                  </a:txBody>
                  <a:tcPr marL="19387" marR="19387" marT="0" marB="0" anchor="ctr"/>
                </a:tc>
                <a:tc>
                  <a:txBody>
                    <a:bodyPr/>
                    <a:lstStyle/>
                    <a:p>
                      <a:endParaRPr lang="en-US" sz="1200" dirty="0">
                        <a:latin typeface="+mj-lt"/>
                      </a:endParaRPr>
                    </a:p>
                  </a:txBody>
                  <a:tcPr marL="19387" marR="19387" marT="0" marB="0" anchor="ctr"/>
                </a:tc>
                <a:tc>
                  <a:txBody>
                    <a:bodyPr/>
                    <a:lstStyle/>
                    <a:p>
                      <a:endParaRPr lang="en-US"/>
                    </a:p>
                  </a:txBody>
                  <a:tcPr marL="19387" marR="19387" marT="0" marB="0" anchor="ctr"/>
                </a:tc>
                <a:extLst>
                  <a:ext uri="{0D108BD9-81ED-4DB2-BD59-A6C34878D82A}">
                    <a16:rowId xmlns="" xmlns:a16="http://schemas.microsoft.com/office/drawing/2014/main" val="3639488658"/>
                  </a:ext>
                </a:extLst>
              </a:tr>
              <a:tr h="427864">
                <a:tc gridSpan="4">
                  <a:txBody>
                    <a:bodyPr/>
                    <a:lstStyle/>
                    <a:p>
                      <a:pPr marL="0" marR="0">
                        <a:spcBef>
                          <a:spcPts val="0"/>
                        </a:spcBef>
                        <a:spcAft>
                          <a:spcPts val="0"/>
                        </a:spcAft>
                      </a:pPr>
                      <a:r>
                        <a:rPr lang="en-US" sz="1200" dirty="0">
                          <a:effectLst/>
                          <a:latin typeface="+mj-lt"/>
                        </a:rPr>
                        <a:t>Job Summary: (A brief description of the role)</a:t>
                      </a:r>
                      <a:endParaRPr lang="en-US" sz="1200" dirty="0">
                        <a:effectLst/>
                        <a:latin typeface="+mj-lt"/>
                        <a:ea typeface="Times New Roman" panose="02020603050405020304" pitchFamily="18" charset="0"/>
                      </a:endParaRPr>
                    </a:p>
                  </a:txBody>
                  <a:tcPr marL="19387" marR="19387" marT="0"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802863830"/>
                  </a:ext>
                </a:extLst>
              </a:tr>
              <a:tr h="1795710">
                <a:tc gridSpan="4">
                  <a:txBody>
                    <a:bodyPr/>
                    <a:lstStyle/>
                    <a:p>
                      <a:pPr marL="0" marR="0" algn="just">
                        <a:spcBef>
                          <a:spcPts val="0"/>
                        </a:spcBef>
                        <a:spcAft>
                          <a:spcPts val="0"/>
                        </a:spcAft>
                      </a:pPr>
                      <a:r>
                        <a:rPr lang="en-US" sz="1200" dirty="0">
                          <a:effectLst/>
                          <a:latin typeface="+mj-lt"/>
                        </a:rPr>
                        <a:t> </a:t>
                      </a:r>
                    </a:p>
                    <a:p>
                      <a:pPr marL="0" marR="0" algn="just">
                        <a:spcBef>
                          <a:spcPts val="0"/>
                        </a:spcBef>
                        <a:spcAft>
                          <a:spcPts val="0"/>
                        </a:spcAft>
                      </a:pPr>
                      <a:r>
                        <a:rPr lang="en-US" sz="1200" dirty="0">
                          <a:effectLst/>
                          <a:latin typeface="+mj-lt"/>
                        </a:rPr>
                        <a:t>The primary function of this role is to improve the commercial performance of the store by increasing its turnover and maximizing profitability by maximizing sales opportunities through merchandising, staff training and development. To be accountable for the day-to-day operations of the store and its workforce in line with the overall business Branding principles, providing leadership, ensuring customer satisfaction and making informed decisions to achieve maximum defined targets.</a:t>
                      </a:r>
                    </a:p>
                    <a:p>
                      <a:pPr marL="0" marR="0">
                        <a:spcBef>
                          <a:spcPts val="0"/>
                        </a:spcBef>
                        <a:spcAft>
                          <a:spcPts val="0"/>
                        </a:spcAft>
                      </a:pPr>
                      <a:r>
                        <a:rPr lang="en-US" sz="1200" dirty="0">
                          <a:effectLst/>
                          <a:latin typeface="+mj-lt"/>
                        </a:rPr>
                        <a:t> </a:t>
                      </a:r>
                      <a:endParaRPr lang="en-US" sz="1200" dirty="0">
                        <a:effectLst/>
                        <a:latin typeface="+mj-lt"/>
                        <a:ea typeface="Times New Roman" panose="02020603050405020304" pitchFamily="18" charset="0"/>
                      </a:endParaRPr>
                    </a:p>
                  </a:txBody>
                  <a:tcPr marL="19387" marR="19387"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414172998"/>
                  </a:ext>
                </a:extLst>
              </a:tr>
            </a:tbl>
          </a:graphicData>
        </a:graphic>
      </p:graphicFrame>
    </p:spTree>
    <p:extLst>
      <p:ext uri="{BB962C8B-B14F-4D97-AF65-F5344CB8AC3E}">
        <p14:creationId xmlns:p14="http://schemas.microsoft.com/office/powerpoint/2010/main" val="375728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8640"/>
            <a:ext cx="12192000" cy="3416320"/>
          </a:xfrm>
          <a:prstGeom prst="rect">
            <a:avLst/>
          </a:prstGeom>
        </p:spPr>
        <p:txBody>
          <a:bodyPr wrap="square">
            <a:spAutoFit/>
          </a:bodyPr>
          <a:lstStyle/>
          <a:p>
            <a:r>
              <a:rPr lang="en-US" sz="1200" dirty="0">
                <a:latin typeface="+mj-lt"/>
              </a:rPr>
              <a:t>Store Performance – Driving Sales</a:t>
            </a:r>
          </a:p>
          <a:p>
            <a:r>
              <a:rPr lang="en-US" sz="1200" dirty="0">
                <a:latin typeface="+mj-lt"/>
              </a:rPr>
              <a:t> </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Constantly demonstrating a pro-active approach to driving sales and uses initiatives to increase sales and business improvement through awareness of KPIs’, targets set and analysis of This Year v’s Last Year, UPTs’ and APT s’.</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To ensure accurate knowledge of Brand performance, best sellers and stock levels to generate ideas and action plans to increase overall sales.</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Ability to identify key causes of underperformance, and drive actions to respond to those causes through action plans, analysis and commercial awareness.</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Have the enthusiasm and ‘passion’ to deliver a ‘result focused’ service through communication and attitude, ensuring efficiency and superior customer service.</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Providing critical analytical feedback to the Operations and Buying and Merchandising regarding product, ranging, pricing and competitive activities and opportunities.</a:t>
            </a:r>
          </a:p>
          <a:p>
            <a:r>
              <a:rPr lang="en-US" sz="1200" dirty="0">
                <a:latin typeface="+mj-lt"/>
              </a:rPr>
              <a:t> </a:t>
            </a:r>
          </a:p>
          <a:p>
            <a:r>
              <a:rPr lang="en-US" sz="1200" dirty="0">
                <a:latin typeface="+mj-lt"/>
              </a:rPr>
              <a:t>Highest Customer Service Standards</a:t>
            </a:r>
          </a:p>
          <a:p>
            <a:r>
              <a:rPr lang="en-US" sz="1200" dirty="0">
                <a:latin typeface="+mj-lt"/>
              </a:rPr>
              <a:t> </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In conjunction with the Operations Managers ensure the ‘Key’ priority targets and goals in customer service are consistently achieved appropriate to each Brand through a ‘Passion’ for fashion attitude.   </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Ensure their team delivers the best service to the customers through understanding of what ‘great service’ looks and feels like.</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Has outstanding product knowledge about the Brand and its philosophy so to be able to educate, motivate and inspire their team.</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Constantly assessing the team’s performance against set key criteria and providing constructive feedback to ensure commitment to continuous improvement aiming to excel.</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Always lead by example by providing consistent exceptional service standards.</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Ensure each individual store takes ownership for the successful resolution of customer complaints.</a:t>
            </a:r>
          </a:p>
        </p:txBody>
      </p:sp>
      <p:sp>
        <p:nvSpPr>
          <p:cNvPr id="3" name="Rectangle 2"/>
          <p:cNvSpPr/>
          <p:nvPr/>
        </p:nvSpPr>
        <p:spPr>
          <a:xfrm>
            <a:off x="0" y="3987820"/>
            <a:ext cx="12192000" cy="2492990"/>
          </a:xfrm>
          <a:prstGeom prst="rect">
            <a:avLst/>
          </a:prstGeom>
        </p:spPr>
        <p:txBody>
          <a:bodyPr wrap="square">
            <a:spAutoFit/>
          </a:bodyPr>
          <a:lstStyle/>
          <a:p>
            <a:r>
              <a:rPr lang="en-US" sz="1200" dirty="0">
                <a:latin typeface="+mj-lt"/>
              </a:rPr>
              <a:t>Operational Standards, Processes and Practices</a:t>
            </a:r>
          </a:p>
          <a:p>
            <a:r>
              <a:rPr lang="en-US" sz="1200" dirty="0">
                <a:latin typeface="+mj-lt"/>
              </a:rPr>
              <a:t> </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Always present the store to the highest of Model Store Standards (VM) and take personal accountability of the development of the team in the understanding of the VM principles and to deliver those VM standards.</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Delivers excellence when implementing and executing any event through creative solutions by thinking ‘outside the box’.</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Continually deliver and review in-store duties such as cleaning procedure, Pre-opening inspection and check lists.</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Plan, organize and execute in-store processes such as cash handling, stockroom and stock take administration management.</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Check cash intakes and ensure cash drop is captured correctly prior to banking.</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Has overall accountability and oversee compliance of subordinates with established Company’s policies and standards, such as safe keeping of funds and property, personnel practices, security, sales and record keeping procedures.</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Store inventory is well controlled and adequate security exists, stock shortages are kept to a minimum, all items are tagged and Stock Loss Action Plans (SLAP) are in place.</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Safety codes and ordinances are being complied with and achieving a result that is 1.0% or less at cost.</a:t>
            </a:r>
          </a:p>
          <a:p>
            <a:pPr marL="342900" marR="0" lvl="0" indent="-342900">
              <a:spcBef>
                <a:spcPts val="0"/>
              </a:spcBef>
              <a:spcAft>
                <a:spcPts val="0"/>
              </a:spcAft>
              <a:buFont typeface="Symbol" panose="05050102010706020507" pitchFamily="18" charset="2"/>
              <a:buChar char=""/>
              <a:tabLst>
                <a:tab pos="457200" algn="l"/>
              </a:tabLst>
            </a:pPr>
            <a:r>
              <a:rPr lang="en-US" sz="1200" dirty="0">
                <a:latin typeface="+mj-lt"/>
              </a:rPr>
              <a:t>Store managers will have full accountability and responsibility for their stock loss percentage and current procedure will be followed when dealing with unsatisfactory results. </a:t>
            </a:r>
          </a:p>
        </p:txBody>
      </p:sp>
      <p:sp>
        <p:nvSpPr>
          <p:cNvPr id="4" name="Rectangle 3"/>
          <p:cNvSpPr/>
          <p:nvPr/>
        </p:nvSpPr>
        <p:spPr>
          <a:xfrm>
            <a:off x="0" y="179308"/>
            <a:ext cx="2090701" cy="369332"/>
          </a:xfrm>
          <a:prstGeom prst="rect">
            <a:avLst/>
          </a:prstGeom>
        </p:spPr>
        <p:txBody>
          <a:bodyPr wrap="none">
            <a:spAutoFit/>
          </a:bodyPr>
          <a:lstStyle/>
          <a:p>
            <a:r>
              <a:rPr lang="en-US" b="1" dirty="0">
                <a:latin typeface="+mj-lt"/>
              </a:rPr>
              <a:t>Role Responsibilities</a:t>
            </a:r>
            <a:r>
              <a:rPr lang="en-US" dirty="0"/>
              <a:t>:</a:t>
            </a:r>
            <a:endParaRPr lang="en-US" dirty="0">
              <a:ea typeface="Times New Roman" panose="02020603050405020304" pitchFamily="18" charset="0"/>
            </a:endParaRPr>
          </a:p>
        </p:txBody>
      </p:sp>
    </p:spTree>
    <p:extLst>
      <p:ext uri="{BB962C8B-B14F-4D97-AF65-F5344CB8AC3E}">
        <p14:creationId xmlns:p14="http://schemas.microsoft.com/office/powerpoint/2010/main" val="3451292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04634700"/>
              </p:ext>
            </p:extLst>
          </p:nvPr>
        </p:nvGraphicFramePr>
        <p:xfrm>
          <a:off x="0" y="0"/>
          <a:ext cx="12191682" cy="7051421"/>
        </p:xfrm>
        <a:graphic>
          <a:graphicData uri="http://schemas.openxmlformats.org/drawingml/2006/table">
            <a:tbl>
              <a:tblPr>
                <a:tableStyleId>{5C22544A-7EE6-4342-B048-85BDC9FD1C3A}</a:tableStyleId>
              </a:tblPr>
              <a:tblGrid>
                <a:gridCol w="12191682">
                  <a:extLst>
                    <a:ext uri="{9D8B030D-6E8A-4147-A177-3AD203B41FA5}">
                      <a16:colId xmlns="" xmlns:a16="http://schemas.microsoft.com/office/drawing/2014/main" val="2159374622"/>
                    </a:ext>
                  </a:extLst>
                </a:gridCol>
              </a:tblGrid>
              <a:tr h="355218">
                <a:tc>
                  <a:txBody>
                    <a:bodyPr/>
                    <a:lstStyle/>
                    <a:p>
                      <a:pPr marL="0" marR="0" algn="l">
                        <a:spcBef>
                          <a:spcPts val="0"/>
                        </a:spcBef>
                        <a:spcAft>
                          <a:spcPts val="0"/>
                        </a:spcAft>
                      </a:pPr>
                      <a:endParaRPr lang="en-US" sz="1800" b="1" dirty="0">
                        <a:effectLst/>
                      </a:endParaRPr>
                    </a:p>
                    <a:p>
                      <a:pPr marL="0" marR="0" algn="l">
                        <a:spcBef>
                          <a:spcPts val="0"/>
                        </a:spcBef>
                        <a:spcAft>
                          <a:spcPts val="0"/>
                        </a:spcAft>
                      </a:pPr>
                      <a:r>
                        <a:rPr lang="en-US" sz="1800" b="1" dirty="0">
                          <a:effectLst/>
                        </a:rPr>
                        <a:t>   Person Specification: </a:t>
                      </a:r>
                      <a:endParaRPr lang="en-US" sz="1800" b="1"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1788627612"/>
                  </a:ext>
                </a:extLst>
              </a:tr>
              <a:tr h="5328275">
                <a:tc>
                  <a:txBody>
                    <a:bodyPr/>
                    <a:lstStyle/>
                    <a:p>
                      <a:pPr marL="0" marR="0" algn="ctr">
                        <a:spcBef>
                          <a:spcPts val="0"/>
                        </a:spcBef>
                        <a:spcAft>
                          <a:spcPts val="0"/>
                        </a:spcAft>
                      </a:pPr>
                      <a:r>
                        <a:rPr lang="en-US" sz="1000" dirty="0">
                          <a:effectLst/>
                        </a:rPr>
                        <a:t> </a:t>
                      </a:r>
                      <a:endParaRPr lang="en-US" sz="1200" dirty="0">
                        <a:effectLst/>
                      </a:endParaRPr>
                    </a:p>
                    <a:p>
                      <a:pPr marL="0" marR="0" algn="l">
                        <a:spcBef>
                          <a:spcPts val="0"/>
                        </a:spcBef>
                        <a:spcAft>
                          <a:spcPts val="0"/>
                        </a:spcAft>
                      </a:pPr>
                      <a:r>
                        <a:rPr lang="en-US" sz="1200" dirty="0">
                          <a:effectLst/>
                        </a:rPr>
                        <a:t> </a:t>
                      </a:r>
                      <a:endParaRPr lang="en-US" sz="1200" dirty="0">
                        <a:effectLst/>
                        <a:latin typeface="+mj-lt"/>
                      </a:endParaRPr>
                    </a:p>
                    <a:p>
                      <a:pPr marL="342900" marR="0" lvl="0" indent="-342900" algn="l">
                        <a:spcBef>
                          <a:spcPts val="0"/>
                        </a:spcBef>
                        <a:spcAft>
                          <a:spcPts val="0"/>
                        </a:spcAft>
                        <a:buFont typeface="Symbol" panose="05050102010706020507" pitchFamily="18" charset="2"/>
                        <a:buChar char=""/>
                        <a:tabLst>
                          <a:tab pos="457200" algn="l"/>
                        </a:tabLst>
                      </a:pPr>
                      <a:r>
                        <a:rPr lang="en-US" sz="1200" dirty="0">
                          <a:effectLst/>
                          <a:latin typeface="+mj-lt"/>
                        </a:rPr>
                        <a:t>A proven record of maximizing business performance, increasing sales and reducing costs</a:t>
                      </a:r>
                    </a:p>
                    <a:p>
                      <a:pPr marL="0" marR="0" lvl="0" indent="0" algn="l">
                        <a:spcBef>
                          <a:spcPts val="0"/>
                        </a:spcBef>
                        <a:spcAft>
                          <a:spcPts val="0"/>
                        </a:spcAft>
                        <a:buFont typeface="Symbol" panose="05050102010706020507" pitchFamily="18" charset="2"/>
                        <a:buNone/>
                        <a:tabLst>
                          <a:tab pos="457200" algn="l"/>
                        </a:tabLst>
                      </a:pPr>
                      <a:r>
                        <a:rPr lang="en-US" sz="1200" dirty="0">
                          <a:effectLst/>
                          <a:latin typeface="+mj-lt"/>
                        </a:rPr>
                        <a:t> </a:t>
                      </a:r>
                    </a:p>
                    <a:p>
                      <a:pPr marL="342900" marR="0" lvl="0" indent="-342900" algn="l">
                        <a:spcBef>
                          <a:spcPts val="0"/>
                        </a:spcBef>
                        <a:spcAft>
                          <a:spcPts val="0"/>
                        </a:spcAft>
                        <a:buFont typeface="Symbol" panose="05050102010706020507" pitchFamily="18" charset="2"/>
                        <a:buChar char=""/>
                        <a:tabLst>
                          <a:tab pos="457200" algn="l"/>
                        </a:tabLst>
                      </a:pPr>
                      <a:r>
                        <a:rPr lang="en-US" sz="1200" dirty="0">
                          <a:effectLst/>
                          <a:latin typeface="+mj-lt"/>
                        </a:rPr>
                        <a:t>Results focused and customer service orientated</a:t>
                      </a:r>
                    </a:p>
                    <a:p>
                      <a:pPr marL="0" marR="0" lvl="0" indent="0" algn="l">
                        <a:spcBef>
                          <a:spcPts val="0"/>
                        </a:spcBef>
                        <a:spcAft>
                          <a:spcPts val="0"/>
                        </a:spcAft>
                        <a:buFont typeface="Symbol" panose="05050102010706020507" pitchFamily="18" charset="2"/>
                        <a:buNone/>
                        <a:tabLst>
                          <a:tab pos="457200" algn="l"/>
                        </a:tabLst>
                      </a:pPr>
                      <a:endParaRPr lang="en-US" sz="1200" dirty="0">
                        <a:effectLst/>
                        <a:latin typeface="+mj-lt"/>
                      </a:endParaRPr>
                    </a:p>
                    <a:p>
                      <a:pPr marL="342900" marR="0" lvl="0" indent="-342900" algn="l">
                        <a:spcBef>
                          <a:spcPts val="0"/>
                        </a:spcBef>
                        <a:spcAft>
                          <a:spcPts val="0"/>
                        </a:spcAft>
                        <a:buFont typeface="Symbol" panose="05050102010706020507" pitchFamily="18" charset="2"/>
                        <a:buChar char=""/>
                        <a:tabLst>
                          <a:tab pos="457200" algn="l"/>
                        </a:tabLst>
                      </a:pPr>
                      <a:r>
                        <a:rPr lang="en-US" sz="1200" dirty="0">
                          <a:effectLst/>
                          <a:latin typeface="+mj-lt"/>
                        </a:rPr>
                        <a:t>Effective leadership and motivational skills</a:t>
                      </a:r>
                    </a:p>
                    <a:p>
                      <a:pPr marL="0" marR="0" lvl="0" indent="0" algn="l">
                        <a:spcBef>
                          <a:spcPts val="0"/>
                        </a:spcBef>
                        <a:spcAft>
                          <a:spcPts val="0"/>
                        </a:spcAft>
                        <a:buFont typeface="Symbol" panose="05050102010706020507" pitchFamily="18" charset="2"/>
                        <a:buNone/>
                        <a:tabLst>
                          <a:tab pos="457200" algn="l"/>
                        </a:tabLst>
                      </a:pPr>
                      <a:endParaRPr lang="en-US" sz="1200" dirty="0">
                        <a:effectLst/>
                        <a:latin typeface="+mj-lt"/>
                      </a:endParaRPr>
                    </a:p>
                    <a:p>
                      <a:pPr marL="342900" marR="0" lvl="0" indent="-342900" algn="l">
                        <a:spcBef>
                          <a:spcPts val="0"/>
                        </a:spcBef>
                        <a:spcAft>
                          <a:spcPts val="0"/>
                        </a:spcAft>
                        <a:buFont typeface="Symbol" panose="05050102010706020507" pitchFamily="18" charset="2"/>
                        <a:buChar char=""/>
                        <a:tabLst>
                          <a:tab pos="457200" algn="l"/>
                        </a:tabLst>
                      </a:pPr>
                      <a:r>
                        <a:rPr lang="en-US" sz="1200" dirty="0">
                          <a:effectLst/>
                          <a:latin typeface="+mj-lt"/>
                        </a:rPr>
                        <a:t>Possess fashion knowledge and a natural flair with a keen eye for detail and visual presentation</a:t>
                      </a:r>
                    </a:p>
                    <a:p>
                      <a:pPr marL="0" marR="0" lvl="0" indent="0" algn="l">
                        <a:spcBef>
                          <a:spcPts val="0"/>
                        </a:spcBef>
                        <a:spcAft>
                          <a:spcPts val="0"/>
                        </a:spcAft>
                        <a:buFont typeface="Symbol" panose="05050102010706020507" pitchFamily="18" charset="2"/>
                        <a:buNone/>
                        <a:tabLst>
                          <a:tab pos="457200" algn="l"/>
                        </a:tabLst>
                      </a:pPr>
                      <a:endParaRPr lang="en-US" sz="1200" dirty="0">
                        <a:effectLst/>
                        <a:latin typeface="+mj-lt"/>
                      </a:endParaRPr>
                    </a:p>
                    <a:p>
                      <a:pPr marL="342900" marR="0" lvl="0" indent="-342900" algn="l">
                        <a:spcBef>
                          <a:spcPts val="0"/>
                        </a:spcBef>
                        <a:spcAft>
                          <a:spcPts val="0"/>
                        </a:spcAft>
                        <a:buFont typeface="Symbol" panose="05050102010706020507" pitchFamily="18" charset="2"/>
                        <a:buChar char=""/>
                        <a:tabLst>
                          <a:tab pos="457200" algn="l"/>
                        </a:tabLst>
                      </a:pPr>
                      <a:r>
                        <a:rPr lang="en-US" sz="1200" dirty="0">
                          <a:effectLst/>
                          <a:latin typeface="+mj-lt"/>
                        </a:rPr>
                        <a:t>Strong analytical and problem solving skills</a:t>
                      </a:r>
                    </a:p>
                    <a:p>
                      <a:pPr marL="0" marR="0" lvl="0" indent="0" algn="l">
                        <a:spcBef>
                          <a:spcPts val="0"/>
                        </a:spcBef>
                        <a:spcAft>
                          <a:spcPts val="0"/>
                        </a:spcAft>
                        <a:buFont typeface="Symbol" panose="05050102010706020507" pitchFamily="18" charset="2"/>
                        <a:buNone/>
                        <a:tabLst>
                          <a:tab pos="457200" algn="l"/>
                        </a:tabLst>
                      </a:pPr>
                      <a:endParaRPr lang="en-US" sz="1200" dirty="0">
                        <a:effectLst/>
                        <a:latin typeface="+mj-lt"/>
                      </a:endParaRPr>
                    </a:p>
                    <a:p>
                      <a:pPr marL="342900" marR="0" lvl="0" indent="-342900" algn="l">
                        <a:spcBef>
                          <a:spcPts val="0"/>
                        </a:spcBef>
                        <a:spcAft>
                          <a:spcPts val="0"/>
                        </a:spcAft>
                        <a:buFont typeface="Symbol" panose="05050102010706020507" pitchFamily="18" charset="2"/>
                        <a:buChar char=""/>
                        <a:tabLst>
                          <a:tab pos="457200" algn="l"/>
                        </a:tabLst>
                      </a:pPr>
                      <a:r>
                        <a:rPr lang="en-US" sz="1200" dirty="0">
                          <a:effectLst/>
                          <a:latin typeface="+mj-lt"/>
                        </a:rPr>
                        <a:t>Ability to work on your own autonomy and strong decision making skills</a:t>
                      </a:r>
                    </a:p>
                    <a:p>
                      <a:pPr marL="0" marR="0" lvl="0" indent="0" algn="l">
                        <a:spcBef>
                          <a:spcPts val="0"/>
                        </a:spcBef>
                        <a:spcAft>
                          <a:spcPts val="0"/>
                        </a:spcAft>
                        <a:buFont typeface="Symbol" panose="05050102010706020507" pitchFamily="18" charset="2"/>
                        <a:buNone/>
                        <a:tabLst>
                          <a:tab pos="457200" algn="l"/>
                        </a:tabLst>
                      </a:pPr>
                      <a:endParaRPr lang="en-US" sz="1200" dirty="0">
                        <a:effectLst/>
                        <a:latin typeface="+mj-lt"/>
                      </a:endParaRPr>
                    </a:p>
                    <a:p>
                      <a:pPr marL="342900" marR="0" lvl="0" indent="-342900" algn="l">
                        <a:spcBef>
                          <a:spcPts val="0"/>
                        </a:spcBef>
                        <a:spcAft>
                          <a:spcPts val="0"/>
                        </a:spcAft>
                        <a:buFont typeface="Symbol" panose="05050102010706020507" pitchFamily="18" charset="2"/>
                        <a:buChar char=""/>
                        <a:tabLst>
                          <a:tab pos="457200" algn="l"/>
                        </a:tabLst>
                      </a:pPr>
                      <a:r>
                        <a:rPr lang="en-US" sz="1200" dirty="0">
                          <a:effectLst/>
                          <a:latin typeface="+mj-lt"/>
                        </a:rPr>
                        <a:t>Effective time management and able to prioritize work</a:t>
                      </a:r>
                    </a:p>
                    <a:p>
                      <a:pPr marL="0" marR="0" lvl="0" indent="0" algn="l">
                        <a:spcBef>
                          <a:spcPts val="0"/>
                        </a:spcBef>
                        <a:spcAft>
                          <a:spcPts val="0"/>
                        </a:spcAft>
                        <a:buFont typeface="Symbol" panose="05050102010706020507" pitchFamily="18" charset="2"/>
                        <a:buNone/>
                        <a:tabLst>
                          <a:tab pos="457200" algn="l"/>
                        </a:tabLst>
                      </a:pPr>
                      <a:endParaRPr lang="en-US" sz="1200" dirty="0">
                        <a:effectLst/>
                        <a:latin typeface="+mj-lt"/>
                      </a:endParaRPr>
                    </a:p>
                    <a:p>
                      <a:pPr marL="342900" marR="0" lvl="0" indent="-342900" algn="l">
                        <a:spcBef>
                          <a:spcPts val="0"/>
                        </a:spcBef>
                        <a:spcAft>
                          <a:spcPts val="0"/>
                        </a:spcAft>
                        <a:buFont typeface="Symbol" panose="05050102010706020507" pitchFamily="18" charset="2"/>
                        <a:buChar char=""/>
                        <a:tabLst>
                          <a:tab pos="457200" algn="l"/>
                        </a:tabLst>
                      </a:pPr>
                      <a:r>
                        <a:rPr lang="en-US" sz="1200" dirty="0">
                          <a:effectLst/>
                          <a:latin typeface="+mj-lt"/>
                        </a:rPr>
                        <a:t>Effective verbal, written and listening communications skills</a:t>
                      </a:r>
                    </a:p>
                    <a:p>
                      <a:pPr marL="0" marR="0" lvl="0" indent="0" algn="l">
                        <a:spcBef>
                          <a:spcPts val="0"/>
                        </a:spcBef>
                        <a:spcAft>
                          <a:spcPts val="0"/>
                        </a:spcAft>
                        <a:buFont typeface="Symbol" panose="05050102010706020507" pitchFamily="18" charset="2"/>
                        <a:buNone/>
                        <a:tabLst>
                          <a:tab pos="457200" algn="l"/>
                        </a:tabLst>
                      </a:pPr>
                      <a:endParaRPr lang="en-US" sz="1200" dirty="0">
                        <a:effectLst/>
                        <a:latin typeface="+mj-lt"/>
                      </a:endParaRPr>
                    </a:p>
                    <a:p>
                      <a:pPr marL="342900" marR="0" lvl="0" indent="-342900" algn="l">
                        <a:spcBef>
                          <a:spcPts val="0"/>
                        </a:spcBef>
                        <a:spcAft>
                          <a:spcPts val="0"/>
                        </a:spcAft>
                        <a:buFont typeface="Symbol" panose="05050102010706020507" pitchFamily="18" charset="2"/>
                        <a:buChar char=""/>
                        <a:tabLst>
                          <a:tab pos="457200" algn="l"/>
                        </a:tabLst>
                      </a:pPr>
                      <a:r>
                        <a:rPr lang="en-US" sz="1200" dirty="0">
                          <a:effectLst/>
                          <a:latin typeface="+mj-lt"/>
                        </a:rPr>
                        <a:t>Persuasive and able to exercise a high degree of influence</a:t>
                      </a:r>
                    </a:p>
                    <a:p>
                      <a:pPr marL="0" marR="0" lvl="0" indent="0" algn="l">
                        <a:spcBef>
                          <a:spcPts val="0"/>
                        </a:spcBef>
                        <a:spcAft>
                          <a:spcPts val="0"/>
                        </a:spcAft>
                        <a:buFont typeface="Symbol" panose="05050102010706020507" pitchFamily="18" charset="2"/>
                        <a:buNone/>
                        <a:tabLst>
                          <a:tab pos="457200" algn="l"/>
                        </a:tabLst>
                      </a:pPr>
                      <a:endParaRPr lang="en-US" sz="1200" dirty="0">
                        <a:effectLst/>
                        <a:latin typeface="+mj-lt"/>
                      </a:endParaRPr>
                    </a:p>
                    <a:p>
                      <a:pPr marL="342900" marR="0" lvl="0" indent="-342900" algn="l">
                        <a:spcBef>
                          <a:spcPts val="0"/>
                        </a:spcBef>
                        <a:spcAft>
                          <a:spcPts val="0"/>
                        </a:spcAft>
                        <a:buFont typeface="Symbol" panose="05050102010706020507" pitchFamily="18" charset="2"/>
                        <a:buChar char=""/>
                        <a:tabLst>
                          <a:tab pos="457200" algn="l"/>
                        </a:tabLst>
                      </a:pPr>
                      <a:r>
                        <a:rPr lang="en-US" sz="1200" dirty="0">
                          <a:effectLst/>
                          <a:latin typeface="+mj-lt"/>
                        </a:rPr>
                        <a:t>Flexible, adaptable and acceptance of a changing environment</a:t>
                      </a:r>
                    </a:p>
                    <a:p>
                      <a:pPr marL="0" marR="0" lvl="0" indent="0" algn="l">
                        <a:spcBef>
                          <a:spcPts val="0"/>
                        </a:spcBef>
                        <a:spcAft>
                          <a:spcPts val="0"/>
                        </a:spcAft>
                        <a:buFont typeface="Symbol" panose="05050102010706020507" pitchFamily="18" charset="2"/>
                        <a:buNone/>
                        <a:tabLst>
                          <a:tab pos="457200" algn="l"/>
                        </a:tabLst>
                      </a:pPr>
                      <a:endParaRPr lang="en-US" sz="1200" dirty="0">
                        <a:effectLst/>
                        <a:latin typeface="+mj-lt"/>
                      </a:endParaRPr>
                    </a:p>
                    <a:p>
                      <a:pPr marL="342900" marR="0" lvl="0" indent="-342900" algn="l">
                        <a:spcBef>
                          <a:spcPts val="0"/>
                        </a:spcBef>
                        <a:spcAft>
                          <a:spcPts val="0"/>
                        </a:spcAft>
                        <a:buFont typeface="Symbol" panose="05050102010706020507" pitchFamily="18" charset="2"/>
                        <a:buChar char=""/>
                        <a:tabLst>
                          <a:tab pos="457200" algn="l"/>
                        </a:tabLst>
                      </a:pPr>
                      <a:r>
                        <a:rPr lang="en-US" sz="1200" dirty="0">
                          <a:effectLst/>
                          <a:latin typeface="+mj-lt"/>
                        </a:rPr>
                        <a:t>Cultural awareness and sensitivity relating to multi-nationalities</a:t>
                      </a:r>
                    </a:p>
                    <a:p>
                      <a:pPr marL="0" marR="0" lvl="0" indent="0" algn="l">
                        <a:spcBef>
                          <a:spcPts val="0"/>
                        </a:spcBef>
                        <a:spcAft>
                          <a:spcPts val="0"/>
                        </a:spcAft>
                        <a:buFont typeface="Symbol" panose="05050102010706020507" pitchFamily="18" charset="2"/>
                        <a:buNone/>
                        <a:tabLst>
                          <a:tab pos="457200" algn="l"/>
                        </a:tabLst>
                      </a:pPr>
                      <a:endParaRPr lang="en-US" sz="1200" dirty="0">
                        <a:effectLst/>
                        <a:latin typeface="+mj-lt"/>
                      </a:endParaRPr>
                    </a:p>
                    <a:p>
                      <a:pPr marL="342900" marR="0" lvl="0" indent="-342900" algn="l">
                        <a:spcBef>
                          <a:spcPts val="0"/>
                        </a:spcBef>
                        <a:spcAft>
                          <a:spcPts val="0"/>
                        </a:spcAft>
                        <a:buFont typeface="Symbol" panose="05050102010706020507" pitchFamily="18" charset="2"/>
                        <a:buChar char=""/>
                        <a:tabLst>
                          <a:tab pos="457200" algn="l"/>
                        </a:tabLst>
                      </a:pPr>
                      <a:r>
                        <a:rPr lang="en-US" sz="1200" dirty="0">
                          <a:effectLst/>
                          <a:latin typeface="+mj-lt"/>
                        </a:rPr>
                        <a:t>Demonstrate sound work ethics</a:t>
                      </a:r>
                    </a:p>
                    <a:p>
                      <a:pPr marL="0" marR="0" algn="l">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2029796092"/>
                  </a:ext>
                </a:extLst>
              </a:tr>
              <a:tr h="355218">
                <a:tc>
                  <a:txBody>
                    <a:bodyPr/>
                    <a:lstStyle/>
                    <a:p>
                      <a:pPr marL="0" marR="0" algn="ctr">
                        <a:spcBef>
                          <a:spcPts val="0"/>
                        </a:spcBef>
                        <a:spcAft>
                          <a:spcPts val="0"/>
                        </a:spcAft>
                      </a:pPr>
                      <a:r>
                        <a:rPr lang="en-US" sz="1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741806854"/>
                  </a:ext>
                </a:extLst>
              </a:tr>
              <a:tr h="819288">
                <a:tc>
                  <a:txBody>
                    <a:bodyPr/>
                    <a:lstStyle/>
                    <a:p>
                      <a:pPr marL="0" marR="0" algn="ctr">
                        <a:spcBef>
                          <a:spcPts val="0"/>
                        </a:spcBef>
                        <a:spcAft>
                          <a:spcPts val="0"/>
                        </a:spcAft>
                      </a:pPr>
                      <a:r>
                        <a:rPr lang="en-US" sz="1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 xmlns:a16="http://schemas.microsoft.com/office/drawing/2014/main" val="840197087"/>
                  </a:ext>
                </a:extLst>
              </a:tr>
            </a:tbl>
          </a:graphicData>
        </a:graphic>
      </p:graphicFrame>
      <p:sp>
        <p:nvSpPr>
          <p:cNvPr id="5" name="Rectangle 1"/>
          <p:cNvSpPr>
            <a:spLocks noChangeArrowheads="1"/>
          </p:cNvSpPr>
          <p:nvPr/>
        </p:nvSpPr>
        <p:spPr bwMode="auto">
          <a:xfrm>
            <a:off x="318" y="-158"/>
            <a:ext cx="124685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6366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3900" y="430823"/>
            <a:ext cx="10515600" cy="716329"/>
          </a:xfrm>
        </p:spPr>
        <p:txBody>
          <a:bodyPr>
            <a:noAutofit/>
          </a:bodyPr>
          <a:lstStyle/>
          <a:p>
            <a:pPr algn="ctr">
              <a:lnSpc>
                <a:spcPct val="100000"/>
              </a:lnSpc>
            </a:pPr>
            <a:r>
              <a:rPr lang="en-US" sz="2400" b="1" dirty="0"/>
              <a:t> 15. Meeting Policies &amp; Procedures</a:t>
            </a:r>
            <a:br>
              <a:rPr lang="en-US" sz="2400" b="1" dirty="0"/>
            </a:br>
            <a:endParaRPr lang="en-US" sz="2400" b="1" dirty="0"/>
          </a:p>
        </p:txBody>
      </p:sp>
      <p:sp>
        <p:nvSpPr>
          <p:cNvPr id="5" name="Rectangle 4"/>
          <p:cNvSpPr/>
          <p:nvPr/>
        </p:nvSpPr>
        <p:spPr>
          <a:xfrm>
            <a:off x="723900" y="788987"/>
            <a:ext cx="6096000" cy="1380506"/>
          </a:xfrm>
          <a:prstGeom prst="rect">
            <a:avLst/>
          </a:prstGeom>
        </p:spPr>
        <p:txBody>
          <a:bodyPr>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Daily Huddle:</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200" dirty="0">
                <a:latin typeface="+mj-lt"/>
                <a:ea typeface="Calibri" panose="020F0502020204030204" pitchFamily="34" charset="0"/>
                <a:cs typeface="Arial" panose="020B0604020202020204" pitchFamily="34" charset="0"/>
              </a:rPr>
              <a:t>A short daily huddle will be conducted at 1:30 PM, at least twice a week when all staff members are present. During this huddle, we will focus on briefing important topics such as targets, UPTs (Units per Transaction), APTs (Average Purchase Value), and any urgent matters that require immediate attention</a:t>
            </a:r>
            <a:r>
              <a:rPr lang="en-US" dirty="0">
                <a:latin typeface="Calibri" panose="020F0502020204030204" pitchFamily="34" charset="0"/>
                <a:ea typeface="Calibri" panose="020F0502020204030204" pitchFamily="34" charset="0"/>
                <a:cs typeface="Arial" panose="020B0604020202020204" pitchFamily="34" charset="0"/>
              </a:rPr>
              <a:t>.</a:t>
            </a:r>
          </a:p>
        </p:txBody>
      </p:sp>
      <p:sp>
        <p:nvSpPr>
          <p:cNvPr id="6" name="Rectangle 5"/>
          <p:cNvSpPr/>
          <p:nvPr/>
        </p:nvSpPr>
        <p:spPr>
          <a:xfrm>
            <a:off x="4884420" y="1912608"/>
            <a:ext cx="6096000" cy="1281761"/>
          </a:xfrm>
          <a:prstGeom prst="rect">
            <a:avLst/>
          </a:prstGeom>
        </p:spPr>
        <p:txBody>
          <a:bodyPr>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Monthly Staff Meeting:</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200" dirty="0">
                <a:latin typeface="+mj-lt"/>
                <a:ea typeface="Calibri" panose="020F0502020204030204" pitchFamily="34" charset="0"/>
                <a:cs typeface="Arial" panose="020B0604020202020204" pitchFamily="34" charset="0"/>
              </a:rPr>
              <a:t>A mandatory staff meeting will be conducted every month, between the 1st and 5</a:t>
            </a:r>
            <a:r>
              <a:rPr lang="en-US" sz="1200" baseline="30000" dirty="0">
                <a:latin typeface="+mj-lt"/>
                <a:ea typeface="Calibri" panose="020F0502020204030204" pitchFamily="34" charset="0"/>
                <a:cs typeface="Arial" panose="020B0604020202020204" pitchFamily="34" charset="0"/>
              </a:rPr>
              <a:t>th</a:t>
            </a:r>
            <a:r>
              <a:rPr lang="en-US" sz="1200" dirty="0">
                <a:latin typeface="+mj-lt"/>
                <a:ea typeface="Calibri" panose="020F0502020204030204" pitchFamily="34" charset="0"/>
                <a:cs typeface="Arial" panose="020B0604020202020204" pitchFamily="34" charset="0"/>
              </a:rPr>
              <a:t> , starting at 8:00 AM. This meeting will provide an opportunity for the entire staff to come together and receive updates on company-wide matters, new policies, and other important announcements. The meeting will be prepared by the store manager or delegated to the upper management.</a:t>
            </a:r>
          </a:p>
        </p:txBody>
      </p:sp>
      <p:sp>
        <p:nvSpPr>
          <p:cNvPr id="7" name="Rectangle 6"/>
          <p:cNvSpPr/>
          <p:nvPr/>
        </p:nvSpPr>
        <p:spPr>
          <a:xfrm>
            <a:off x="723900" y="2463557"/>
            <a:ext cx="6096000" cy="1671996"/>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Monthly Topic:</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200" dirty="0">
                <a:latin typeface="+mj-lt"/>
                <a:ea typeface="Calibri" panose="020F0502020204030204" pitchFamily="34" charset="0"/>
                <a:cs typeface="Arial" panose="020B0604020202020204" pitchFamily="34" charset="0"/>
              </a:rPr>
              <a:t>Each month, a specific topic will be chosen and shared with the team. This topic will be determined by the upper management and serves as a focal point for discussions, learning, and sharing of best practices during the monthly staff meeting. The chosen topic will be communicated to you well in advance.</a:t>
            </a:r>
          </a:p>
        </p:txBody>
      </p:sp>
      <p:sp>
        <p:nvSpPr>
          <p:cNvPr id="8" name="Rectangle 7"/>
          <p:cNvSpPr/>
          <p:nvPr/>
        </p:nvSpPr>
        <p:spPr>
          <a:xfrm>
            <a:off x="4884420" y="3793096"/>
            <a:ext cx="6096000" cy="1273041"/>
          </a:xfrm>
          <a:prstGeom prst="rect">
            <a:avLst/>
          </a:prstGeom>
        </p:spPr>
        <p:txBody>
          <a:bodyPr>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Management Meetings:</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200" dirty="0">
                <a:latin typeface="+mj-lt"/>
                <a:ea typeface="Calibri" panose="020F0502020204030204" pitchFamily="34" charset="0"/>
                <a:cs typeface="Arial" panose="020B0604020202020204" pitchFamily="34" charset="0"/>
              </a:rPr>
              <a:t>Management meetings will be scheduled every two months at the head office or as deemed necessary. These meetings will provide a platform for managers to discuss strategic matters, review performance, and align on organizational goals. The date, time, and location of these meetings will be communicated to the respective managers.</a:t>
            </a:r>
          </a:p>
        </p:txBody>
      </p:sp>
      <p:sp>
        <p:nvSpPr>
          <p:cNvPr id="9" name="Rectangle 8"/>
          <p:cNvSpPr/>
          <p:nvPr/>
        </p:nvSpPr>
        <p:spPr>
          <a:xfrm>
            <a:off x="723900" y="4734280"/>
            <a:ext cx="6096000" cy="1273041"/>
          </a:xfrm>
          <a:prstGeom prst="rect">
            <a:avLst/>
          </a:prstGeom>
        </p:spPr>
        <p:txBody>
          <a:bodyPr>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Monthly Staff KPI Meeting:</a:t>
            </a:r>
            <a:endParaRPr lang="en-US"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200" dirty="0">
                <a:latin typeface="+mj-lt"/>
                <a:ea typeface="Calibri" panose="020F0502020204030204" pitchFamily="34" charset="0"/>
                <a:cs typeface="Arial" panose="020B0604020202020204" pitchFamily="34" charset="0"/>
              </a:rPr>
              <a:t>The monthly staff KPI (Key Performance Indicators) meeting is a crucial session where we review our individual and team performance against set targets. This meeting will be a minimum of 30 minutes long, allowing for a comprehensive analysis of our progress. Attendance at this meeting is mandatory for all relevant team members.</a:t>
            </a:r>
          </a:p>
        </p:txBody>
      </p:sp>
      <p:sp>
        <p:nvSpPr>
          <p:cNvPr id="10" name="Rectangle 9"/>
          <p:cNvSpPr/>
          <p:nvPr/>
        </p:nvSpPr>
        <p:spPr>
          <a:xfrm>
            <a:off x="0" y="6461072"/>
            <a:ext cx="12192000" cy="289951"/>
          </a:xfrm>
          <a:prstGeom prst="rect">
            <a:avLst/>
          </a:prstGeom>
        </p:spPr>
        <p:txBody>
          <a:bodyPr wrap="square">
            <a:spAutoFit/>
          </a:bodyPr>
          <a:lstStyle/>
          <a:p>
            <a:pPr algn="ctr">
              <a:lnSpc>
                <a:spcPct val="107000"/>
              </a:lnSpc>
              <a:spcAft>
                <a:spcPts val="800"/>
              </a:spcAft>
            </a:pPr>
            <a:r>
              <a:rPr lang="en-US" sz="1200" b="1" dirty="0">
                <a:solidFill>
                  <a:srgbClr val="FF0000"/>
                </a:solidFill>
                <a:latin typeface="+mj-lt"/>
                <a:ea typeface="Calibri" panose="020F0502020204030204" pitchFamily="34" charset="0"/>
                <a:cs typeface="Arial" panose="020B0604020202020204" pitchFamily="34" charset="0"/>
              </a:rPr>
              <a:t>It is important that we all respect these meeting policies and procedures, as they are designed to enhance our productivity, foster collaboration, and keep us informed about important matters</a:t>
            </a:r>
            <a:r>
              <a:rPr lang="en-US" sz="1200" dirty="0">
                <a:latin typeface="+mj-lt"/>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89914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72534"/>
            <a:ext cx="12191999" cy="461665"/>
          </a:xfrm>
          <a:prstGeom prst="rect">
            <a:avLst/>
          </a:prstGeom>
        </p:spPr>
        <p:txBody>
          <a:bodyPr wrap="square">
            <a:spAutoFit/>
          </a:bodyPr>
          <a:lstStyle/>
          <a:p>
            <a:pPr algn="ctr"/>
            <a:r>
              <a:rPr lang="en-US" sz="2400" b="1" dirty="0">
                <a:latin typeface="+mj-lt"/>
                <a:ea typeface="Calibri" panose="020F0502020204030204" pitchFamily="34" charset="0"/>
                <a:cs typeface="Arial" panose="020B0604020202020204" pitchFamily="34" charset="0"/>
              </a:rPr>
              <a:t>1.1Summary</a:t>
            </a:r>
            <a:r>
              <a:rPr lang="en-US" dirty="0">
                <a:latin typeface="Calibri" panose="020F0502020204030204" pitchFamily="34" charset="0"/>
                <a:ea typeface="Calibri" panose="020F0502020204030204" pitchFamily="34" charset="0"/>
                <a:cs typeface="Arial" panose="020B0604020202020204" pitchFamily="34" charset="0"/>
              </a:rPr>
              <a:t> </a:t>
            </a:r>
            <a:endParaRPr lang="en-US" dirty="0"/>
          </a:p>
        </p:txBody>
      </p:sp>
      <p:sp>
        <p:nvSpPr>
          <p:cNvPr id="5" name="Rectangle 4"/>
          <p:cNvSpPr/>
          <p:nvPr/>
        </p:nvSpPr>
        <p:spPr>
          <a:xfrm>
            <a:off x="613410" y="504830"/>
            <a:ext cx="6096000" cy="787652"/>
          </a:xfrm>
          <a:prstGeom prst="rect">
            <a:avLst/>
          </a:prstGeom>
        </p:spPr>
        <p:txBody>
          <a:bodyPr>
            <a:spAutoFit/>
          </a:bodyPr>
          <a:lstStyle/>
          <a:p>
            <a:pPr marL="45720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p>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1</a:t>
            </a:r>
            <a:r>
              <a:rPr lang="en-US" dirty="0">
                <a:latin typeface="Calibri" panose="020F0502020204030204" pitchFamily="34" charset="0"/>
                <a:ea typeface="Calibri" panose="020F0502020204030204" pitchFamily="34" charset="0"/>
                <a:cs typeface="Arial" panose="020B0604020202020204" pitchFamily="34" charset="0"/>
              </a:rPr>
              <a:t>. </a:t>
            </a:r>
            <a:r>
              <a:rPr lang="en-US" b="1" dirty="0">
                <a:latin typeface="Calibri" panose="020F0502020204030204" pitchFamily="34" charset="0"/>
                <a:ea typeface="Calibri" panose="020F0502020204030204" pitchFamily="34" charset="0"/>
                <a:cs typeface="Arial" panose="020B0604020202020204" pitchFamily="34" charset="0"/>
              </a:rPr>
              <a:t>Career Planning</a:t>
            </a:r>
          </a:p>
        </p:txBody>
      </p:sp>
      <p:sp>
        <p:nvSpPr>
          <p:cNvPr id="6" name="Rectangle 5"/>
          <p:cNvSpPr/>
          <p:nvPr/>
        </p:nvSpPr>
        <p:spPr>
          <a:xfrm>
            <a:off x="613410" y="1359130"/>
            <a:ext cx="3951851" cy="388696"/>
          </a:xfrm>
          <a:prstGeom prst="rect">
            <a:avLst/>
          </a:prstGeom>
        </p:spPr>
        <p:txBody>
          <a:bodyPr wrap="none">
            <a:spAutoFit/>
          </a:bodyPr>
          <a:lstStyle/>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2.Conduct &amp; Customer Relations Notice</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613410" y="1821812"/>
            <a:ext cx="4490460" cy="388696"/>
          </a:xfrm>
          <a:prstGeom prst="rect">
            <a:avLst/>
          </a:prstGeom>
        </p:spPr>
        <p:txBody>
          <a:bodyPr wrap="none">
            <a:spAutoFit/>
          </a:bodyPr>
          <a:lstStyle/>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3.Salesperson Guidelines During Busy Season</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613410" y="2277156"/>
            <a:ext cx="4066754" cy="388696"/>
          </a:xfrm>
          <a:prstGeom prst="rect">
            <a:avLst/>
          </a:prstGeom>
        </p:spPr>
        <p:txBody>
          <a:bodyPr wrap="none">
            <a:spAutoFit/>
          </a:bodyPr>
          <a:lstStyle/>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4.Complaint Handling &amp; Reporting Policy</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9" name="Rectangle 8"/>
          <p:cNvSpPr/>
          <p:nvPr/>
        </p:nvSpPr>
        <p:spPr>
          <a:xfrm>
            <a:off x="613410" y="2732500"/>
            <a:ext cx="3078471" cy="388696"/>
          </a:xfrm>
          <a:prstGeom prst="rect">
            <a:avLst/>
          </a:prstGeom>
        </p:spPr>
        <p:txBody>
          <a:bodyPr wrap="none">
            <a:spAutoFit/>
          </a:bodyPr>
          <a:lstStyle/>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5.Damaged Item Return Policy</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1" name="Rectangle 10"/>
          <p:cNvSpPr/>
          <p:nvPr/>
        </p:nvSpPr>
        <p:spPr>
          <a:xfrm>
            <a:off x="613410" y="2726397"/>
            <a:ext cx="6096000" cy="787652"/>
          </a:xfrm>
          <a:prstGeom prst="rect">
            <a:avLst/>
          </a:prstGeom>
        </p:spPr>
        <p:txBody>
          <a:bodyPr>
            <a:spAutoFit/>
          </a:bodyPr>
          <a:lstStyle/>
          <a:p>
            <a:pPr marL="45720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p>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6.1Exchange Policy &amp; Procedure</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2" name="Rectangle 11"/>
          <p:cNvSpPr/>
          <p:nvPr/>
        </p:nvSpPr>
        <p:spPr>
          <a:xfrm>
            <a:off x="7089243" y="970342"/>
            <a:ext cx="2225930" cy="388696"/>
          </a:xfrm>
          <a:prstGeom prst="rect">
            <a:avLst/>
          </a:prstGeom>
        </p:spPr>
        <p:txBody>
          <a:bodyPr wrap="none">
            <a:spAutoFit/>
          </a:bodyPr>
          <a:lstStyle/>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7.1Reservation Policy</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p:cNvSpPr/>
          <p:nvPr/>
        </p:nvSpPr>
        <p:spPr>
          <a:xfrm>
            <a:off x="7089243" y="1477155"/>
            <a:ext cx="2225930" cy="388696"/>
          </a:xfrm>
          <a:prstGeom prst="rect">
            <a:avLst/>
          </a:prstGeom>
        </p:spPr>
        <p:txBody>
          <a:bodyPr wrap="none">
            <a:spAutoFit/>
          </a:bodyPr>
          <a:lstStyle/>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7.2Reservation Policy</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4" name="Rectangle 13"/>
          <p:cNvSpPr/>
          <p:nvPr/>
        </p:nvSpPr>
        <p:spPr>
          <a:xfrm>
            <a:off x="613410" y="3242286"/>
            <a:ext cx="6096000" cy="787652"/>
          </a:xfrm>
          <a:prstGeom prst="rect">
            <a:avLst/>
          </a:prstGeom>
        </p:spPr>
        <p:txBody>
          <a:bodyPr>
            <a:spAutoFit/>
          </a:bodyPr>
          <a:lstStyle/>
          <a:p>
            <a:pPr marL="45720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p>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6.2Exchange Policy &amp; Procedure</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5" name="Rectangle 14"/>
          <p:cNvSpPr/>
          <p:nvPr/>
        </p:nvSpPr>
        <p:spPr>
          <a:xfrm>
            <a:off x="7089243" y="1891615"/>
            <a:ext cx="2938946" cy="388696"/>
          </a:xfrm>
          <a:prstGeom prst="rect">
            <a:avLst/>
          </a:prstGeom>
        </p:spPr>
        <p:txBody>
          <a:bodyPr wrap="none">
            <a:spAutoFit/>
          </a:bodyPr>
          <a:lstStyle/>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8.Sick Leave Reporting Policy</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6" name="Rectangle 15"/>
          <p:cNvSpPr/>
          <p:nvPr/>
        </p:nvSpPr>
        <p:spPr>
          <a:xfrm>
            <a:off x="7089243" y="2438284"/>
            <a:ext cx="2780248" cy="388696"/>
          </a:xfrm>
          <a:prstGeom prst="rect">
            <a:avLst/>
          </a:prstGeom>
        </p:spPr>
        <p:txBody>
          <a:bodyPr wrap="none">
            <a:spAutoFit/>
          </a:bodyPr>
          <a:lstStyle/>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9.Gossiping Policy &amp; Action</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7" name="Rectangle 16"/>
          <p:cNvSpPr/>
          <p:nvPr/>
        </p:nvSpPr>
        <p:spPr>
          <a:xfrm>
            <a:off x="7089243" y="2773032"/>
            <a:ext cx="3715825" cy="388696"/>
          </a:xfrm>
          <a:prstGeom prst="rect">
            <a:avLst/>
          </a:prstGeom>
        </p:spPr>
        <p:txBody>
          <a:bodyPr wrap="none">
            <a:spAutoFit/>
          </a:bodyPr>
          <a:lstStyle/>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10.Phone Communication Guidelines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8" name="Rectangle 17"/>
          <p:cNvSpPr/>
          <p:nvPr/>
        </p:nvSpPr>
        <p:spPr>
          <a:xfrm>
            <a:off x="7104792" y="3150131"/>
            <a:ext cx="3036344" cy="375552"/>
          </a:xfrm>
          <a:prstGeom prst="rect">
            <a:avLst/>
          </a:prstGeom>
        </p:spPr>
        <p:txBody>
          <a:bodyPr wrap="none">
            <a:spAutoFit/>
          </a:bodyPr>
          <a:lstStyle/>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11.Warning Policy and criteria</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9" name="Rectangle 18"/>
          <p:cNvSpPr/>
          <p:nvPr/>
        </p:nvSpPr>
        <p:spPr>
          <a:xfrm>
            <a:off x="7120341" y="3636112"/>
            <a:ext cx="4226285" cy="388696"/>
          </a:xfrm>
          <a:prstGeom prst="rect">
            <a:avLst/>
          </a:prstGeom>
        </p:spPr>
        <p:txBody>
          <a:bodyPr wrap="none">
            <a:spAutoFit/>
          </a:bodyPr>
          <a:lstStyle/>
          <a:p>
            <a:pPr marR="0" lvl="0">
              <a:lnSpc>
                <a:spcPct val="107000"/>
              </a:lnSpc>
              <a:spcBef>
                <a:spcPts val="0"/>
              </a:spcBef>
              <a:spcAft>
                <a:spcPts val="800"/>
              </a:spcAft>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12.Job Descriptions &amp; Signatures Required</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26525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994" y="182880"/>
            <a:ext cx="10515600" cy="1005839"/>
          </a:xfrm>
        </p:spPr>
        <p:txBody>
          <a:bodyPr>
            <a:noAutofit/>
          </a:bodyPr>
          <a:lstStyle/>
          <a:p>
            <a:pPr algn="ctr">
              <a:lnSpc>
                <a:spcPct val="100000"/>
              </a:lnSpc>
            </a:pPr>
            <a:r>
              <a:rPr lang="en-US" sz="2400" b="1" dirty="0"/>
              <a:t>16. Time Attendance Approval</a:t>
            </a:r>
            <a:br>
              <a:rPr lang="en-US" sz="2400" b="1" dirty="0"/>
            </a:br>
            <a:endParaRPr lang="en-US" sz="2400" b="1" dirty="0"/>
          </a:p>
        </p:txBody>
      </p:sp>
      <p:sp>
        <p:nvSpPr>
          <p:cNvPr id="3" name="Rectangle 2"/>
          <p:cNvSpPr/>
          <p:nvPr/>
        </p:nvSpPr>
        <p:spPr>
          <a:xfrm>
            <a:off x="361950" y="1188719"/>
            <a:ext cx="6096000" cy="5468420"/>
          </a:xfrm>
          <a:prstGeom prst="rect">
            <a:avLst/>
          </a:prstGeom>
        </p:spPr>
        <p:txBody>
          <a:bodyPr>
            <a:spAutoFit/>
          </a:bodyPr>
          <a:lstStyle/>
          <a:p>
            <a:pPr marL="342900" lvl="0" indent="-342900">
              <a:lnSpc>
                <a:spcPct val="107000"/>
              </a:lnSpc>
              <a:spcAft>
                <a:spcPts val="800"/>
              </a:spcAft>
              <a:buFont typeface="Times New Roman" panose="02020603050405020304" pitchFamily="18" charset="0"/>
              <a:buChar char="-"/>
              <a:tabLst>
                <a:tab pos="457200" algn="l"/>
              </a:tabLst>
            </a:pPr>
            <a:r>
              <a:rPr lang="en-US" dirty="0">
                <a:latin typeface="Calibri" panose="020F0502020204030204" pitchFamily="34" charset="0"/>
                <a:ea typeface="Calibri" panose="020F0502020204030204" pitchFamily="34" charset="0"/>
                <a:cs typeface="Arial" panose="020B0604020202020204" pitchFamily="34" charset="0"/>
              </a:rPr>
              <a:t> </a:t>
            </a:r>
            <a:r>
              <a:rPr lang="en-US" sz="1200" dirty="0">
                <a:latin typeface="Calibri" panose="020F0502020204030204" pitchFamily="34" charset="0"/>
                <a:ea typeface="Calibri" panose="020F0502020204030204" pitchFamily="34" charset="0"/>
                <a:cs typeface="Arial" panose="020B0604020202020204" pitchFamily="34" charset="0"/>
              </a:rPr>
              <a:t>All employees must get approval from their store manager for late arrivals or early departures.</a:t>
            </a:r>
          </a:p>
          <a:p>
            <a:pPr lvl="0">
              <a:lnSpc>
                <a:spcPct val="107000"/>
              </a:lnSpc>
              <a:spcAft>
                <a:spcPts val="800"/>
              </a:spcAft>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 Any changes to the weekly schedule, like extra hours or shift swaps, need to be communicated to the manager in advance for approval.</a:t>
            </a:r>
          </a:p>
          <a:p>
            <a:pPr marR="0" lvl="0">
              <a:lnSpc>
                <a:spcPct val="107000"/>
              </a:lnSpc>
              <a:spcBef>
                <a:spcPts val="0"/>
              </a:spcBef>
              <a:spcAft>
                <a:spcPts val="800"/>
              </a:spcAft>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 Store managers should inform the General Manager of any changes to their schedule for approval.</a:t>
            </a:r>
          </a:p>
          <a:p>
            <a:pPr marR="0" lvl="0">
              <a:lnSpc>
                <a:spcPct val="107000"/>
              </a:lnSpc>
              <a:spcBef>
                <a:spcPts val="0"/>
              </a:spcBef>
              <a:spcAft>
                <a:spcPts val="800"/>
              </a:spcAft>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We appreciate your dedication and believe this policy will maintain productivity and teamwork.</a:t>
            </a:r>
          </a:p>
          <a:p>
            <a:pPr marR="0" lvl="0">
              <a:lnSpc>
                <a:spcPct val="107000"/>
              </a:lnSpc>
              <a:spcBef>
                <a:spcPts val="0"/>
              </a:spcBef>
              <a:spcAft>
                <a:spcPts val="800"/>
              </a:spcAft>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Not following this policy may have serious consequences.</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200" dirty="0">
                <a:latin typeface="Calibri" panose="020F0502020204030204" pitchFamily="34" charset="0"/>
                <a:ea typeface="Calibri" panose="020F0502020204030204" pitchFamily="34" charset="0"/>
                <a:cs typeface="Arial" panose="020B0604020202020204" pitchFamily="34" charset="0"/>
              </a:rPr>
              <a:t>The store managers or assistant manager to maintain consistency by completing their full 8.5-hour shift without leaving early or arriving late. Your dedication ensures smooth operations and customer satisfaction. Let's prioritize this matter seriously</a:t>
            </a:r>
          </a:p>
          <a:p>
            <a:pPr marR="0" lvl="0">
              <a:lnSpc>
                <a:spcPct val="107000"/>
              </a:lnSpc>
              <a:spcBef>
                <a:spcPts val="0"/>
              </a:spcBef>
              <a:spcAft>
                <a:spcPts val="800"/>
              </a:spcAft>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Times New Roman" panose="02020603050405020304" pitchFamily="18" charset="0"/>
              <a:buChar char="-"/>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Times New Roman" panose="02020603050405020304" pitchFamily="18" charset="0"/>
              <a:buChar char="-"/>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p:txBody>
      </p:sp>
      <p:pic>
        <p:nvPicPr>
          <p:cNvPr id="6" name="Picture 5"/>
          <p:cNvPicPr/>
          <p:nvPr/>
        </p:nvPicPr>
        <p:blipFill>
          <a:blip r:embed="rId2">
            <a:extLst>
              <a:ext uri="{BEBA8EAE-BF5A-486C-A8C5-ECC9F3942E4B}">
                <a14:imgProps xmlns:a14="http://schemas.microsoft.com/office/drawing/2010/main">
                  <a14:imgLayer r:embed="rId3">
                    <a14:imgEffect>
                      <a14:backgroundRemoval t="3000" b="93222" l="4000" r="97222">
                        <a14:foregroundMark x1="15556" y1="32333" x2="57333" y2="12667"/>
                        <a14:foregroundMark x1="8444" y1="58000" x2="68556" y2="17778"/>
                        <a14:foregroundMark x1="17778" y1="69444" x2="77778" y2="32000"/>
                        <a14:foregroundMark x1="23667" y1="76444" x2="83444" y2="43111"/>
                        <a14:foregroundMark x1="34667" y1="86111" x2="82333" y2="59889"/>
                        <a14:foregroundMark x1="83333" y1="63333" x2="91333" y2="39444"/>
                        <a14:foregroundMark x1="71778" y1="81111" x2="32556" y2="92000"/>
                        <a14:foregroundMark x1="28667" y1="88333" x2="11111" y2="61333"/>
                        <a14:foregroundMark x1="9667" y1="42111" x2="16667" y2="27556"/>
                        <a14:backgroundMark x1="25667" y1="37667" x2="41667" y2="20889"/>
                        <a14:backgroundMark x1="54667" y1="36111" x2="68111" y2="28556"/>
                        <a14:backgroundMark x1="50333" y1="21111" x2="50333" y2="21111"/>
                        <a14:backgroundMark x1="38889" y1="19444" x2="38889" y2="19444"/>
                        <a14:backgroundMark x1="26000" y1="25111" x2="42000" y2="17778"/>
                        <a14:backgroundMark x1="22778" y1="28000" x2="45000" y2="17444"/>
                        <a14:backgroundMark x1="21778" y1="59000" x2="34889" y2="44444"/>
                        <a14:backgroundMark x1="16333" y1="50333" x2="16333" y2="50333"/>
                        <a14:backgroundMark x1="15111" y1="52444" x2="15111" y2="52444"/>
                        <a14:backgroundMark x1="38333" y1="40222" x2="38333" y2="40222"/>
                        <a14:backgroundMark x1="49667" y1="47000" x2="49667" y2="47000"/>
                        <a14:backgroundMark x1="56778" y1="52778" x2="63889" y2="44667"/>
                        <a14:backgroundMark x1="65889" y1="41333" x2="69667" y2="48111"/>
                        <a14:backgroundMark x1="21444" y1="69556" x2="41667" y2="63333"/>
                        <a14:backgroundMark x1="31889" y1="73222" x2="58444" y2="68556"/>
                        <a14:backgroundMark x1="68222" y1="64778" x2="76778" y2="50333"/>
                        <a14:backgroundMark x1="49556" y1="80889" x2="72000" y2="70000"/>
                        <a14:backgroundMark x1="72444" y1="67778" x2="72444" y2="67778"/>
                        <a14:backgroundMark x1="73889" y1="65556" x2="73889" y2="65556"/>
                        <a14:backgroundMark x1="76111" y1="63889" x2="76111" y2="63889"/>
                        <a14:backgroundMark x1="46778" y1="79778" x2="46778" y2="79778"/>
                        <a14:backgroundMark x1="43111" y1="82000" x2="43111" y2="82000"/>
                        <a14:backgroundMark x1="45889" y1="82000" x2="45889" y2="82000"/>
                        <a14:backgroundMark x1="44444" y1="82000" x2="44444" y2="82000"/>
                      </a14:backgroundRemoval>
                    </a14:imgEffect>
                  </a14:imgLayer>
                </a14:imgProps>
              </a:ext>
              <a:ext uri="{28A0092B-C50C-407E-A947-70E740481C1C}">
                <a14:useLocalDpi xmlns:a14="http://schemas.microsoft.com/office/drawing/2010/main" val="0"/>
              </a:ext>
            </a:extLst>
          </a:blip>
          <a:stretch>
            <a:fillRect/>
          </a:stretch>
        </p:blipFill>
        <p:spPr>
          <a:xfrm>
            <a:off x="6457950" y="800100"/>
            <a:ext cx="5734050" cy="5795010"/>
          </a:xfrm>
          <a:prstGeom prst="rect">
            <a:avLst/>
          </a:prstGeom>
        </p:spPr>
      </p:pic>
    </p:spTree>
    <p:extLst>
      <p:ext uri="{BB962C8B-B14F-4D97-AF65-F5344CB8AC3E}">
        <p14:creationId xmlns:p14="http://schemas.microsoft.com/office/powerpoint/2010/main" val="2466775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Punching Policy </a:t>
            </a:r>
            <a:endParaRPr lang="en-US" dirty="0"/>
          </a:p>
        </p:txBody>
      </p:sp>
      <p:sp>
        <p:nvSpPr>
          <p:cNvPr id="3" name="Content Placeholder 2"/>
          <p:cNvSpPr>
            <a:spLocks noGrp="1"/>
          </p:cNvSpPr>
          <p:nvPr>
            <p:ph idx="1"/>
          </p:nvPr>
        </p:nvSpPr>
        <p:spPr/>
        <p:txBody>
          <a:bodyPr>
            <a:normAutofit/>
          </a:bodyPr>
          <a:lstStyle/>
          <a:p>
            <a:pPr fontAlgn="base"/>
            <a:r>
              <a:rPr lang="en-US" sz="1400" dirty="0" smtClean="0"/>
              <a:t>In Order </a:t>
            </a:r>
            <a:r>
              <a:rPr lang="en-US" sz="1400" dirty="0"/>
              <a:t> to ensure accurate timekeeping and attendance tracking, all staff members are expected to punch in and out at the appropriate times each workday. It is important that staff adhere to this policy to maintain consistency and reliability in tracking working hours.</a:t>
            </a:r>
          </a:p>
          <a:p>
            <a:pPr fontAlgn="base"/>
            <a:r>
              <a:rPr lang="en-US" sz="1400" b="1" dirty="0"/>
              <a:t>Policy Details:</a:t>
            </a:r>
            <a:endParaRPr lang="en-US" sz="1400" dirty="0"/>
          </a:p>
          <a:p>
            <a:pPr fontAlgn="base"/>
            <a:r>
              <a:rPr lang="en-US" sz="1400" b="1" dirty="0"/>
              <a:t>Acceptable Punching Errors</a:t>
            </a:r>
            <a:r>
              <a:rPr lang="en-US" sz="1400" dirty="0"/>
              <a:t>:</a:t>
            </a:r>
            <a:br>
              <a:rPr lang="en-US" sz="1400" dirty="0"/>
            </a:br>
            <a:endParaRPr lang="en-US" sz="1400" dirty="0" smtClean="0"/>
          </a:p>
          <a:p>
            <a:pPr fontAlgn="base"/>
            <a:r>
              <a:rPr lang="en-US" sz="1400" dirty="0" smtClean="0"/>
              <a:t>Each </a:t>
            </a:r>
            <a:r>
              <a:rPr lang="en-US" sz="1400" dirty="0"/>
              <a:t>employee is allowed a maximum of </a:t>
            </a:r>
            <a:r>
              <a:rPr lang="en-US" sz="1400" b="1" dirty="0"/>
              <a:t>4 missed punches</a:t>
            </a:r>
            <a:r>
              <a:rPr lang="en-US" sz="1400" dirty="0"/>
              <a:t> (either punching in or out) during any given month without penalty.</a:t>
            </a:r>
          </a:p>
          <a:p>
            <a:pPr fontAlgn="base"/>
            <a:r>
              <a:rPr lang="en-US" sz="1400" b="1" dirty="0"/>
              <a:t>Penalty for Excessive Missed Punches</a:t>
            </a:r>
            <a:r>
              <a:rPr lang="en-US" sz="1400" dirty="0"/>
              <a:t>:</a:t>
            </a:r>
            <a:br>
              <a:rPr lang="en-US" sz="1400" dirty="0"/>
            </a:br>
            <a:endParaRPr lang="en-US" sz="1400" dirty="0" smtClean="0"/>
          </a:p>
          <a:p>
            <a:pPr fontAlgn="base"/>
            <a:r>
              <a:rPr lang="en-US" sz="1400" dirty="0" smtClean="0"/>
              <a:t>If </a:t>
            </a:r>
            <a:r>
              <a:rPr lang="en-US" sz="1400" dirty="0"/>
              <a:t>an employee misses a punch for the </a:t>
            </a:r>
            <a:r>
              <a:rPr lang="en-US" sz="1400" b="1" dirty="0"/>
              <a:t>5th time</a:t>
            </a:r>
            <a:r>
              <a:rPr lang="en-US" sz="1400" dirty="0"/>
              <a:t> within the same month, a </a:t>
            </a:r>
            <a:r>
              <a:rPr lang="en-US" sz="1400" b="1" dirty="0"/>
              <a:t>one-day deduction</a:t>
            </a:r>
            <a:r>
              <a:rPr lang="en-US" sz="1400" dirty="0"/>
              <a:t> from the employee’s salary will be applied as a consequence of failure to comply with the punching requirements.</a:t>
            </a:r>
          </a:p>
          <a:p>
            <a:endParaRPr lang="en-US" sz="1400" dirty="0"/>
          </a:p>
        </p:txBody>
      </p:sp>
    </p:spTree>
    <p:extLst>
      <p:ext uri="{BB962C8B-B14F-4D97-AF65-F5344CB8AC3E}">
        <p14:creationId xmlns:p14="http://schemas.microsoft.com/office/powerpoint/2010/main" val="3729581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561" y="0"/>
            <a:ext cx="10515600" cy="619613"/>
          </a:xfrm>
        </p:spPr>
        <p:txBody>
          <a:bodyPr>
            <a:normAutofit/>
          </a:bodyPr>
          <a:lstStyle/>
          <a:p>
            <a:pPr algn="ctr">
              <a:lnSpc>
                <a:spcPct val="100000"/>
              </a:lnSpc>
            </a:pPr>
            <a:r>
              <a:rPr lang="en-US" sz="2400" b="1" dirty="0"/>
              <a:t>17. Uniform &amp; Grooming Policy</a:t>
            </a:r>
          </a:p>
        </p:txBody>
      </p:sp>
      <p:sp>
        <p:nvSpPr>
          <p:cNvPr id="5" name="Rectangle 4"/>
          <p:cNvSpPr/>
          <p:nvPr/>
        </p:nvSpPr>
        <p:spPr>
          <a:xfrm>
            <a:off x="235047" y="545260"/>
            <a:ext cx="6049107" cy="276999"/>
          </a:xfrm>
          <a:prstGeom prst="rect">
            <a:avLst/>
          </a:prstGeom>
        </p:spPr>
        <p:txBody>
          <a:bodyPr wrap="square">
            <a:spAutoFit/>
          </a:bodyPr>
          <a:lstStyle/>
          <a:p>
            <a:r>
              <a:rPr lang="en-US" sz="1200" b="1" dirty="0">
                <a:latin typeface="Calibri" panose="020F0502020204030204" pitchFamily="34" charset="0"/>
                <a:ea typeface="Calibri" panose="020F0502020204030204" pitchFamily="34" charset="0"/>
              </a:rPr>
              <a:t> </a:t>
            </a:r>
            <a:endParaRPr lang="en-US" sz="1200" dirty="0">
              <a:latin typeface="Calibri" panose="020F0502020204030204" pitchFamily="34" charset="0"/>
              <a:ea typeface="Calibri" panose="020F0502020204030204" pitchFamily="34" charset="0"/>
            </a:endParaRPr>
          </a:p>
        </p:txBody>
      </p:sp>
      <p:sp>
        <p:nvSpPr>
          <p:cNvPr id="3" name="Rectangle 2"/>
          <p:cNvSpPr/>
          <p:nvPr/>
        </p:nvSpPr>
        <p:spPr>
          <a:xfrm>
            <a:off x="0" y="913413"/>
            <a:ext cx="12192000" cy="5283369"/>
          </a:xfrm>
          <a:prstGeom prst="rect">
            <a:avLst/>
          </a:prstGeom>
        </p:spPr>
        <p:txBody>
          <a:bodyPr wrap="square">
            <a:spAutoFit/>
          </a:bodyPr>
          <a:lstStyle/>
          <a:p>
            <a:pPr marL="342900" marR="0" lvl="0" indent="-342900">
              <a:lnSpc>
                <a:spcPct val="107000"/>
              </a:lnSpc>
              <a:spcBef>
                <a:spcPts val="0"/>
              </a:spcBef>
              <a:spcAft>
                <a:spcPts val="800"/>
              </a:spcAft>
              <a:buFont typeface="+mj-lt"/>
              <a:buAutoNum type="arabicPeriod"/>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Clean, pressed uniforms</a:t>
            </a:r>
            <a:r>
              <a:rPr lang="en-US" sz="1200" dirty="0">
                <a:latin typeface="Calibri" panose="020F0502020204030204" pitchFamily="34" charset="0"/>
                <a:ea typeface="Calibri" panose="020F0502020204030204" pitchFamily="34" charset="0"/>
                <a:cs typeface="Arial" panose="020B0604020202020204" pitchFamily="34" charset="0"/>
              </a:rPr>
              <a:t>: All team members should wear clean and well-pressed uniforms that represent our brand professionally. Uniforms should be free from stains, wrinkles, and tears.</a:t>
            </a:r>
          </a:p>
          <a:p>
            <a:pPr marR="0" lvl="0">
              <a:lnSpc>
                <a:spcPct val="107000"/>
              </a:lnSpc>
              <a:spcBef>
                <a:spcPts val="0"/>
              </a:spcBef>
              <a:spcAft>
                <a:spcPts val="800"/>
              </a:spcAft>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2.       Clean, appropriate footwear</a:t>
            </a:r>
            <a:r>
              <a:rPr lang="en-US" sz="1200" dirty="0">
                <a:latin typeface="Calibri" panose="020F0502020204030204" pitchFamily="34" charset="0"/>
                <a:ea typeface="Calibri" panose="020F0502020204030204" pitchFamily="34" charset="0"/>
                <a:cs typeface="Arial" panose="020B0604020202020204" pitchFamily="34" charset="0"/>
              </a:rPr>
              <a:t>: Employees are required to wear clean and suitable footwear that is comfortable and appropriate for their job responsibilities.</a:t>
            </a:r>
          </a:p>
          <a:p>
            <a:pPr marR="0" lvl="0">
              <a:lnSpc>
                <a:spcPct val="107000"/>
              </a:lnSpc>
              <a:spcBef>
                <a:spcPts val="0"/>
              </a:spcBef>
              <a:spcAft>
                <a:spcPts val="800"/>
              </a:spcAft>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3.        Matching accessories: </a:t>
            </a:r>
            <a:r>
              <a:rPr lang="en-US" sz="1200" dirty="0">
                <a:latin typeface="Calibri" panose="020F0502020204030204" pitchFamily="34" charset="0"/>
                <a:ea typeface="Calibri" panose="020F0502020204030204" pitchFamily="34" charset="0"/>
                <a:cs typeface="Arial" panose="020B0604020202020204" pitchFamily="34" charset="0"/>
              </a:rPr>
              <a:t>Team members should wear accessories that complement their uniforms. It is important that these accessories are not branded by competitors and preferably represent our own brand.</a:t>
            </a:r>
          </a:p>
          <a:p>
            <a:pPr marR="0" lvl="0">
              <a:lnSpc>
                <a:spcPct val="107000"/>
              </a:lnSpc>
              <a:spcBef>
                <a:spcPts val="0"/>
              </a:spcBef>
              <a:spcAft>
                <a:spcPts val="800"/>
              </a:spcAft>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4.        Well-groomed and clean hairstyles: </a:t>
            </a:r>
            <a:r>
              <a:rPr lang="en-US" sz="1200" dirty="0">
                <a:latin typeface="Calibri" panose="020F0502020204030204" pitchFamily="34" charset="0"/>
                <a:ea typeface="Calibri" panose="020F0502020204030204" pitchFamily="34" charset="0"/>
                <a:cs typeface="Arial" panose="020B0604020202020204" pitchFamily="34" charset="0"/>
              </a:rPr>
              <a:t>All employees should maintain well-groomed and clean hairstyles that project a professional appearance. Extreme hairstyles or hair colors that may distract from the professional image are discouraged.</a:t>
            </a:r>
          </a:p>
          <a:p>
            <a:pPr marR="0" lvl="0">
              <a:lnSpc>
                <a:spcPct val="107000"/>
              </a:lnSpc>
              <a:spcBef>
                <a:spcPts val="0"/>
              </a:spcBef>
              <a:spcAft>
                <a:spcPts val="800"/>
              </a:spcAft>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5.        Well-groomed facial hair or clean-shaven: </a:t>
            </a:r>
            <a:r>
              <a:rPr lang="en-US" sz="1200" dirty="0">
                <a:latin typeface="Calibri" panose="020F0502020204030204" pitchFamily="34" charset="0"/>
                <a:ea typeface="Calibri" panose="020F0502020204030204" pitchFamily="34" charset="0"/>
                <a:cs typeface="Arial" panose="020B0604020202020204" pitchFamily="34" charset="0"/>
              </a:rPr>
              <a:t>Male employees must ensure that their facial hair is well-groomed and neatly trimmed. Alternatively, they may opt to be clean-shaven for a polished look.</a:t>
            </a:r>
          </a:p>
          <a:p>
            <a:pPr marR="0" lvl="0">
              <a:lnSpc>
                <a:spcPct val="107000"/>
              </a:lnSpc>
              <a:spcBef>
                <a:spcPts val="0"/>
              </a:spcBef>
              <a:spcAft>
                <a:spcPts val="800"/>
              </a:spcAft>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6.        Basic personal hygiene</a:t>
            </a:r>
            <a:r>
              <a:rPr lang="en-US" sz="1200" dirty="0">
                <a:latin typeface="Calibri" panose="020F0502020204030204" pitchFamily="34" charset="0"/>
                <a:ea typeface="Calibri" panose="020F0502020204030204" pitchFamily="34" charset="0"/>
                <a:cs typeface="Arial" panose="020B0604020202020204" pitchFamily="34" charset="0"/>
              </a:rPr>
              <a:t>: It is essential for all team members to maintain basic rules of personal hygiene. Regular bathing, use of deodorant, and oral care are expected to ensure a pleasant and hygienic work environment.</a:t>
            </a:r>
          </a:p>
          <a:p>
            <a:pPr marR="0" lvl="0">
              <a:lnSpc>
                <a:spcPct val="107000"/>
              </a:lnSpc>
              <a:spcBef>
                <a:spcPts val="0"/>
              </a:spcBef>
              <a:spcAft>
                <a:spcPts val="800"/>
              </a:spcAft>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7.       Use of appropriate makeup: </a:t>
            </a:r>
            <a:r>
              <a:rPr lang="en-US" sz="1200" dirty="0">
                <a:latin typeface="Calibri" panose="020F0502020204030204" pitchFamily="34" charset="0"/>
                <a:ea typeface="Calibri" panose="020F0502020204030204" pitchFamily="34" charset="0"/>
                <a:cs typeface="Arial" panose="020B0604020202020204" pitchFamily="34" charset="0"/>
              </a:rPr>
              <a:t>If applicable, female employees should use appropriate and subtle makeup that enhances their natural features without being excessive or distracting.</a:t>
            </a:r>
          </a:p>
          <a:p>
            <a:pPr marR="0" lvl="0">
              <a:lnSpc>
                <a:spcPct val="107000"/>
              </a:lnSpc>
              <a:spcBef>
                <a:spcPts val="0"/>
              </a:spcBef>
              <a:spcAft>
                <a:spcPts val="800"/>
              </a:spcAft>
              <a:tabLst>
                <a:tab pos="457200" algn="l"/>
              </a:tabLst>
            </a:pPr>
            <a:endParaRPr lang="en-US" sz="1200" dirty="0">
              <a:latin typeface="Calibri" panose="020F0502020204030204" pitchFamily="34" charset="0"/>
              <a:ea typeface="Calibri" panose="020F0502020204030204" pitchFamily="34" charset="0"/>
              <a:cs typeface="Arial" panose="020B0604020202020204" pitchFamily="34" charset="0"/>
            </a:endParaRPr>
          </a:p>
          <a:p>
            <a:pPr marR="0" lvl="0">
              <a:lnSpc>
                <a:spcPct val="107000"/>
              </a:lnSpc>
              <a:spcBef>
                <a:spcPts val="0"/>
              </a:spcBef>
              <a:spcAft>
                <a:spcPts val="800"/>
              </a:spcAft>
              <a:tabLst>
                <a:tab pos="457200" algn="l"/>
              </a:tabLst>
            </a:pPr>
            <a:r>
              <a:rPr lang="en-US" sz="1200" b="1" dirty="0">
                <a:latin typeface="Calibri" panose="020F0502020204030204" pitchFamily="34" charset="0"/>
                <a:ea typeface="Calibri" panose="020F0502020204030204" pitchFamily="34" charset="0"/>
                <a:cs typeface="Arial" panose="020B0604020202020204" pitchFamily="34" charset="0"/>
              </a:rPr>
              <a:t>8.      Always wear a name tag: </a:t>
            </a:r>
            <a:r>
              <a:rPr lang="en-US" sz="1200" dirty="0">
                <a:latin typeface="Calibri" panose="020F0502020204030204" pitchFamily="34" charset="0"/>
                <a:ea typeface="Calibri" panose="020F0502020204030204" pitchFamily="34" charset="0"/>
                <a:cs typeface="Arial" panose="020B0604020202020204" pitchFamily="34" charset="0"/>
              </a:rPr>
              <a:t>All team members are required to wear a name tag visibly at all times during their shifts. This helps create a personalized and customer-friendly environment.</a:t>
            </a:r>
          </a:p>
        </p:txBody>
      </p:sp>
    </p:spTree>
    <p:extLst>
      <p:ext uri="{BB962C8B-B14F-4D97-AF65-F5344CB8AC3E}">
        <p14:creationId xmlns:p14="http://schemas.microsoft.com/office/powerpoint/2010/main" val="1530434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771"/>
            <a:ext cx="10515600" cy="672368"/>
          </a:xfrm>
        </p:spPr>
        <p:txBody>
          <a:bodyPr>
            <a:normAutofit/>
          </a:bodyPr>
          <a:lstStyle/>
          <a:p>
            <a:pPr algn="ctr">
              <a:lnSpc>
                <a:spcPct val="100000"/>
              </a:lnSpc>
            </a:pPr>
            <a:r>
              <a:rPr lang="en-US" sz="2400" b="1" dirty="0"/>
              <a:t>18.1 Store Employee Schedule</a:t>
            </a:r>
          </a:p>
        </p:txBody>
      </p:sp>
      <p:sp>
        <p:nvSpPr>
          <p:cNvPr id="6" name="Rectangle 5"/>
          <p:cNvSpPr/>
          <p:nvPr/>
        </p:nvSpPr>
        <p:spPr>
          <a:xfrm>
            <a:off x="0" y="2048048"/>
            <a:ext cx="10371992" cy="2123658"/>
          </a:xfrm>
          <a:prstGeom prst="rect">
            <a:avLst/>
          </a:prstGeom>
        </p:spPr>
        <p:txBody>
          <a:bodyPr wrap="square">
            <a:spAutoFit/>
          </a:bodyPr>
          <a:lstStyle/>
          <a:p>
            <a:r>
              <a:rPr lang="en-US" b="1" dirty="0"/>
              <a:t/>
            </a:r>
            <a:br>
              <a:rPr lang="en-US" b="1" dirty="0"/>
            </a:br>
            <a:endParaRPr lang="en-US" b="1" dirty="0"/>
          </a:p>
          <a:p>
            <a:r>
              <a:rPr lang="en-US" dirty="0"/>
              <a:t/>
            </a:r>
            <a:br>
              <a:rPr lang="en-US" dirty="0"/>
            </a:br>
            <a:endParaRPr lang="en-US" dirty="0"/>
          </a:p>
          <a:p>
            <a:r>
              <a:rPr lang="en-US" b="1" dirty="0"/>
              <a:t/>
            </a:r>
            <a:br>
              <a:rPr lang="en-US" b="1" dirty="0"/>
            </a:br>
            <a:endParaRPr lang="en-US" sz="1200" b="1" dirty="0">
              <a:latin typeface="+mj-lt"/>
            </a:endParaRPr>
          </a:p>
          <a:p>
            <a:r>
              <a:rPr lang="en-US" sz="1200" dirty="0">
                <a:latin typeface="+mj-lt"/>
              </a:rPr>
              <a:t> </a:t>
            </a:r>
            <a:r>
              <a:rPr lang="en-US" dirty="0"/>
              <a:t/>
            </a:r>
            <a:br>
              <a:rPr lang="en-US" dirty="0"/>
            </a:br>
            <a:endParaRPr lang="en-US" dirty="0"/>
          </a:p>
        </p:txBody>
      </p:sp>
      <p:sp>
        <p:nvSpPr>
          <p:cNvPr id="3" name="Rectangle 2"/>
          <p:cNvSpPr/>
          <p:nvPr/>
        </p:nvSpPr>
        <p:spPr>
          <a:xfrm>
            <a:off x="288788" y="756139"/>
            <a:ext cx="3465885" cy="369332"/>
          </a:xfrm>
          <a:prstGeom prst="rect">
            <a:avLst/>
          </a:prstGeom>
        </p:spPr>
        <p:txBody>
          <a:bodyPr wrap="none">
            <a:spAutoFit/>
          </a:bodyPr>
          <a:lstStyle/>
          <a:p>
            <a:r>
              <a:rPr lang="en-US" b="1" dirty="0">
                <a:latin typeface="+mj-lt"/>
              </a:rPr>
              <a:t>ABC employees will have new shifts:</a:t>
            </a:r>
            <a:endParaRPr lang="en-US" dirty="0">
              <a:latin typeface="+mj-lt"/>
            </a:endParaRPr>
          </a:p>
        </p:txBody>
      </p:sp>
      <p:sp>
        <p:nvSpPr>
          <p:cNvPr id="4" name="Rectangle 3"/>
          <p:cNvSpPr/>
          <p:nvPr/>
        </p:nvSpPr>
        <p:spPr>
          <a:xfrm>
            <a:off x="3947931" y="1678339"/>
            <a:ext cx="4533129"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200" dirty="0">
                <a:latin typeface="+mj-lt"/>
              </a:rPr>
              <a:t>Morning Shift (AM): Monday to Sunday, 9:00 AM to 5:30 PM.  30 minutes lunch break.</a:t>
            </a:r>
          </a:p>
          <a:p>
            <a:pPr marL="285750" indent="-285750">
              <a:buFont typeface="Arial" panose="020B0604020202020204" pitchFamily="34" charset="0"/>
              <a:buChar char="•"/>
            </a:pPr>
            <a:r>
              <a:rPr lang="en-US" sz="1200" dirty="0">
                <a:latin typeface="+mj-lt"/>
              </a:rPr>
              <a:t>Afternoon Shift (PM): Monday to Sunday, 1:30 PM to 10:00 PM. 30 minutes lunch break.</a:t>
            </a:r>
          </a:p>
        </p:txBody>
      </p:sp>
      <p:sp>
        <p:nvSpPr>
          <p:cNvPr id="5" name="Rectangle 4"/>
          <p:cNvSpPr/>
          <p:nvPr/>
        </p:nvSpPr>
        <p:spPr>
          <a:xfrm>
            <a:off x="288788" y="2601293"/>
            <a:ext cx="6096000" cy="646331"/>
          </a:xfrm>
          <a:prstGeom prst="rect">
            <a:avLst/>
          </a:prstGeom>
        </p:spPr>
        <p:txBody>
          <a:bodyPr>
            <a:spAutoFit/>
          </a:bodyPr>
          <a:lstStyle/>
          <a:p>
            <a:r>
              <a:rPr lang="en-US" b="1" dirty="0"/>
              <a:t> </a:t>
            </a:r>
            <a:r>
              <a:rPr lang="en-US" b="1" dirty="0">
                <a:latin typeface="+mj-lt"/>
              </a:rPr>
              <a:t>Boss DT and Another Naccache employees will have different shifts:</a:t>
            </a:r>
            <a:endParaRPr lang="en-US" dirty="0">
              <a:latin typeface="+mj-lt"/>
            </a:endParaRPr>
          </a:p>
        </p:txBody>
      </p:sp>
      <p:sp>
        <p:nvSpPr>
          <p:cNvPr id="8" name="Rectangle 7"/>
          <p:cNvSpPr/>
          <p:nvPr/>
        </p:nvSpPr>
        <p:spPr>
          <a:xfrm>
            <a:off x="3947930" y="3571408"/>
            <a:ext cx="4533129" cy="830997"/>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285750" indent="-285750">
              <a:buFont typeface="Arial" panose="020B0604020202020204" pitchFamily="34" charset="0"/>
              <a:buChar char="•"/>
            </a:pPr>
            <a:r>
              <a:rPr lang="en-US" sz="1200" dirty="0"/>
              <a:t>Morning Shift (AM): Monday to Saturday, 9:00 AM to 5:00 PM.  </a:t>
            </a:r>
          </a:p>
          <a:p>
            <a:pPr marL="285750" indent="-285750">
              <a:buFont typeface="Arial" panose="020B0604020202020204" pitchFamily="34" charset="0"/>
              <a:buChar char="•"/>
            </a:pPr>
            <a:r>
              <a:rPr lang="en-US" sz="1200" dirty="0"/>
              <a:t>Afternoon Shift (PM): Monday to Saturday, 11:00 PM to 7:00 PM.  </a:t>
            </a:r>
          </a:p>
          <a:p>
            <a:pPr marL="285750" indent="-285750">
              <a:buFont typeface="Arial" panose="020B0604020202020204" pitchFamily="34" charset="0"/>
              <a:buChar char="•"/>
            </a:pPr>
            <a:r>
              <a:rPr lang="en-US" sz="1200" dirty="0"/>
              <a:t>DT Sunday: One shift from 1:00 PM to 7:00 PM. </a:t>
            </a:r>
          </a:p>
          <a:p>
            <a:pPr marL="285750" indent="-285750">
              <a:buFont typeface="Arial" panose="020B0604020202020204" pitchFamily="34" charset="0"/>
              <a:buChar char="•"/>
            </a:pPr>
            <a:r>
              <a:rPr lang="en-US" sz="1200" dirty="0"/>
              <a:t>Another Naccache Sunday: OFF.</a:t>
            </a:r>
          </a:p>
        </p:txBody>
      </p:sp>
      <p:sp>
        <p:nvSpPr>
          <p:cNvPr id="9" name="Rectangle 8"/>
          <p:cNvSpPr/>
          <p:nvPr/>
        </p:nvSpPr>
        <p:spPr>
          <a:xfrm>
            <a:off x="439669" y="5001950"/>
            <a:ext cx="11312662" cy="923330"/>
          </a:xfrm>
          <a:prstGeom prst="rect">
            <a:avLst/>
          </a:prstGeom>
        </p:spPr>
        <p:txBody>
          <a:bodyPr wrap="square">
            <a:spAutoFit/>
          </a:bodyPr>
          <a:lstStyle/>
          <a:p>
            <a:pPr algn="ctr"/>
            <a:r>
              <a:rPr lang="en-US" dirty="0"/>
              <a:t>Employees who work a full 8:30 hour shift are entitled to a 30-minute break, which includes a 5-minute cigarette break.</a:t>
            </a:r>
          </a:p>
          <a:p>
            <a:pPr algn="ctr"/>
            <a:r>
              <a:rPr lang="en-US" dirty="0"/>
              <a:t>However, if an employee works less than 8:30 hours, they are not eligible for any breaks beyond what is mandated by law.</a:t>
            </a:r>
          </a:p>
        </p:txBody>
      </p:sp>
      <p:sp>
        <p:nvSpPr>
          <p:cNvPr id="10" name="Rectangle 9"/>
          <p:cNvSpPr/>
          <p:nvPr/>
        </p:nvSpPr>
        <p:spPr>
          <a:xfrm>
            <a:off x="288788" y="6204941"/>
            <a:ext cx="10949939" cy="369332"/>
          </a:xfrm>
          <a:prstGeom prst="rect">
            <a:avLst/>
          </a:prstGeom>
        </p:spPr>
        <p:txBody>
          <a:bodyPr wrap="square">
            <a:spAutoFit/>
          </a:bodyPr>
          <a:lstStyle/>
          <a:p>
            <a:pPr algn="ctr"/>
            <a:r>
              <a:rPr lang="en-US" i="1" dirty="0">
                <a:solidFill>
                  <a:srgbClr val="FF0000"/>
                </a:solidFill>
              </a:rPr>
              <a:t>These changes allow for store preparation before trading hours and better customer service.</a:t>
            </a:r>
          </a:p>
        </p:txBody>
      </p:sp>
    </p:spTree>
    <p:extLst>
      <p:ext uri="{BB962C8B-B14F-4D97-AF65-F5344CB8AC3E}">
        <p14:creationId xmlns:p14="http://schemas.microsoft.com/office/powerpoint/2010/main" val="7002869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83771"/>
            <a:ext cx="12192000" cy="67236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400" b="1" dirty="0"/>
              <a:t>18.2 Store Employee Schedule</a:t>
            </a:r>
          </a:p>
        </p:txBody>
      </p:sp>
      <p:sp>
        <p:nvSpPr>
          <p:cNvPr id="3" name="Rectangle 2"/>
          <p:cNvSpPr/>
          <p:nvPr/>
        </p:nvSpPr>
        <p:spPr>
          <a:xfrm>
            <a:off x="0" y="853462"/>
            <a:ext cx="12192000" cy="553357"/>
          </a:xfrm>
          <a:prstGeom prst="rect">
            <a:avLst/>
          </a:prstGeom>
        </p:spPr>
        <p:txBody>
          <a:bodyPr wrap="square">
            <a:spAutoFit/>
          </a:bodyPr>
          <a:lstStyle/>
          <a:p>
            <a:pPr algn="ctr" fontAlgn="base">
              <a:lnSpc>
                <a:spcPct val="107000"/>
              </a:lnSpc>
            </a:pPr>
            <a:r>
              <a:rPr lang="en-US" sz="1400" dirty="0">
                <a:solidFill>
                  <a:srgbClr val="000000"/>
                </a:solidFill>
                <a:latin typeface="+mj-lt"/>
                <a:ea typeface="Times New Roman" panose="02020603050405020304" pitchFamily="18" charset="0"/>
                <a:cs typeface="Calibri" panose="020F0502020204030204" pitchFamily="34" charset="0"/>
              </a:rPr>
              <a:t>Effective immediately, all employees including managers are required to take a 30-minute lunch break, adhering strictly to this time frame. Any exceptions to this rule must be communicated to the designated person in charge beforehand for approval.</a:t>
            </a:r>
            <a:endParaRPr lang="en-US" sz="1400" dirty="0">
              <a:effectLst/>
              <a:latin typeface="+mj-lt"/>
              <a:ea typeface="Calibri" panose="020F0502020204030204" pitchFamily="34" charset="0"/>
              <a:cs typeface="Arial" panose="020B0604020202020204" pitchFamily="34" charset="0"/>
            </a:endParaRPr>
          </a:p>
        </p:txBody>
      </p:sp>
      <p:sp>
        <p:nvSpPr>
          <p:cNvPr id="4" name="Rectangle 3"/>
          <p:cNvSpPr/>
          <p:nvPr/>
        </p:nvSpPr>
        <p:spPr>
          <a:xfrm>
            <a:off x="0" y="2041054"/>
            <a:ext cx="12192000" cy="1234697"/>
          </a:xfrm>
          <a:prstGeom prst="rect">
            <a:avLst/>
          </a:prstGeom>
        </p:spPr>
        <p:txBody>
          <a:bodyPr wrap="square">
            <a:spAutoFit/>
          </a:bodyPr>
          <a:lstStyle/>
          <a:p>
            <a:pPr fontAlgn="base">
              <a:lnSpc>
                <a:spcPct val="107000"/>
              </a:lnSpc>
            </a:pPr>
            <a:r>
              <a:rPr lang="en-US" sz="1400" b="1" dirty="0">
                <a:solidFill>
                  <a:srgbClr val="ED5C57"/>
                </a:solidFill>
                <a:latin typeface="+mj-lt"/>
                <a:ea typeface="Times New Roman" panose="02020603050405020304" pitchFamily="18" charset="0"/>
                <a:cs typeface="Calibri" panose="020F0502020204030204" pitchFamily="34" charset="0"/>
              </a:rPr>
              <a:t>Lunch Breaks During Ramadan:</a:t>
            </a:r>
            <a:r>
              <a:rPr lang="en-US" sz="1400" dirty="0">
                <a:solidFill>
                  <a:srgbClr val="000000"/>
                </a:solidFill>
                <a:latin typeface="+mj-lt"/>
                <a:ea typeface="Times New Roman" panose="02020603050405020304" pitchFamily="18" charset="0"/>
                <a:cs typeface="Calibri" panose="020F0502020204030204" pitchFamily="34" charset="0"/>
              </a:rPr>
              <a:t> During Ramadan, when employees work 7 hours instead of the usual 8 ( If low season), lunch breaks will only be permitted for those not fasting and worked 8.5 hours or for those needing a cigarette break that some employees have been congregating on the floor during their lunch breaks, particularly with other employees from ABC Staff or neighboring stores. This practice is disruptive and does not align with our company values.</a:t>
            </a:r>
            <a:r>
              <a:rPr lang="en-US" sz="1400" b="1" dirty="0">
                <a:solidFill>
                  <a:srgbClr val="ED5C57"/>
                </a:solidFill>
                <a:latin typeface="+mj-lt"/>
                <a:ea typeface="Times New Roman" panose="02020603050405020304" pitchFamily="18" charset="0"/>
                <a:cs typeface="Calibri" panose="020F0502020204030204" pitchFamily="34" charset="0"/>
              </a:rPr>
              <a:t> Henceforth, employees are prohibited from gathering on the floor during their breaks,</a:t>
            </a:r>
            <a:r>
              <a:rPr lang="en-US" sz="1400" b="1" dirty="0">
                <a:solidFill>
                  <a:srgbClr val="000000"/>
                </a:solidFill>
                <a:latin typeface="+mj-lt"/>
                <a:ea typeface="Times New Roman" panose="02020603050405020304" pitchFamily="18" charset="0"/>
                <a:cs typeface="Calibri" panose="020F0502020204030204" pitchFamily="34" charset="0"/>
              </a:rPr>
              <a:t> </a:t>
            </a:r>
            <a:r>
              <a:rPr lang="en-US" sz="1400" b="1" dirty="0">
                <a:solidFill>
                  <a:srgbClr val="ED5C57"/>
                </a:solidFill>
                <a:latin typeface="+mj-lt"/>
                <a:ea typeface="Times New Roman" panose="02020603050405020304" pitchFamily="18" charset="0"/>
                <a:cs typeface="Calibri" panose="020F0502020204030204" pitchFamily="34" charset="0"/>
              </a:rPr>
              <a:t>engaging in loud conversations, or creating disturbances.</a:t>
            </a:r>
            <a:endParaRPr lang="en-US" sz="1400" dirty="0">
              <a:effectLst/>
              <a:latin typeface="+mj-lt"/>
              <a:ea typeface="Calibri" panose="020F0502020204030204" pitchFamily="34" charset="0"/>
              <a:cs typeface="Arial" panose="020B0604020202020204" pitchFamily="34" charset="0"/>
            </a:endParaRPr>
          </a:p>
          <a:p>
            <a:pPr fontAlgn="base">
              <a:lnSpc>
                <a:spcPct val="107000"/>
              </a:lnSpc>
            </a:pPr>
            <a:endParaRPr lang="en-US" sz="1400" dirty="0">
              <a:effectLst/>
              <a:latin typeface="+mj-lt"/>
              <a:ea typeface="Calibri" panose="020F0502020204030204" pitchFamily="34" charset="0"/>
              <a:cs typeface="Arial" panose="020B0604020202020204" pitchFamily="34" charset="0"/>
            </a:endParaRPr>
          </a:p>
        </p:txBody>
      </p:sp>
      <p:sp>
        <p:nvSpPr>
          <p:cNvPr id="6" name="Rectangle 5"/>
          <p:cNvSpPr/>
          <p:nvPr/>
        </p:nvSpPr>
        <p:spPr>
          <a:xfrm>
            <a:off x="0" y="4698983"/>
            <a:ext cx="12192000" cy="553357"/>
          </a:xfrm>
          <a:prstGeom prst="rect">
            <a:avLst/>
          </a:prstGeom>
        </p:spPr>
        <p:txBody>
          <a:bodyPr wrap="square">
            <a:spAutoFit/>
          </a:bodyPr>
          <a:lstStyle/>
          <a:p>
            <a:pPr fontAlgn="base">
              <a:lnSpc>
                <a:spcPct val="107000"/>
              </a:lnSpc>
            </a:pPr>
            <a:r>
              <a:rPr lang="en-US" sz="1400" dirty="0">
                <a:solidFill>
                  <a:srgbClr val="000000"/>
                </a:solidFill>
                <a:latin typeface="+mj-lt"/>
                <a:ea typeface="Times New Roman" panose="02020603050405020304" pitchFamily="18" charset="0"/>
                <a:cs typeface="Calibri" panose="020F0502020204030204" pitchFamily="34" charset="0"/>
              </a:rPr>
              <a:t>Employees are encouraged to utilize designated areas such as the Canteen, outside the mall premises, or the office designated for breaks. Failure to comply with these guidelines will result in disciplinary action.</a:t>
            </a:r>
            <a:endParaRPr lang="en-US" sz="1400" dirty="0">
              <a:effectLst/>
              <a:latin typeface="+mj-lt"/>
              <a:ea typeface="Calibri" panose="020F0502020204030204" pitchFamily="34" charset="0"/>
              <a:cs typeface="Arial" panose="020B0604020202020204" pitchFamily="34" charset="0"/>
            </a:endParaRPr>
          </a:p>
        </p:txBody>
      </p:sp>
      <p:sp>
        <p:nvSpPr>
          <p:cNvPr id="7" name="Rectangle 6"/>
          <p:cNvSpPr/>
          <p:nvPr/>
        </p:nvSpPr>
        <p:spPr>
          <a:xfrm>
            <a:off x="0" y="5894517"/>
            <a:ext cx="12192000" cy="553357"/>
          </a:xfrm>
          <a:prstGeom prst="rect">
            <a:avLst/>
          </a:prstGeom>
        </p:spPr>
        <p:txBody>
          <a:bodyPr wrap="square">
            <a:spAutoFit/>
          </a:bodyPr>
          <a:lstStyle/>
          <a:p>
            <a:pPr fontAlgn="base">
              <a:lnSpc>
                <a:spcPct val="107000"/>
              </a:lnSpc>
            </a:pPr>
            <a:r>
              <a:rPr lang="en-US" sz="1400" dirty="0">
                <a:solidFill>
                  <a:srgbClr val="000000"/>
                </a:solidFill>
                <a:latin typeface="+mj-lt"/>
                <a:ea typeface="Times New Roman" panose="02020603050405020304" pitchFamily="18" charset="0"/>
                <a:cs typeface="Calibri" panose="020F0502020204030204" pitchFamily="34" charset="0"/>
              </a:rPr>
              <a:t>It is imperative to maintain a professional and respectful environment not only for our employees but also to uphold our company's reputation. We appreciate your cooperation in adhering to these policies.</a:t>
            </a:r>
            <a:endParaRPr lang="en-US" sz="1400" dirty="0">
              <a:effectLst/>
              <a:latin typeface="+mj-l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4662710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745" y="80010"/>
            <a:ext cx="10515600" cy="693713"/>
          </a:xfrm>
        </p:spPr>
        <p:txBody>
          <a:bodyPr>
            <a:noAutofit/>
          </a:bodyPr>
          <a:lstStyle/>
          <a:p>
            <a:pPr algn="ctr">
              <a:lnSpc>
                <a:spcPct val="100000"/>
              </a:lnSpc>
            </a:pPr>
            <a:r>
              <a:rPr lang="en-US" sz="2400" b="1" dirty="0"/>
              <a:t>19. Days Off Policy during High Season</a:t>
            </a:r>
            <a:br>
              <a:rPr lang="en-US" sz="2400" b="1" dirty="0"/>
            </a:br>
            <a:endParaRPr lang="en-US" sz="2400" b="1" dirty="0"/>
          </a:p>
        </p:txBody>
      </p:sp>
      <p:sp>
        <p:nvSpPr>
          <p:cNvPr id="4" name="Rectangle 3"/>
          <p:cNvSpPr/>
          <p:nvPr/>
        </p:nvSpPr>
        <p:spPr>
          <a:xfrm>
            <a:off x="2472102" y="676538"/>
            <a:ext cx="7370885" cy="6109365"/>
          </a:xfrm>
          <a:prstGeom prst="rect">
            <a:avLst/>
          </a:prstGeom>
        </p:spPr>
        <p:txBody>
          <a:bodyPr wrap="square">
            <a:spAutoFit/>
          </a:bodyPr>
          <a:lstStyle/>
          <a:p>
            <a:pPr>
              <a:lnSpc>
                <a:spcPct val="150000"/>
              </a:lnSpc>
            </a:pPr>
            <a:r>
              <a:rPr lang="en-US" b="1" dirty="0">
                <a:latin typeface="+mj-lt"/>
              </a:rPr>
              <a:t>To ensure exceptional customer service, we're implementing a new policy:</a:t>
            </a:r>
            <a:r>
              <a:rPr lang="en-US" sz="1400" b="1" dirty="0"/>
              <a:t/>
            </a:r>
            <a:br>
              <a:rPr lang="en-US" sz="1400" b="1" dirty="0"/>
            </a:br>
            <a:endParaRPr lang="en-US" sz="1400" b="1" dirty="0"/>
          </a:p>
          <a:p>
            <a:pPr marL="342900" indent="-342900">
              <a:lnSpc>
                <a:spcPct val="200000"/>
              </a:lnSpc>
              <a:buFont typeface="+mj-lt"/>
              <a:buAutoNum type="arabicPeriod"/>
            </a:pPr>
            <a:r>
              <a:rPr lang="en-US" sz="1400" dirty="0"/>
              <a:t>All employees, including managers, are required to cancel their scheduled days off during high footfall and high season periods.</a:t>
            </a:r>
          </a:p>
          <a:p>
            <a:pPr marL="342900" indent="-342900">
              <a:lnSpc>
                <a:spcPct val="200000"/>
              </a:lnSpc>
              <a:buFont typeface="+mj-lt"/>
              <a:buAutoNum type="arabicPeriod"/>
            </a:pPr>
            <a:r>
              <a:rPr lang="en-US" sz="1400" dirty="0"/>
              <a:t> The high-traffic periods include holidays, Christmas, Easter, promotions, and the starting sale period.</a:t>
            </a:r>
          </a:p>
          <a:p>
            <a:pPr marL="342900" indent="-342900">
              <a:lnSpc>
                <a:spcPct val="200000"/>
              </a:lnSpc>
              <a:buFont typeface="+mj-lt"/>
              <a:buAutoNum type="arabicPeriod"/>
            </a:pPr>
            <a:r>
              <a:rPr lang="en-US" sz="1400" dirty="0"/>
              <a:t> If you need to request a day off during these periods, you must seek approval from the Operations Manager.</a:t>
            </a:r>
          </a:p>
          <a:p>
            <a:pPr marL="342900" indent="-342900">
              <a:lnSpc>
                <a:spcPct val="200000"/>
              </a:lnSpc>
              <a:buFont typeface="+mj-lt"/>
              <a:buAutoNum type="arabicPeriod"/>
            </a:pPr>
            <a:r>
              <a:rPr lang="en-US" sz="1400" dirty="0"/>
              <a:t>The Operation Manager will assess each request based on its merits and the impact on our operations.</a:t>
            </a:r>
          </a:p>
          <a:p>
            <a:pPr marL="342900" indent="-342900">
              <a:lnSpc>
                <a:spcPct val="200000"/>
              </a:lnSpc>
              <a:buFont typeface="+mj-lt"/>
              <a:buAutoNum type="arabicPeriod"/>
            </a:pPr>
            <a:r>
              <a:rPr lang="en-US" sz="1400" dirty="0"/>
              <a:t>Exceptions for time off will only be granted under compelling circumstances.</a:t>
            </a:r>
            <a:br>
              <a:rPr lang="en-US" sz="1400" dirty="0"/>
            </a:br>
            <a:endParaRPr lang="en-US" sz="1400" dirty="0"/>
          </a:p>
          <a:p>
            <a:pPr algn="ctr">
              <a:lnSpc>
                <a:spcPct val="150000"/>
              </a:lnSpc>
            </a:pPr>
            <a:r>
              <a:rPr lang="en-US" sz="1400" dirty="0">
                <a:solidFill>
                  <a:srgbClr val="FF0000"/>
                </a:solidFill>
              </a:rPr>
              <a:t>By following this policy, we can provide the best customer service and satisfaction.</a:t>
            </a:r>
            <a:br>
              <a:rPr lang="en-US" sz="1400" dirty="0">
                <a:solidFill>
                  <a:srgbClr val="FF0000"/>
                </a:solidFill>
              </a:rPr>
            </a:br>
            <a:r>
              <a:rPr lang="en-US" sz="1400" dirty="0">
                <a:solidFill>
                  <a:srgbClr val="FF0000"/>
                </a:solidFill>
              </a:rPr>
              <a:t/>
            </a:r>
            <a:br>
              <a:rPr lang="en-US" sz="1400" dirty="0">
                <a:solidFill>
                  <a:srgbClr val="FF0000"/>
                </a:solidFill>
              </a:rPr>
            </a:br>
            <a:r>
              <a:rPr lang="en-US" sz="1400" dirty="0">
                <a:solidFill>
                  <a:srgbClr val="FF0000"/>
                </a:solidFill>
              </a:rPr>
              <a:t>We appreciate your understanding and cooperation.</a:t>
            </a:r>
          </a:p>
        </p:txBody>
      </p:sp>
    </p:spTree>
    <p:extLst>
      <p:ext uri="{BB962C8B-B14F-4D97-AF65-F5344CB8AC3E}">
        <p14:creationId xmlns:p14="http://schemas.microsoft.com/office/powerpoint/2010/main" val="1405115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854" y="-74489"/>
            <a:ext cx="10483362" cy="1094398"/>
          </a:xfrm>
        </p:spPr>
        <p:txBody>
          <a:bodyPr>
            <a:normAutofit/>
          </a:bodyPr>
          <a:lstStyle/>
          <a:p>
            <a:pPr marL="342900" indent="-342900" algn="ctr">
              <a:lnSpc>
                <a:spcPct val="100000"/>
              </a:lnSpc>
            </a:pPr>
            <a:r>
              <a:rPr lang="en-US" sz="2400" b="1" dirty="0"/>
              <a:t>20. Special Requests and Break Time Limit.</a:t>
            </a:r>
          </a:p>
        </p:txBody>
      </p:sp>
      <p:sp>
        <p:nvSpPr>
          <p:cNvPr id="4" name="Rectangle 3"/>
          <p:cNvSpPr/>
          <p:nvPr/>
        </p:nvSpPr>
        <p:spPr>
          <a:xfrm>
            <a:off x="2514600" y="1742756"/>
            <a:ext cx="12192000" cy="1569660"/>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Calibri" panose="020F0502020204030204" pitchFamily="34" charset="0"/>
            </a:endParaRPr>
          </a:p>
          <a:p>
            <a:r>
              <a:rPr lang="en-US" sz="1400"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Calibri" panose="020F0502020204030204" pitchFamily="34" charset="0"/>
            </a:endParaRPr>
          </a:p>
          <a:p>
            <a:r>
              <a:rPr lang="en-US" sz="1400"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Calibri" panose="020F0502020204030204" pitchFamily="34" charset="0"/>
            </a:endParaRPr>
          </a:p>
          <a:p>
            <a:r>
              <a:rPr lang="en-US" sz="1400"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Calibri" panose="020F0502020204030204" pitchFamily="34" charset="0"/>
            </a:endParaRPr>
          </a:p>
          <a:p>
            <a:r>
              <a:rPr lang="en-US"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Calibri" panose="020F0502020204030204" pitchFamily="34" charset="0"/>
            </a:endParaRPr>
          </a:p>
          <a:p>
            <a:endParaRPr lang="en-US" dirty="0">
              <a:latin typeface="Times New Roman" panose="02020603050405020304" pitchFamily="18" charset="0"/>
              <a:ea typeface="Calibri" panose="020F0502020204030204" pitchFamily="34" charset="0"/>
            </a:endParaRPr>
          </a:p>
        </p:txBody>
      </p:sp>
      <p:sp>
        <p:nvSpPr>
          <p:cNvPr id="3" name="Rectangle 2"/>
          <p:cNvSpPr/>
          <p:nvPr/>
        </p:nvSpPr>
        <p:spPr>
          <a:xfrm>
            <a:off x="219516" y="1077110"/>
            <a:ext cx="11750040" cy="369332"/>
          </a:xfrm>
          <a:prstGeom prst="rect">
            <a:avLst/>
          </a:prstGeom>
        </p:spPr>
        <p:txBody>
          <a:bodyPr wrap="square">
            <a:spAutoFit/>
          </a:bodyPr>
          <a:lstStyle/>
          <a:p>
            <a:r>
              <a:rPr lang="en-US" b="1" dirty="0">
                <a:solidFill>
                  <a:srgbClr val="000000"/>
                </a:solidFill>
                <a:latin typeface="+mj-lt"/>
                <a:ea typeface="Times New Roman" panose="02020603050405020304" pitchFamily="18" charset="0"/>
              </a:rPr>
              <a:t>All managers are required to obtain approval from the operations managers for any special requests concerning the following:</a:t>
            </a:r>
            <a:endParaRPr lang="en-US" b="1" dirty="0">
              <a:latin typeface="+mj-lt"/>
              <a:ea typeface="Calibri" panose="020F0502020204030204" pitchFamily="34" charset="0"/>
            </a:endParaRPr>
          </a:p>
        </p:txBody>
      </p:sp>
      <p:sp>
        <p:nvSpPr>
          <p:cNvPr id="7" name="Rectangle 6"/>
          <p:cNvSpPr/>
          <p:nvPr/>
        </p:nvSpPr>
        <p:spPr>
          <a:xfrm>
            <a:off x="219516" y="4002314"/>
            <a:ext cx="11750039" cy="307777"/>
          </a:xfrm>
          <a:prstGeom prst="rect">
            <a:avLst/>
          </a:prstGeom>
        </p:spPr>
        <p:txBody>
          <a:bodyPr wrap="square">
            <a:spAutoFit/>
          </a:bodyPr>
          <a:lstStyle/>
          <a:p>
            <a:r>
              <a:rPr lang="en-US" sz="1400" b="1" dirty="0">
                <a:solidFill>
                  <a:srgbClr val="ED5C57"/>
                </a:solidFill>
                <a:latin typeface="Calibri" panose="020F0502020204030204" pitchFamily="34" charset="0"/>
                <a:ea typeface="Times New Roman" panose="02020603050405020304" pitchFamily="18" charset="0"/>
              </a:rPr>
              <a:t>it’s imperative to adhere to the policy that prohibits any store manager from taking more than 30 minutes for breaks during their shifts.</a:t>
            </a:r>
            <a:endParaRPr lang="en-US" sz="1400" dirty="0">
              <a:latin typeface="Times New Roman" panose="02020603050405020304" pitchFamily="18" charset="0"/>
              <a:ea typeface="Calibri" panose="020F0502020204030204" pitchFamily="34" charset="0"/>
            </a:endParaRPr>
          </a:p>
        </p:txBody>
      </p:sp>
      <p:sp>
        <p:nvSpPr>
          <p:cNvPr id="8" name="Rectangle 7"/>
          <p:cNvSpPr/>
          <p:nvPr/>
        </p:nvSpPr>
        <p:spPr>
          <a:xfrm>
            <a:off x="397852" y="4999990"/>
            <a:ext cx="11393365" cy="307777"/>
          </a:xfrm>
          <a:prstGeom prst="rect">
            <a:avLst/>
          </a:prstGeom>
        </p:spPr>
        <p:txBody>
          <a:bodyPr wrap="square">
            <a:spAutoFit/>
          </a:bodyPr>
          <a:lstStyle/>
          <a:p>
            <a:pPr algn="ctr"/>
            <a:r>
              <a:rPr lang="en-US" sz="1400" dirty="0">
                <a:solidFill>
                  <a:srgbClr val="000000"/>
                </a:solidFill>
                <a:latin typeface="Calibri" panose="020F0502020204030204" pitchFamily="34" charset="0"/>
                <a:ea typeface="Times New Roman" panose="02020603050405020304" pitchFamily="18" charset="0"/>
              </a:rPr>
              <a:t>Failure to comply with these guidelines will result in appropriate disciplinary actions.</a:t>
            </a:r>
            <a:endParaRPr lang="en-US" sz="1400" dirty="0">
              <a:latin typeface="Times New Roman" panose="02020603050405020304" pitchFamily="18" charset="0"/>
              <a:ea typeface="Calibri" panose="020F0502020204030204" pitchFamily="34" charset="0"/>
            </a:endParaRPr>
          </a:p>
        </p:txBody>
      </p:sp>
      <p:sp>
        <p:nvSpPr>
          <p:cNvPr id="9" name="Rectangle 8"/>
          <p:cNvSpPr/>
          <p:nvPr/>
        </p:nvSpPr>
        <p:spPr>
          <a:xfrm>
            <a:off x="121188" y="6010885"/>
            <a:ext cx="11670029" cy="523220"/>
          </a:xfrm>
          <a:prstGeom prst="rect">
            <a:avLst/>
          </a:prstGeom>
        </p:spPr>
        <p:txBody>
          <a:bodyPr wrap="square">
            <a:spAutoFit/>
          </a:bodyPr>
          <a:lstStyle/>
          <a:p>
            <a:pPr algn="ctr"/>
            <a:r>
              <a:rPr lang="en-US" sz="1400" dirty="0">
                <a:solidFill>
                  <a:srgbClr val="000000"/>
                </a:solidFill>
                <a:latin typeface="Calibri" panose="020F0502020204030204" pitchFamily="34" charset="0"/>
                <a:ea typeface="Times New Roman" panose="02020603050405020304" pitchFamily="18" charset="0"/>
              </a:rPr>
              <a:t>Your cooperation in implementing these measures is greatly appreciated and essential for maintaining operational efficiency and fairness within our organization.</a:t>
            </a:r>
            <a:endParaRPr lang="en-US" sz="1400" dirty="0">
              <a:latin typeface="Times New Roman" panose="02020603050405020304" pitchFamily="18" charset="0"/>
              <a:ea typeface="Calibri" panose="020F0502020204030204" pitchFamily="34" charset="0"/>
            </a:endParaRPr>
          </a:p>
        </p:txBody>
      </p:sp>
      <p:sp>
        <p:nvSpPr>
          <p:cNvPr id="10" name="Rectangle 9"/>
          <p:cNvSpPr/>
          <p:nvPr/>
        </p:nvSpPr>
        <p:spPr>
          <a:xfrm>
            <a:off x="2865197" y="1970989"/>
            <a:ext cx="6458674" cy="166199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marR="0" lvl="0" indent="-342900">
              <a:spcBef>
                <a:spcPts val="0"/>
              </a:spcBef>
              <a:spcAft>
                <a:spcPts val="0"/>
              </a:spcAft>
              <a:buFont typeface="+mj-lt"/>
              <a:buAutoNum type="arabicPeriod"/>
              <a:tabLst>
                <a:tab pos="457200" algn="l"/>
              </a:tabLst>
            </a:pPr>
            <a:r>
              <a:rPr lang="en-US" sz="1400" b="1" dirty="0">
                <a:solidFill>
                  <a:srgbClr val="000000"/>
                </a:solidFill>
                <a:latin typeface="+mj-lt"/>
                <a:ea typeface="Times New Roman" panose="02020603050405020304" pitchFamily="18" charset="0"/>
              </a:rPr>
              <a:t>Annual leave (Approval required before 1 month)</a:t>
            </a:r>
            <a:endParaRPr lang="en-US" sz="1400" dirty="0">
              <a:solidFill>
                <a:srgbClr val="000000"/>
              </a:solidFill>
              <a:latin typeface="+mj-lt"/>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400" b="1" dirty="0">
                <a:solidFill>
                  <a:srgbClr val="000000"/>
                </a:solidFill>
                <a:latin typeface="+mj-lt"/>
                <a:ea typeface="Times New Roman" panose="02020603050405020304" pitchFamily="18" charset="0"/>
              </a:rPr>
              <a:t>Pending days (Approval required before 1 week)</a:t>
            </a:r>
            <a:endParaRPr lang="en-US" sz="1400" dirty="0">
              <a:solidFill>
                <a:srgbClr val="000000"/>
              </a:solidFill>
              <a:latin typeface="+mj-lt"/>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400" b="1" dirty="0">
                <a:solidFill>
                  <a:srgbClr val="000000"/>
                </a:solidFill>
                <a:latin typeface="+mj-lt"/>
                <a:ea typeface="Times New Roman" panose="02020603050405020304" pitchFamily="18" charset="0"/>
              </a:rPr>
              <a:t>Delays on duty ( Approval required for any Arriving late or leaving earlier, Extra hours)</a:t>
            </a:r>
            <a:endParaRPr lang="en-US" sz="1400" dirty="0">
              <a:solidFill>
                <a:srgbClr val="000000"/>
              </a:solidFill>
              <a:latin typeface="+mj-lt"/>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400" b="1" dirty="0">
                <a:solidFill>
                  <a:srgbClr val="000000"/>
                </a:solidFill>
                <a:latin typeface="+mj-lt"/>
                <a:ea typeface="Times New Roman" panose="02020603050405020304" pitchFamily="18" charset="0"/>
              </a:rPr>
              <a:t>Extra break time (Approval required before taking the break)</a:t>
            </a:r>
            <a:endParaRPr lang="en-US" sz="1400" dirty="0">
              <a:solidFill>
                <a:srgbClr val="000000"/>
              </a:solidFill>
              <a:latin typeface="+mj-lt"/>
              <a:ea typeface="Calibri" panose="020F0502020204030204" pitchFamily="34" charset="0"/>
            </a:endParaRPr>
          </a:p>
          <a:p>
            <a:pPr marL="342900" marR="0" lvl="0" indent="-342900">
              <a:spcBef>
                <a:spcPts val="0"/>
              </a:spcBef>
              <a:spcAft>
                <a:spcPts val="0"/>
              </a:spcAft>
              <a:buFont typeface="+mj-lt"/>
              <a:buAutoNum type="arabicPeriod"/>
              <a:tabLst>
                <a:tab pos="457200" algn="l"/>
              </a:tabLst>
            </a:pPr>
            <a:r>
              <a:rPr lang="en-US" sz="1400" b="1" dirty="0">
                <a:solidFill>
                  <a:srgbClr val="000000"/>
                </a:solidFill>
                <a:latin typeface="+mj-lt"/>
                <a:ea typeface="Times New Roman" panose="02020603050405020304" pitchFamily="18" charset="0"/>
              </a:rPr>
              <a:t>Day off (No approval needed)</a:t>
            </a:r>
            <a:r>
              <a:rPr lang="en-US" sz="1400" dirty="0">
                <a:solidFill>
                  <a:srgbClr val="000000"/>
                </a:solidFill>
                <a:latin typeface="+mj-lt"/>
                <a:ea typeface="Times New Roman" panose="02020603050405020304" pitchFamily="18" charset="0"/>
              </a:rPr>
              <a:t> </a:t>
            </a:r>
            <a:endParaRPr lang="en-US" sz="1400" dirty="0">
              <a:solidFill>
                <a:srgbClr val="000000"/>
              </a:solidFill>
              <a:latin typeface="+mj-lt"/>
              <a:ea typeface="Calibri" panose="020F0502020204030204" pitchFamily="34" charset="0"/>
            </a:endParaRPr>
          </a:p>
          <a:p>
            <a:pPr marL="457200" marR="0">
              <a:spcBef>
                <a:spcPts val="0"/>
              </a:spcBef>
              <a:spcAft>
                <a:spcPts val="0"/>
              </a:spcAft>
            </a:pPr>
            <a:r>
              <a:rPr lang="en-US" dirty="0">
                <a:solidFill>
                  <a:srgbClr val="000000"/>
                </a:solidFill>
                <a:latin typeface="Calibri" panose="020F0502020204030204" pitchFamily="34" charset="0"/>
                <a:ea typeface="Times New Roman" panose="02020603050405020304" pitchFamily="18" charset="0"/>
              </a:rPr>
              <a:t> </a:t>
            </a:r>
            <a:endParaRPr lang="en-US"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69891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9069" y="270469"/>
            <a:ext cx="10515600" cy="575652"/>
          </a:xfrm>
        </p:spPr>
        <p:txBody>
          <a:bodyPr>
            <a:noAutofit/>
          </a:bodyPr>
          <a:lstStyle/>
          <a:p>
            <a:pPr algn="ctr">
              <a:lnSpc>
                <a:spcPct val="100000"/>
              </a:lnSpc>
            </a:pPr>
            <a:r>
              <a:rPr lang="en-US" sz="2400" b="1" dirty="0"/>
              <a:t>21.1 Commission Criteria &amp; KPI Requirements</a:t>
            </a:r>
            <a:br>
              <a:rPr lang="en-US" sz="2400" b="1" dirty="0"/>
            </a:br>
            <a:endParaRPr lang="en-US" sz="2400" b="1" dirty="0"/>
          </a:p>
        </p:txBody>
      </p:sp>
      <p:sp>
        <p:nvSpPr>
          <p:cNvPr id="3" name="Rectangle 2"/>
          <p:cNvSpPr/>
          <p:nvPr/>
        </p:nvSpPr>
        <p:spPr>
          <a:xfrm>
            <a:off x="759068" y="846121"/>
            <a:ext cx="9756531" cy="388696"/>
          </a:xfrm>
          <a:prstGeom prst="rect">
            <a:avLst/>
          </a:prstGeom>
        </p:spPr>
        <p:txBody>
          <a:bodyPr wrap="squar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Structured commission policy based on individual performance as follows: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673232" y="1541651"/>
            <a:ext cx="2730235"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1-Commission Deductions: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1162049" y="2237182"/>
            <a:ext cx="9953625" cy="4880567"/>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mj-lt"/>
                <a:ea typeface="Calibri" panose="020F0502020204030204" pitchFamily="34" charset="0"/>
                <a:cs typeface="Arial" panose="020B0604020202020204" pitchFamily="34" charset="0"/>
              </a:rPr>
              <a:t>If an employee's score falls below 83% on KPI, there will be a 25% deduction from the monthly commission. ( New Joiner 80)</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mj-lt"/>
                <a:ea typeface="Calibri" panose="020F0502020204030204" pitchFamily="34" charset="0"/>
                <a:cs typeface="Arial" panose="020B0604020202020204" pitchFamily="34" charset="0"/>
              </a:rPr>
              <a:t>Scores below 75% will result in a 50% deduction.</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mj-lt"/>
                <a:ea typeface="Calibri" panose="020F0502020204030204" pitchFamily="34" charset="0"/>
                <a:cs typeface="Arial" panose="020B0604020202020204" pitchFamily="34" charset="0"/>
              </a:rPr>
              <a:t>Employees scoring below 65% will receive zero commission for that period.</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mj-lt"/>
                <a:ea typeface="Calibri" panose="020F0502020204030204" pitchFamily="34" charset="0"/>
                <a:cs typeface="Arial" panose="020B0604020202020204" pitchFamily="34" charset="0"/>
              </a:rPr>
              <a:t>When an employee takes annual leave exceeding 5 days, their commission will be calculated based on the actual days worked during that period. Furthermore, new hires for </a:t>
            </a:r>
            <a:r>
              <a:rPr lang="en-US" sz="1200" dirty="0" smtClean="0">
                <a:latin typeface="+mj-lt"/>
                <a:ea typeface="Calibri" panose="020F0502020204030204" pitchFamily="34" charset="0"/>
                <a:cs typeface="Arial" panose="020B0604020202020204" pitchFamily="34" charset="0"/>
              </a:rPr>
              <a:t>Senior Sales </a:t>
            </a:r>
            <a:r>
              <a:rPr lang="en-US" sz="1200" dirty="0">
                <a:latin typeface="+mj-lt"/>
                <a:ea typeface="Calibri" panose="020F0502020204030204" pitchFamily="34" charset="0"/>
                <a:cs typeface="Arial" panose="020B0604020202020204" pitchFamily="34" charset="0"/>
              </a:rPr>
              <a:t>Associate Position will not be eligible for commission during their first </a:t>
            </a:r>
            <a:r>
              <a:rPr lang="en-US" sz="1200" dirty="0" smtClean="0">
                <a:latin typeface="+mj-lt"/>
                <a:ea typeface="Calibri" panose="020F0502020204030204" pitchFamily="34" charset="0"/>
                <a:cs typeface="Arial" panose="020B0604020202020204" pitchFamily="34" charset="0"/>
              </a:rPr>
              <a:t>month " 3/4 target ", Sales Associate will not be eligible for commission during their first 2 months "1/2 target ", and </a:t>
            </a:r>
            <a:r>
              <a:rPr lang="en-US" sz="1200" dirty="0">
                <a:latin typeface="+mj-lt"/>
                <a:ea typeface="Calibri" panose="020F0502020204030204" pitchFamily="34" charset="0"/>
                <a:cs typeface="Arial" panose="020B0604020202020204" pitchFamily="34" charset="0"/>
              </a:rPr>
              <a:t>junior sales will not be eligible for 3 months and employees who resign will not receive commission during the notice period.</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mj-lt"/>
                <a:ea typeface="Calibri" panose="020F0502020204030204" pitchFamily="34" charset="0"/>
                <a:cs typeface="Arial" panose="020B0604020202020204" pitchFamily="34" charset="0"/>
              </a:rPr>
              <a:t>Any employee achieving above 95% on their monthly KPIs will receive a 25% Plus on their monthly commission.</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mj-lt"/>
                <a:ea typeface="Calibri" panose="020F0502020204030204" pitchFamily="34" charset="0"/>
                <a:cs typeface="Arial" panose="020B0604020202020204" pitchFamily="34" charset="0"/>
              </a:rPr>
              <a:t>If a salesperson falls short by 15% of the store's achievement, a deduction of 25% will be applied. The salesperson needs to align with the store's achievement.</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mj-lt"/>
                <a:ea typeface="Calibri" panose="020F0502020204030204" pitchFamily="34" charset="0"/>
                <a:cs typeface="Arial" panose="020B0604020202020204" pitchFamily="34" charset="0"/>
              </a:rPr>
              <a:t>Those maintaining three consecutive months above 95% will receive a 50% bonus on the third month.</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mj-lt"/>
                <a:ea typeface="Calibri" panose="020F0502020204030204" pitchFamily="34" charset="0"/>
                <a:cs typeface="Arial" panose="020B0604020202020204" pitchFamily="34" charset="0"/>
              </a:rPr>
              <a:t>Salespeople who take less than five days of Pending, Sick leave, or Extra hours will have their monthly individual target remain the same.</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b="0" i="0" dirty="0">
                <a:solidFill>
                  <a:srgbClr val="0D0D0D"/>
                </a:solidFill>
                <a:effectLst/>
                <a:latin typeface="Söhne"/>
              </a:rPr>
              <a:t>The new joiner will not get any commission in the first month and upon resignation.</a:t>
            </a:r>
            <a:endParaRPr lang="en-US" sz="1200" dirty="0">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mj-lt"/>
                <a:ea typeface="Calibri" panose="020F0502020204030204" pitchFamily="34" charset="0"/>
                <a:cs typeface="Arial" panose="020B0604020202020204" pitchFamily="34" charset="0"/>
              </a:rPr>
              <a:t>The amount deducted from the salesperson who took the days off will be distributed equally among their colleagues</a:t>
            </a: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dirty="0">
                <a:latin typeface="+mj-lt"/>
                <a:ea typeface="Calibri" panose="020F0502020204030204" pitchFamily="34" charset="0"/>
                <a:cs typeface="Arial" panose="020B0604020202020204" pitchFamily="34" charset="0"/>
              </a:rPr>
              <a:t> </a:t>
            </a:r>
            <a:r>
              <a:rPr lang="en-US" sz="1200" b="1" dirty="0"/>
              <a:t>Commission Adjustment:</a:t>
            </a:r>
            <a:r>
              <a:rPr lang="en-US" sz="1200" dirty="0"/>
              <a:t> A 50% deduction of the monthly commission will be applied to any employee with an average KPI score below 83. The store manager will develop an action plan to help the underperforming employee enhance their performance.</a:t>
            </a:r>
            <a:endParaRPr lang="en-US" sz="1200" dirty="0">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200" b="1" dirty="0">
                <a:solidFill>
                  <a:srgbClr val="FF0000"/>
                </a:solidFill>
                <a:latin typeface="+mj-lt"/>
                <a:ea typeface="Calibri" panose="020F0502020204030204" pitchFamily="34" charset="0"/>
                <a:cs typeface="Arial" panose="020B0604020202020204" pitchFamily="34" charset="0"/>
              </a:rPr>
              <a:t>This policy applies to storekeepers, sales associates, assistant managers, and store managers</a:t>
            </a:r>
          </a:p>
          <a:p>
            <a:pPr marL="342900" marR="0" lvl="0" indent="-342900">
              <a:lnSpc>
                <a:spcPct val="107000"/>
              </a:lnSpc>
              <a:spcBef>
                <a:spcPts val="0"/>
              </a:spcBef>
              <a:spcAft>
                <a:spcPts val="800"/>
              </a:spcAft>
              <a:buFont typeface="Symbol" panose="05050102010706020507" pitchFamily="18" charset="2"/>
              <a:buChar char=""/>
              <a:tabLst>
                <a:tab pos="457200" algn="l"/>
              </a:tabLst>
            </a:pPr>
            <a:endParaRPr lang="en-US" sz="1200" dirty="0">
              <a:latin typeface="+mj-lt"/>
              <a:ea typeface="Calibri" panose="020F0502020204030204" pitchFamily="34" charset="0"/>
              <a:cs typeface="Arial" panose="020B0604020202020204" pitchFamily="34" charset="0"/>
            </a:endParaRPr>
          </a:p>
        </p:txBody>
      </p:sp>
      <p:sp>
        <p:nvSpPr>
          <p:cNvPr id="12" name="Rectangle 11"/>
          <p:cNvSpPr/>
          <p:nvPr/>
        </p:nvSpPr>
        <p:spPr>
          <a:xfrm>
            <a:off x="38980" y="4659868"/>
            <a:ext cx="11950858" cy="830997"/>
          </a:xfrm>
          <a:prstGeom prst="rect">
            <a:avLst/>
          </a:prstGeom>
        </p:spPr>
        <p:txBody>
          <a:bodyPr wrap="square">
            <a:spAutoFit/>
          </a:bodyPr>
          <a:lstStyle/>
          <a:p>
            <a:pPr algn="ctr"/>
            <a:endParaRPr lang="en-US" sz="1200" b="1" dirty="0">
              <a:solidFill>
                <a:srgbClr val="FF0000"/>
              </a:solidFill>
              <a:latin typeface="Calibri" panose="020F0502020204030204" pitchFamily="34" charset="0"/>
              <a:ea typeface="Calibri" panose="020F0502020204030204" pitchFamily="34" charset="0"/>
              <a:cs typeface="Arial" panose="020B0604020202020204" pitchFamily="34" charset="0"/>
            </a:endParaRPr>
          </a:p>
          <a:p>
            <a:pPr algn="ctr"/>
            <a:endParaRPr lang="en-US" sz="1200" b="1" dirty="0">
              <a:solidFill>
                <a:srgbClr val="FF0000"/>
              </a:solidFill>
              <a:latin typeface="Calibri" panose="020F0502020204030204" pitchFamily="34" charset="0"/>
              <a:ea typeface="Calibri" panose="020F0502020204030204" pitchFamily="34" charset="0"/>
              <a:cs typeface="Arial" panose="020B0604020202020204" pitchFamily="34" charset="0"/>
            </a:endParaRPr>
          </a:p>
          <a:p>
            <a:pPr algn="ctr"/>
            <a:endParaRPr lang="en-US" sz="1200" b="1" dirty="0">
              <a:solidFill>
                <a:srgbClr val="FF0000"/>
              </a:solidFill>
              <a:latin typeface="Calibri" panose="020F0502020204030204" pitchFamily="34" charset="0"/>
              <a:ea typeface="Calibri" panose="020F0502020204030204" pitchFamily="34" charset="0"/>
              <a:cs typeface="Arial" panose="020B0604020202020204" pitchFamily="34" charset="0"/>
            </a:endParaRPr>
          </a:p>
          <a:p>
            <a:pPr algn="ctr"/>
            <a:endParaRPr lang="en-US" sz="1200" b="1" dirty="0">
              <a:solidFill>
                <a:srgbClr val="FF0000"/>
              </a:solidFill>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38039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410518" cy="860171"/>
          </a:xfrm>
        </p:spPr>
        <p:txBody>
          <a:bodyPr>
            <a:normAutofit/>
          </a:bodyPr>
          <a:lstStyle/>
          <a:p>
            <a:pPr algn="ctr">
              <a:lnSpc>
                <a:spcPct val="100000"/>
              </a:lnSpc>
            </a:pPr>
            <a:r>
              <a:rPr lang="en-US" sz="2400" b="1" dirty="0"/>
              <a:t>23. Incentive Program for High Invoices</a:t>
            </a:r>
          </a:p>
        </p:txBody>
      </p:sp>
      <p:sp>
        <p:nvSpPr>
          <p:cNvPr id="4" name="Rectangle 3"/>
          <p:cNvSpPr/>
          <p:nvPr/>
        </p:nvSpPr>
        <p:spPr>
          <a:xfrm>
            <a:off x="507023" y="5842337"/>
            <a:ext cx="11280530" cy="1015663"/>
          </a:xfrm>
          <a:prstGeom prst="rect">
            <a:avLst/>
          </a:prstGeom>
        </p:spPr>
        <p:txBody>
          <a:bodyPr wrap="square">
            <a:spAutoFit/>
          </a:bodyPr>
          <a:lstStyle/>
          <a:p>
            <a:pPr algn="ctr"/>
            <a:endParaRPr lang="en-US" sz="1400" dirty="0">
              <a:solidFill>
                <a:srgbClr val="FF0000"/>
              </a:solidFill>
              <a:latin typeface="+mj-lt"/>
              <a:ea typeface="Calibri" panose="020F0502020204030204" pitchFamily="34" charset="0"/>
            </a:endParaRPr>
          </a:p>
          <a:p>
            <a:pPr algn="ctr"/>
            <a:r>
              <a:rPr lang="en-US" sz="1400" dirty="0">
                <a:solidFill>
                  <a:srgbClr val="FF0000"/>
                </a:solidFill>
                <a:latin typeface="+mj-lt"/>
                <a:ea typeface="Times New Roman" panose="02020603050405020304" pitchFamily="18" charset="0"/>
              </a:rPr>
              <a:t>Please note that it is essential to accurately record all sales transactions and promptly update to the operations and brand manager with the necessary details. It is the responsibility of the store manager to ensure that invoices are properly processed and reported to be considered for incentives.</a:t>
            </a:r>
            <a:endParaRPr lang="en-US" sz="1400" dirty="0">
              <a:solidFill>
                <a:srgbClr val="FF0000"/>
              </a:solidFill>
              <a:latin typeface="+mj-lt"/>
              <a:ea typeface="Calibri" panose="020F0502020204030204" pitchFamily="34" charset="0"/>
            </a:endParaRPr>
          </a:p>
          <a:p>
            <a:pPr algn="ctr"/>
            <a:r>
              <a:rPr lang="en-US" dirty="0">
                <a:solidFill>
                  <a:srgbClr val="FF0000"/>
                </a:solidFill>
                <a:latin typeface="Times New Roman" panose="02020603050405020304" pitchFamily="18" charset="0"/>
                <a:ea typeface="Times New Roman" panose="02020603050405020304" pitchFamily="18" charset="0"/>
              </a:rPr>
              <a:t> </a:t>
            </a:r>
            <a:endParaRPr lang="en-US" dirty="0">
              <a:solidFill>
                <a:srgbClr val="FF0000"/>
              </a:solidFill>
              <a:latin typeface="Times New Roman" panose="02020603050405020304" pitchFamily="18" charset="0"/>
              <a:ea typeface="Calibri" panose="020F0502020204030204" pitchFamily="34" charset="0"/>
            </a:endParaRPr>
          </a:p>
        </p:txBody>
      </p:sp>
      <p:sp>
        <p:nvSpPr>
          <p:cNvPr id="6" name="Rectangle 5"/>
          <p:cNvSpPr/>
          <p:nvPr/>
        </p:nvSpPr>
        <p:spPr>
          <a:xfrm>
            <a:off x="853612" y="860171"/>
            <a:ext cx="9419392" cy="375552"/>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r>
              <a:rPr lang="en-US" b="1" dirty="0">
                <a:latin typeface="Calibri" panose="020F0502020204030204" pitchFamily="34" charset="0"/>
                <a:ea typeface="Calibri" panose="020F0502020204030204" pitchFamily="34" charset="0"/>
                <a:cs typeface="Arial" panose="020B0604020202020204" pitchFamily="34" charset="0"/>
              </a:rPr>
              <a:t>1. Incentive Criteria</a:t>
            </a:r>
            <a:r>
              <a:rPr lang="en-US" dirty="0">
                <a:latin typeface="Calibri" panose="020F0502020204030204" pitchFamily="34" charset="0"/>
                <a:ea typeface="Calibri" panose="020F0502020204030204" pitchFamily="34" charset="0"/>
                <a:cs typeface="Arial" panose="020B0604020202020204" pitchFamily="34" charset="0"/>
              </a:rPr>
              <a:t>:</a:t>
            </a:r>
            <a:r>
              <a:rPr lang="en-US" b="0" i="0" dirty="0">
                <a:solidFill>
                  <a:srgbClr val="0D0D0D"/>
                </a:solidFill>
                <a:effectLst/>
                <a:latin typeface="Söhne"/>
              </a:rPr>
              <a:t> Head Office will adjust incentives based on monthly performance.</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853611" y="1828800"/>
            <a:ext cx="10933941" cy="1502784"/>
          </a:xfrm>
          <a:prstGeom prst="rect">
            <a:avLst/>
          </a:prstGeom>
        </p:spPr>
        <p:txBody>
          <a:bodyPr wrap="square">
            <a:spAutoFit/>
          </a:bodyPr>
          <a:lstStyle/>
          <a:p>
            <a:pPr>
              <a:lnSpc>
                <a:spcPct val="107000"/>
              </a:lnSpc>
              <a:spcAft>
                <a:spcPts val="800"/>
              </a:spcAft>
            </a:pPr>
            <a:r>
              <a:rPr lang="en-US" sz="1400" dirty="0">
                <a:latin typeface="+mj-lt"/>
                <a:ea typeface="Calibri" panose="020F0502020204030204" pitchFamily="34" charset="0"/>
                <a:cs typeface="Arial" panose="020B0604020202020204" pitchFamily="34" charset="0"/>
              </a:rPr>
              <a:t>- Any invoice above $2,000 ill qualify for an incentive of 1% ( Another store)</a:t>
            </a:r>
            <a:br>
              <a:rPr lang="en-US" sz="1400" dirty="0">
                <a:latin typeface="+mj-lt"/>
                <a:ea typeface="Calibri" panose="020F0502020204030204" pitchFamily="34" charset="0"/>
                <a:cs typeface="Arial" panose="020B0604020202020204" pitchFamily="34" charset="0"/>
              </a:rPr>
            </a:br>
            <a:r>
              <a:rPr lang="en-US" sz="1400" dirty="0">
                <a:latin typeface="+mj-lt"/>
                <a:ea typeface="Calibri" panose="020F0502020204030204" pitchFamily="34" charset="0"/>
                <a:cs typeface="Arial" panose="020B0604020202020204" pitchFamily="34" charset="0"/>
              </a:rPr>
              <a:t>   - Any invoice above $2,500 - $3,000 ill qualify for an incentive. ( Boss Stores)</a:t>
            </a:r>
          </a:p>
          <a:p>
            <a:pPr>
              <a:lnSpc>
                <a:spcPct val="107000"/>
              </a:lnSpc>
              <a:spcAft>
                <a:spcPts val="800"/>
              </a:spcAft>
            </a:pPr>
            <a:r>
              <a:rPr lang="en-US" sz="1400" dirty="0">
                <a:latin typeface="+mj-lt"/>
                <a:ea typeface="Calibri" panose="020F0502020204030204" pitchFamily="34" charset="0"/>
                <a:cs typeface="Arial" panose="020B0604020202020204" pitchFamily="34" charset="0"/>
              </a:rPr>
              <a:t>   - Invoices below $2,500 will not be eligible for any incentive.</a:t>
            </a:r>
          </a:p>
          <a:p>
            <a:pPr>
              <a:lnSpc>
                <a:spcPct val="107000"/>
              </a:lnSpc>
              <a:spcAft>
                <a:spcPts val="800"/>
              </a:spcAft>
            </a:pPr>
            <a:r>
              <a:rPr lang="en-US" sz="1400" dirty="0">
                <a:latin typeface="+mj-lt"/>
                <a:ea typeface="Calibri" panose="020F0502020204030204" pitchFamily="34" charset="0"/>
                <a:cs typeface="Arial" panose="020B0604020202020204" pitchFamily="34" charset="0"/>
              </a:rPr>
              <a:t>   - If a customer makes two separate purchases on the same day or on consecutive days, and the total amount reaches $2,500 or more, the salesperson will get the incentive normally</a:t>
            </a:r>
            <a:r>
              <a:rPr lang="en-US" dirty="0">
                <a:latin typeface="Calibri" panose="020F0502020204030204" pitchFamily="34" charset="0"/>
                <a:ea typeface="Calibri" panose="020F0502020204030204" pitchFamily="34" charset="0"/>
                <a:cs typeface="Arial" panose="020B0604020202020204" pitchFamily="34" charset="0"/>
              </a:rPr>
              <a:t>.</a:t>
            </a:r>
          </a:p>
        </p:txBody>
      </p:sp>
      <p:sp>
        <p:nvSpPr>
          <p:cNvPr id="8" name="Rectangle 7"/>
          <p:cNvSpPr/>
          <p:nvPr/>
        </p:nvSpPr>
        <p:spPr>
          <a:xfrm>
            <a:off x="853612" y="3502977"/>
            <a:ext cx="2810449"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2. Calculation of Incentives</a:t>
            </a:r>
            <a:r>
              <a:rPr lang="en-US" dirty="0">
                <a:latin typeface="Calibri" panose="020F0502020204030204" pitchFamily="34" charset="0"/>
                <a:ea typeface="Calibri" panose="020F0502020204030204" pitchFamily="34" charset="0"/>
                <a:cs typeface="Arial" panose="020B0604020202020204" pitchFamily="34" charset="0"/>
              </a:rPr>
              <a:t>:</a:t>
            </a:r>
          </a:p>
        </p:txBody>
      </p:sp>
      <p:sp>
        <p:nvSpPr>
          <p:cNvPr id="9" name="Rectangle 8"/>
          <p:cNvSpPr/>
          <p:nvPr/>
        </p:nvSpPr>
        <p:spPr>
          <a:xfrm>
            <a:off x="783771" y="4058657"/>
            <a:ext cx="11003781" cy="609013"/>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r>
              <a:rPr lang="en-US" sz="1400" dirty="0">
                <a:latin typeface="+mj-lt"/>
                <a:ea typeface="Calibri" panose="020F0502020204030204" pitchFamily="34" charset="0"/>
                <a:cs typeface="Arial" panose="020B0604020202020204" pitchFamily="34" charset="0"/>
              </a:rPr>
              <a:t>Incentives will be calculated based on the total amount of qualifying invoices. For invoices above $2,500, incentives will be determined as a percentage 1% of the invoice value.</a:t>
            </a:r>
          </a:p>
        </p:txBody>
      </p:sp>
    </p:spTree>
    <p:extLst>
      <p:ext uri="{BB962C8B-B14F-4D97-AF65-F5344CB8AC3E}">
        <p14:creationId xmlns:p14="http://schemas.microsoft.com/office/powerpoint/2010/main" val="42830053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4522" t="14168" r="8749" b="12508"/>
          <a:stretch/>
        </p:blipFill>
        <p:spPr>
          <a:xfrm>
            <a:off x="10733315" y="0"/>
            <a:ext cx="1458685" cy="1257300"/>
          </a:xfrm>
          <a:prstGeom prst="rect">
            <a:avLst/>
          </a:prstGeom>
        </p:spPr>
      </p:pic>
      <p:sp>
        <p:nvSpPr>
          <p:cNvPr id="2" name="Title 1"/>
          <p:cNvSpPr>
            <a:spLocks noGrp="1"/>
          </p:cNvSpPr>
          <p:nvPr>
            <p:ph type="title"/>
          </p:nvPr>
        </p:nvSpPr>
        <p:spPr>
          <a:xfrm>
            <a:off x="143608" y="66187"/>
            <a:ext cx="12048392" cy="1325563"/>
          </a:xfrm>
        </p:spPr>
        <p:txBody>
          <a:bodyPr>
            <a:normAutofit/>
          </a:bodyPr>
          <a:lstStyle/>
          <a:p>
            <a:pPr algn="ctr">
              <a:lnSpc>
                <a:spcPct val="100000"/>
              </a:lnSpc>
            </a:pPr>
            <a:r>
              <a:rPr lang="en-US" sz="2400" b="1" dirty="0"/>
              <a:t>24.1 Theft &amp; Fraud Policy for T2 Trading &amp; Stitch Stores</a:t>
            </a:r>
          </a:p>
        </p:txBody>
      </p:sp>
      <p:sp>
        <p:nvSpPr>
          <p:cNvPr id="3" name="Rectangle 2"/>
          <p:cNvSpPr/>
          <p:nvPr/>
        </p:nvSpPr>
        <p:spPr>
          <a:xfrm>
            <a:off x="143608" y="1541773"/>
            <a:ext cx="11646877" cy="4616648"/>
          </a:xfrm>
          <a:prstGeom prst="rect">
            <a:avLst/>
          </a:prstGeom>
        </p:spPr>
        <p:txBody>
          <a:bodyPr wrap="square">
            <a:spAutoFit/>
          </a:bodyPr>
          <a:lstStyle/>
          <a:p>
            <a:r>
              <a:rPr lang="en-US" sz="1400" dirty="0">
                <a:latin typeface="+mj-lt"/>
                <a:ea typeface="Times New Roman" panose="02020603050405020304" pitchFamily="18" charset="0"/>
              </a:rPr>
              <a:t> </a:t>
            </a:r>
            <a:endParaRPr lang="en-US" sz="1400" dirty="0">
              <a:latin typeface="+mj-lt"/>
              <a:ea typeface="Calibri" panose="020F0502020204030204" pitchFamily="34" charset="0"/>
            </a:endParaRPr>
          </a:p>
          <a:p>
            <a:r>
              <a:rPr lang="en-US" sz="1400" b="1" dirty="0">
                <a:solidFill>
                  <a:srgbClr val="000000"/>
                </a:solidFill>
                <a:latin typeface="+mj-lt"/>
                <a:ea typeface="Times New Roman" panose="02020603050405020304" pitchFamily="18" charset="0"/>
              </a:rPr>
              <a:t>1. Introduction:</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T2 Trading and Stitch Employees are committed to maintaining a safe and secure shopping environment for our customers and promoting ethical conduct among our employees. This Theft and Fraud Policy outlines the procedures and actions to be taken in the event of theft or fraudulent activities by any employee.</a:t>
            </a:r>
            <a:endParaRPr lang="en-US" sz="1400" dirty="0">
              <a:latin typeface="+mj-lt"/>
              <a:ea typeface="Calibri" panose="020F0502020204030204" pitchFamily="34" charset="0"/>
            </a:endParaRPr>
          </a:p>
          <a:p>
            <a:r>
              <a:rPr lang="en-US" sz="1400" dirty="0">
                <a:latin typeface="+mj-lt"/>
                <a:ea typeface="Times New Roman" panose="02020603050405020304" pitchFamily="18" charset="0"/>
              </a:rPr>
              <a:t> </a:t>
            </a:r>
            <a:endParaRPr lang="en-US" sz="1400" dirty="0">
              <a:latin typeface="+mj-lt"/>
              <a:ea typeface="Calibri" panose="020F0502020204030204" pitchFamily="34" charset="0"/>
            </a:endParaRPr>
          </a:p>
          <a:p>
            <a:r>
              <a:rPr lang="en-US" sz="1400" b="1" dirty="0">
                <a:solidFill>
                  <a:srgbClr val="000000"/>
                </a:solidFill>
                <a:latin typeface="+mj-lt"/>
                <a:ea typeface="Times New Roman" panose="02020603050405020304" pitchFamily="18" charset="0"/>
              </a:rPr>
              <a:t>2. Definition of Theft and Fraud:</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a. Theft: Unauthorized taking or removal of store merchandise, whether by customers or employees.</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b. Fraud: Any deceptive or dishonest action intended to result in personal gain or harm to the store.</a:t>
            </a:r>
            <a:endParaRPr lang="en-US" sz="1400" dirty="0">
              <a:latin typeface="+mj-lt"/>
              <a:ea typeface="Calibri" panose="020F0502020204030204" pitchFamily="34" charset="0"/>
            </a:endParaRPr>
          </a:p>
          <a:p>
            <a:r>
              <a:rPr lang="en-US" sz="1400" dirty="0">
                <a:latin typeface="+mj-lt"/>
                <a:ea typeface="Times New Roman" panose="02020603050405020304" pitchFamily="18" charset="0"/>
              </a:rPr>
              <a:t> </a:t>
            </a:r>
            <a:endParaRPr lang="en-US" sz="1400" dirty="0">
              <a:latin typeface="+mj-lt"/>
              <a:ea typeface="Calibri" panose="020F0502020204030204" pitchFamily="34" charset="0"/>
            </a:endParaRPr>
          </a:p>
          <a:p>
            <a:r>
              <a:rPr lang="en-US" sz="1400" b="1" dirty="0">
                <a:solidFill>
                  <a:srgbClr val="000000"/>
                </a:solidFill>
                <a:latin typeface="+mj-lt"/>
                <a:ea typeface="Times New Roman" panose="02020603050405020304" pitchFamily="18" charset="0"/>
              </a:rPr>
              <a:t>3. Employee Awareness:</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a. All employees will be informed about the company's policy on theft and fraud during the onboarding process.</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b. Regular training sessions will be conducted to educate employees on recognizing and preventing theft and fraudulent activities.</a:t>
            </a:r>
            <a:endParaRPr lang="en-US" sz="1400" dirty="0">
              <a:latin typeface="+mj-lt"/>
              <a:ea typeface="Calibri" panose="020F0502020204030204" pitchFamily="34" charset="0"/>
            </a:endParaRPr>
          </a:p>
          <a:p>
            <a:r>
              <a:rPr lang="en-US" sz="1400" dirty="0">
                <a:latin typeface="+mj-lt"/>
                <a:ea typeface="Times New Roman" panose="02020603050405020304" pitchFamily="18" charset="0"/>
              </a:rPr>
              <a:t> </a:t>
            </a:r>
            <a:endParaRPr lang="en-US" sz="1400" dirty="0">
              <a:latin typeface="+mj-lt"/>
              <a:ea typeface="Calibri" panose="020F0502020204030204" pitchFamily="34" charset="0"/>
            </a:endParaRPr>
          </a:p>
          <a:p>
            <a:r>
              <a:rPr lang="en-US" sz="1400" b="1" dirty="0">
                <a:solidFill>
                  <a:srgbClr val="000000"/>
                </a:solidFill>
                <a:latin typeface="+mj-lt"/>
                <a:ea typeface="Times New Roman" panose="02020603050405020304" pitchFamily="18" charset="0"/>
              </a:rPr>
              <a:t>4. Prevention Measures:</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a. Security cameras will be strategically placed to monitor store premises.</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b. Employees must adhere to all security and loss prevention measures, including bag checks when leaving the premises.</a:t>
            </a:r>
            <a:endParaRPr lang="en-US" sz="1400" dirty="0">
              <a:latin typeface="+mj-lt"/>
              <a:ea typeface="Calibri" panose="020F0502020204030204" pitchFamily="34" charset="0"/>
            </a:endParaRPr>
          </a:p>
          <a:p>
            <a:r>
              <a:rPr lang="en-US" sz="1400" dirty="0">
                <a:latin typeface="+mj-lt"/>
                <a:ea typeface="Times New Roman" panose="02020603050405020304" pitchFamily="18" charset="0"/>
              </a:rPr>
              <a:t> </a:t>
            </a:r>
            <a:endParaRPr lang="en-US" sz="1400" dirty="0">
              <a:latin typeface="+mj-lt"/>
              <a:ea typeface="Calibri" panose="020F0502020204030204" pitchFamily="34" charset="0"/>
            </a:endParaRPr>
          </a:p>
          <a:p>
            <a:r>
              <a:rPr lang="en-US" sz="1400" b="1" dirty="0">
                <a:solidFill>
                  <a:srgbClr val="000000"/>
                </a:solidFill>
                <a:latin typeface="+mj-lt"/>
                <a:ea typeface="Times New Roman" panose="02020603050405020304" pitchFamily="18" charset="0"/>
              </a:rPr>
              <a:t>5. Reporting Procedures:</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a. Any employee who observes or suspects theft or fraudulent activity must report it immediately to their supervisor or the designated manager.</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b. Anonymous reporting channels, such as a dedicated hotline or suggestion box, will be available to encourage reporting without fear of retaliation.</a:t>
            </a:r>
            <a:endParaRPr lang="en-US" sz="1400" dirty="0">
              <a:latin typeface="+mj-lt"/>
              <a:ea typeface="Calibri" panose="020F0502020204030204" pitchFamily="34" charset="0"/>
            </a:endParaRPr>
          </a:p>
          <a:p>
            <a:r>
              <a:rPr lang="en-US" sz="1400"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933188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2534"/>
            <a:ext cx="12191999" cy="461665"/>
          </a:xfrm>
          <a:prstGeom prst="rect">
            <a:avLst/>
          </a:prstGeom>
        </p:spPr>
        <p:txBody>
          <a:bodyPr wrap="square">
            <a:spAutoFit/>
          </a:bodyPr>
          <a:lstStyle/>
          <a:p>
            <a:pPr algn="ctr"/>
            <a:r>
              <a:rPr lang="en-US" sz="2400" b="1" dirty="0">
                <a:latin typeface="+mj-lt"/>
                <a:ea typeface="Calibri" panose="020F0502020204030204" pitchFamily="34" charset="0"/>
                <a:cs typeface="Arial" panose="020B0604020202020204" pitchFamily="34" charset="0"/>
              </a:rPr>
              <a:t>2.1Summary</a:t>
            </a:r>
            <a:r>
              <a:rPr lang="en-US" dirty="0">
                <a:latin typeface="Calibri" panose="020F0502020204030204" pitchFamily="34" charset="0"/>
                <a:ea typeface="Calibri" panose="020F0502020204030204" pitchFamily="34" charset="0"/>
                <a:cs typeface="Arial" panose="020B0604020202020204" pitchFamily="34" charset="0"/>
              </a:rPr>
              <a:t> </a:t>
            </a:r>
            <a:endParaRPr lang="en-US" dirty="0"/>
          </a:p>
        </p:txBody>
      </p:sp>
      <p:sp>
        <p:nvSpPr>
          <p:cNvPr id="3" name="Rectangle 2"/>
          <p:cNvSpPr/>
          <p:nvPr/>
        </p:nvSpPr>
        <p:spPr>
          <a:xfrm>
            <a:off x="792820" y="1268692"/>
            <a:ext cx="3862660" cy="388696"/>
          </a:xfrm>
          <a:prstGeom prst="rect">
            <a:avLst/>
          </a:prstGeom>
        </p:spPr>
        <p:txBody>
          <a:bodyPr wrap="none">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Sale &amp; Senior Sales Job Description</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4" name="Rectangle 3"/>
          <p:cNvSpPr/>
          <p:nvPr/>
        </p:nvSpPr>
        <p:spPr>
          <a:xfrm>
            <a:off x="792820" y="1815490"/>
            <a:ext cx="3795270" cy="388696"/>
          </a:xfrm>
          <a:prstGeom prst="rect">
            <a:avLst/>
          </a:prstGeom>
        </p:spPr>
        <p:txBody>
          <a:bodyPr wrap="none">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Annual Leave &amp; Extra Hours Policy</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5" name="Rectangle 4"/>
          <p:cNvSpPr/>
          <p:nvPr/>
        </p:nvSpPr>
        <p:spPr>
          <a:xfrm>
            <a:off x="792820" y="1968462"/>
            <a:ext cx="6096000" cy="787652"/>
          </a:xfrm>
          <a:prstGeom prst="rect">
            <a:avLst/>
          </a:prstGeom>
        </p:spPr>
        <p:txBody>
          <a:bodyPr>
            <a:spAutoFit/>
          </a:bodyPr>
          <a:lstStyle/>
          <a:p>
            <a:pPr marL="457200" marR="0">
              <a:lnSpc>
                <a:spcPct val="107000"/>
              </a:lnSpc>
              <a:spcBef>
                <a:spcPts val="0"/>
              </a:spcBef>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Meeting Policies &amp; Procedures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792820" y="3049753"/>
            <a:ext cx="3071354" cy="388696"/>
          </a:xfrm>
          <a:prstGeom prst="rect">
            <a:avLst/>
          </a:prstGeom>
        </p:spPr>
        <p:txBody>
          <a:bodyPr wrap="none">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Time Attendance Approval</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792820" y="3274327"/>
            <a:ext cx="6096000" cy="787652"/>
          </a:xfrm>
          <a:prstGeom prst="rect">
            <a:avLst/>
          </a:prstGeom>
        </p:spPr>
        <p:txBody>
          <a:bodyPr>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Uniform &amp; Grooming Policy</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8" name="Rectangle 7"/>
          <p:cNvSpPr/>
          <p:nvPr/>
        </p:nvSpPr>
        <p:spPr>
          <a:xfrm>
            <a:off x="792820" y="4320425"/>
            <a:ext cx="3841373" cy="388696"/>
          </a:xfrm>
          <a:prstGeom prst="rect">
            <a:avLst/>
          </a:prstGeom>
        </p:spPr>
        <p:txBody>
          <a:bodyPr wrap="none">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Days Off Policy during High Season</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9" name="Rectangle 8"/>
          <p:cNvSpPr/>
          <p:nvPr/>
        </p:nvSpPr>
        <p:spPr>
          <a:xfrm>
            <a:off x="792820" y="4979186"/>
            <a:ext cx="4056944" cy="388696"/>
          </a:xfrm>
          <a:prstGeom prst="rect">
            <a:avLst/>
          </a:prstGeom>
        </p:spPr>
        <p:txBody>
          <a:bodyPr wrap="none">
            <a:spAutoFit/>
          </a:bodyPr>
          <a:lstStyle/>
          <a:p>
            <a:pPr marL="285750" indent="-285750">
              <a:lnSpc>
                <a:spcPct val="107000"/>
              </a:lnSpc>
              <a:spcAft>
                <a:spcPts val="800"/>
              </a:spcAft>
              <a:buFont typeface="Wingdings" panose="05000000000000000000" pitchFamily="2" charset="2"/>
              <a:buChar char="§"/>
            </a:pPr>
            <a:r>
              <a:rPr lang="en-US" b="1" dirty="0">
                <a:latin typeface="Calibri" panose="020F0502020204030204" pitchFamily="34" charset="0"/>
                <a:ea typeface="Calibri" panose="020F0502020204030204" pitchFamily="34" charset="0"/>
                <a:cs typeface="Arial" panose="020B0604020202020204" pitchFamily="34" charset="0"/>
              </a:rPr>
              <a:t>Store Employee Schedule Adjustment</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0" name="Rectangle 9"/>
          <p:cNvSpPr/>
          <p:nvPr/>
        </p:nvSpPr>
        <p:spPr>
          <a:xfrm>
            <a:off x="5732472" y="1283933"/>
            <a:ext cx="3986476" cy="375552"/>
          </a:xfrm>
          <a:prstGeom prst="rect">
            <a:avLst/>
          </a:prstGeom>
        </p:spPr>
        <p:txBody>
          <a:bodyPr wrap="none">
            <a:spAutoFit/>
          </a:bodyPr>
          <a:lstStyle/>
          <a:p>
            <a:pPr marL="285750" indent="-285750">
              <a:lnSpc>
                <a:spcPct val="107000"/>
              </a:lnSpc>
              <a:spcAft>
                <a:spcPts val="800"/>
              </a:spcAft>
              <a:buFont typeface="Wingdings" panose="05000000000000000000" pitchFamily="2" charset="2"/>
              <a:buChar char="§"/>
            </a:pPr>
            <a:r>
              <a:rPr lang="en-US" b="1" dirty="0">
                <a:latin typeface="Calibri" panose="020F0502020204030204" pitchFamily="34" charset="0"/>
                <a:ea typeface="Calibri" panose="020F0502020204030204" pitchFamily="34" charset="0"/>
                <a:cs typeface="Arial" panose="020B0604020202020204" pitchFamily="34" charset="0"/>
              </a:rPr>
              <a:t> Special Requests &amp; Break Time Limit</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1" name="Rectangle 10"/>
          <p:cNvSpPr/>
          <p:nvPr/>
        </p:nvSpPr>
        <p:spPr>
          <a:xfrm>
            <a:off x="5748053" y="1809915"/>
            <a:ext cx="4416915" cy="388696"/>
          </a:xfrm>
          <a:prstGeom prst="rect">
            <a:avLst/>
          </a:prstGeom>
        </p:spPr>
        <p:txBody>
          <a:bodyPr wrap="none">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Commission Criteria &amp; KPI Requirements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3" name="Rectangle 12"/>
          <p:cNvSpPr/>
          <p:nvPr/>
        </p:nvSpPr>
        <p:spPr>
          <a:xfrm>
            <a:off x="5732472" y="2349041"/>
            <a:ext cx="4699152" cy="375552"/>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Incentive Program for High Invoices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4" name="Rectangle 13"/>
          <p:cNvSpPr/>
          <p:nvPr/>
        </p:nvSpPr>
        <p:spPr>
          <a:xfrm>
            <a:off x="5732472" y="2875023"/>
            <a:ext cx="5666708" cy="375552"/>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heft &amp; Fraud Policy for T2 Trading &amp; Stitch Stores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5" name="Rectangle 14"/>
          <p:cNvSpPr/>
          <p:nvPr/>
        </p:nvSpPr>
        <p:spPr>
          <a:xfrm>
            <a:off x="5732472" y="3274327"/>
            <a:ext cx="6220042" cy="375552"/>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Important Information for T2 Trading &amp; Stitch Employees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16" name="Rectangle 15"/>
          <p:cNvSpPr/>
          <p:nvPr/>
        </p:nvSpPr>
        <p:spPr>
          <a:xfrm>
            <a:off x="5732472" y="3673631"/>
            <a:ext cx="5221667" cy="1572418"/>
          </a:xfrm>
          <a:prstGeom prst="rect">
            <a:avLst/>
          </a:prstGeom>
        </p:spPr>
        <p:txBody>
          <a:bodyPr wrap="square">
            <a:spAutoFit/>
          </a:bodyPr>
          <a:lstStyle/>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Stock Loss Policy Statement</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AX System</a:t>
            </a: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t>Political Discussions</a:t>
            </a:r>
            <a:endParaRPr lang="en-US" b="1" dirty="0">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Wingdings" panose="05000000000000000000" pitchFamily="2"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Mystery shopper criteria</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94175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438" y="1071801"/>
            <a:ext cx="10034954" cy="5262979"/>
          </a:xfrm>
          <a:prstGeom prst="rect">
            <a:avLst/>
          </a:prstGeom>
        </p:spPr>
        <p:txBody>
          <a:bodyPr wrap="square">
            <a:spAutoFit/>
          </a:bodyPr>
          <a:lstStyle/>
          <a:p>
            <a:r>
              <a:rPr lang="en-US" sz="1400" b="1" dirty="0">
                <a:solidFill>
                  <a:srgbClr val="000000"/>
                </a:solidFill>
                <a:latin typeface="+mj-lt"/>
                <a:ea typeface="Times New Roman" panose="02020603050405020304" pitchFamily="18" charset="0"/>
              </a:rPr>
              <a:t>6. Investigation Process:</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a. Upon receiving a report, the designated manager will initiate an internal investigation.</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b. If necessary, law enforcement authorities may be involved.</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c. The investigation will be conducted discreetly and confidentially.</a:t>
            </a:r>
            <a:endParaRPr lang="en-US" sz="1400" dirty="0">
              <a:latin typeface="+mj-lt"/>
              <a:ea typeface="Calibri" panose="020F0502020204030204" pitchFamily="34" charset="0"/>
            </a:endParaRPr>
          </a:p>
          <a:p>
            <a:r>
              <a:rPr lang="en-US" sz="1400" dirty="0">
                <a:latin typeface="+mj-lt"/>
                <a:ea typeface="Times New Roman" panose="02020603050405020304" pitchFamily="18" charset="0"/>
              </a:rPr>
              <a:t> </a:t>
            </a:r>
            <a:endParaRPr lang="en-US" sz="1400" dirty="0">
              <a:latin typeface="+mj-lt"/>
              <a:ea typeface="Calibri" panose="020F0502020204030204" pitchFamily="34" charset="0"/>
            </a:endParaRPr>
          </a:p>
          <a:p>
            <a:r>
              <a:rPr lang="en-US" sz="1400" b="1" dirty="0">
                <a:solidFill>
                  <a:srgbClr val="000000"/>
                </a:solidFill>
                <a:latin typeface="+mj-lt"/>
                <a:ea typeface="Times New Roman" panose="02020603050405020304" pitchFamily="18" charset="0"/>
              </a:rPr>
              <a:t>7. Disciplinary Action:</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a. If an employee is found guilty of theft or fraud, appropriate disciplinary action will be taken.</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b. Disciplinary actions may include verbal or written warnings, suspension, or termination, depending on the severity of the offense.</a:t>
            </a:r>
            <a:endParaRPr lang="en-US" sz="1400" dirty="0">
              <a:latin typeface="+mj-lt"/>
              <a:ea typeface="Calibri" panose="020F0502020204030204" pitchFamily="34" charset="0"/>
            </a:endParaRPr>
          </a:p>
          <a:p>
            <a:r>
              <a:rPr lang="en-US" sz="1400" dirty="0">
                <a:latin typeface="+mj-lt"/>
                <a:ea typeface="Times New Roman" panose="02020603050405020304" pitchFamily="18" charset="0"/>
              </a:rPr>
              <a:t> </a:t>
            </a:r>
            <a:endParaRPr lang="en-US" sz="1400" dirty="0">
              <a:latin typeface="+mj-lt"/>
              <a:ea typeface="Calibri" panose="020F0502020204030204" pitchFamily="34" charset="0"/>
            </a:endParaRPr>
          </a:p>
          <a:p>
            <a:r>
              <a:rPr lang="en-US" sz="1400" b="1" dirty="0">
                <a:solidFill>
                  <a:srgbClr val="000000"/>
                </a:solidFill>
                <a:latin typeface="+mj-lt"/>
                <a:ea typeface="Times New Roman" panose="02020603050405020304" pitchFamily="18" charset="0"/>
              </a:rPr>
              <a:t>8. Restitution:</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a. Employees found guilty may be required to make restitution for the stolen or fraudulently obtained items.</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b. Restitution may include the cost of the items, legal fees, and any other associated costs.</a:t>
            </a:r>
            <a:endParaRPr lang="en-US" sz="1400" dirty="0">
              <a:latin typeface="+mj-lt"/>
              <a:ea typeface="Calibri" panose="020F0502020204030204" pitchFamily="34" charset="0"/>
            </a:endParaRPr>
          </a:p>
          <a:p>
            <a:r>
              <a:rPr lang="en-US" sz="1400" dirty="0">
                <a:latin typeface="+mj-lt"/>
                <a:ea typeface="Times New Roman" panose="02020603050405020304" pitchFamily="18" charset="0"/>
              </a:rPr>
              <a:t> </a:t>
            </a:r>
            <a:endParaRPr lang="en-US" sz="1400" dirty="0">
              <a:latin typeface="+mj-lt"/>
              <a:ea typeface="Calibri" panose="020F0502020204030204" pitchFamily="34" charset="0"/>
            </a:endParaRPr>
          </a:p>
          <a:p>
            <a:r>
              <a:rPr lang="en-US" sz="1400" b="1" dirty="0">
                <a:solidFill>
                  <a:srgbClr val="000000"/>
                </a:solidFill>
                <a:latin typeface="+mj-lt"/>
                <a:ea typeface="Times New Roman" panose="02020603050405020304" pitchFamily="18" charset="0"/>
              </a:rPr>
              <a:t>9. Legal Consequences:</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a. Employees involved in theft or fraud may face legal consequences, including criminal charges and civil actions.</a:t>
            </a:r>
            <a:endParaRPr lang="en-US" sz="1400" dirty="0">
              <a:latin typeface="+mj-lt"/>
              <a:ea typeface="Calibri" panose="020F0502020204030204" pitchFamily="34" charset="0"/>
            </a:endParaRPr>
          </a:p>
          <a:p>
            <a:r>
              <a:rPr lang="en-US" sz="1400" dirty="0">
                <a:latin typeface="+mj-lt"/>
                <a:ea typeface="Times New Roman" panose="02020603050405020304" pitchFamily="18" charset="0"/>
              </a:rPr>
              <a:t> </a:t>
            </a:r>
            <a:endParaRPr lang="en-US" sz="1400" dirty="0">
              <a:latin typeface="+mj-lt"/>
              <a:ea typeface="Calibri" panose="020F0502020204030204" pitchFamily="34" charset="0"/>
            </a:endParaRPr>
          </a:p>
          <a:p>
            <a:r>
              <a:rPr lang="en-US" sz="1400" b="1" dirty="0">
                <a:solidFill>
                  <a:srgbClr val="000000"/>
                </a:solidFill>
                <a:latin typeface="+mj-lt"/>
                <a:ea typeface="Times New Roman" panose="02020603050405020304" pitchFamily="18" charset="0"/>
              </a:rPr>
              <a:t>10. Communication:</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a. In the interest of maintaining a positive work environment, information about theft or fraud cases will be communicated discreetly to employees.</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b. Any public statements will be made in accordance with legal and ethical considerations.</a:t>
            </a:r>
            <a:endParaRPr lang="en-US" sz="1400" dirty="0">
              <a:latin typeface="+mj-lt"/>
              <a:ea typeface="Calibri" panose="020F0502020204030204" pitchFamily="34" charset="0"/>
            </a:endParaRPr>
          </a:p>
          <a:p>
            <a:r>
              <a:rPr lang="en-US" sz="1400" dirty="0">
                <a:latin typeface="+mj-lt"/>
                <a:ea typeface="Times New Roman" panose="02020603050405020304" pitchFamily="18" charset="0"/>
              </a:rPr>
              <a:t> </a:t>
            </a:r>
            <a:endParaRPr lang="en-US" sz="1400" dirty="0">
              <a:latin typeface="+mj-lt"/>
              <a:ea typeface="Calibri" panose="020F0502020204030204" pitchFamily="34" charset="0"/>
            </a:endParaRPr>
          </a:p>
          <a:p>
            <a:r>
              <a:rPr lang="en-US" sz="1400" b="1" dirty="0">
                <a:solidFill>
                  <a:srgbClr val="000000"/>
                </a:solidFill>
                <a:latin typeface="+mj-lt"/>
                <a:ea typeface="Times New Roman" panose="02020603050405020304" pitchFamily="18" charset="0"/>
              </a:rPr>
              <a:t>11. Continuous Improvement:</a:t>
            </a:r>
            <a:endParaRPr lang="en-US" sz="1400" dirty="0">
              <a:latin typeface="+mj-lt"/>
              <a:ea typeface="Calibri" panose="020F0502020204030204" pitchFamily="34" charset="0"/>
            </a:endParaRPr>
          </a:p>
          <a:p>
            <a:r>
              <a:rPr lang="en-US" sz="1400" dirty="0">
                <a:solidFill>
                  <a:srgbClr val="000000"/>
                </a:solidFill>
                <a:latin typeface="+mj-lt"/>
                <a:ea typeface="Times New Roman" panose="02020603050405020304" pitchFamily="18" charset="0"/>
              </a:rPr>
              <a:t>a. All Employees will regularly review and update this policy to adapt to changing circumstances and incorporate lessons learned from past incidents.</a:t>
            </a:r>
            <a:endParaRPr lang="en-US" sz="1400" dirty="0">
              <a:latin typeface="+mj-lt"/>
              <a:ea typeface="Calibri" panose="020F0502020204030204" pitchFamily="34" charset="0"/>
            </a:endParaRPr>
          </a:p>
        </p:txBody>
      </p:sp>
      <p:sp>
        <p:nvSpPr>
          <p:cNvPr id="6" name="Rectangle 5"/>
          <p:cNvSpPr/>
          <p:nvPr/>
        </p:nvSpPr>
        <p:spPr>
          <a:xfrm>
            <a:off x="0" y="6334780"/>
            <a:ext cx="12192000" cy="523220"/>
          </a:xfrm>
          <a:prstGeom prst="rect">
            <a:avLst/>
          </a:prstGeom>
        </p:spPr>
        <p:txBody>
          <a:bodyPr wrap="square">
            <a:spAutoFit/>
          </a:bodyPr>
          <a:lstStyle/>
          <a:p>
            <a:pPr algn="ctr"/>
            <a:r>
              <a:rPr lang="en-US" sz="1400" dirty="0">
                <a:solidFill>
                  <a:srgbClr val="FF0000"/>
                </a:solidFill>
                <a:latin typeface="+mj-lt"/>
                <a:ea typeface="Times New Roman" panose="02020603050405020304" pitchFamily="18" charset="0"/>
              </a:rPr>
              <a:t>By implementing and adhering to this Theft and Fraud Policy, All Employees aims to ensure the integrity of its operations and foster a secure shopping environment for both customers and employees.</a:t>
            </a:r>
            <a:endParaRPr lang="en-US" sz="1400" dirty="0">
              <a:solidFill>
                <a:srgbClr val="FF0000"/>
              </a:solidFill>
              <a:latin typeface="+mj-lt"/>
              <a:ea typeface="Calibri" panose="020F0502020204030204" pitchFamily="34"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522" t="14168" r="8749" b="12508"/>
          <a:stretch/>
        </p:blipFill>
        <p:spPr>
          <a:xfrm>
            <a:off x="10733315" y="0"/>
            <a:ext cx="1458685" cy="1257300"/>
          </a:xfrm>
          <a:prstGeom prst="rect">
            <a:avLst/>
          </a:prstGeom>
        </p:spPr>
      </p:pic>
      <p:sp>
        <p:nvSpPr>
          <p:cNvPr id="7" name="Title 1"/>
          <p:cNvSpPr>
            <a:spLocks noGrp="1"/>
          </p:cNvSpPr>
          <p:nvPr>
            <p:ph type="title"/>
          </p:nvPr>
        </p:nvSpPr>
        <p:spPr>
          <a:xfrm>
            <a:off x="143608" y="0"/>
            <a:ext cx="12048392" cy="1325563"/>
          </a:xfrm>
        </p:spPr>
        <p:txBody>
          <a:bodyPr>
            <a:normAutofit/>
          </a:bodyPr>
          <a:lstStyle/>
          <a:p>
            <a:pPr algn="ctr">
              <a:lnSpc>
                <a:spcPct val="100000"/>
              </a:lnSpc>
            </a:pPr>
            <a:r>
              <a:rPr lang="en-US" sz="2400" b="1" dirty="0"/>
              <a:t>24.2 Theft &amp; Fraud Policy for T2 Trading &amp; Stitch Stores</a:t>
            </a:r>
          </a:p>
        </p:txBody>
      </p:sp>
    </p:spTree>
    <p:extLst>
      <p:ext uri="{BB962C8B-B14F-4D97-AF65-F5344CB8AC3E}">
        <p14:creationId xmlns:p14="http://schemas.microsoft.com/office/powerpoint/2010/main" val="177703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2563"/>
            <a:ext cx="10515600" cy="602029"/>
          </a:xfrm>
        </p:spPr>
        <p:txBody>
          <a:bodyPr>
            <a:normAutofit/>
          </a:bodyPr>
          <a:lstStyle/>
          <a:p>
            <a:pPr algn="ctr">
              <a:lnSpc>
                <a:spcPct val="100000"/>
              </a:lnSpc>
            </a:pPr>
            <a:r>
              <a:rPr lang="en-US" sz="2400" b="1" dirty="0"/>
              <a:t>25.1 Important Information for T2 Trading &amp; Stitch Employees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3339" y="2123373"/>
            <a:ext cx="4299025" cy="3657600"/>
          </a:xfrm>
          <a:prstGeom prst="rect">
            <a:avLst/>
          </a:prstGeom>
        </p:spPr>
      </p:pic>
      <p:sp>
        <p:nvSpPr>
          <p:cNvPr id="4" name="Rectangle 3"/>
          <p:cNvSpPr/>
          <p:nvPr/>
        </p:nvSpPr>
        <p:spPr>
          <a:xfrm>
            <a:off x="51122" y="1255094"/>
            <a:ext cx="12192000" cy="307777"/>
          </a:xfrm>
          <a:prstGeom prst="rect">
            <a:avLst/>
          </a:prstGeom>
        </p:spPr>
        <p:txBody>
          <a:bodyPr wrap="square">
            <a:spAutoFit/>
          </a:bodyPr>
          <a:lstStyle/>
          <a:p>
            <a:r>
              <a:rPr lang="en-US" sz="1400" b="1" dirty="0">
                <a:latin typeface="+mj-lt"/>
                <a:ea typeface="Calibri" panose="020F0502020204030204" pitchFamily="34" charset="0"/>
                <a:cs typeface="Arial" panose="020B0604020202020204" pitchFamily="34" charset="0"/>
              </a:rPr>
              <a:t>Any employee who wishes to select an item from any branch or warehouse should follow the guidelines outlined below:</a:t>
            </a:r>
            <a:endParaRPr lang="en-US" sz="1400" b="1" dirty="0">
              <a:latin typeface="+mj-lt"/>
            </a:endParaRPr>
          </a:p>
        </p:txBody>
      </p:sp>
      <p:sp>
        <p:nvSpPr>
          <p:cNvPr id="6" name="Rectangle 5"/>
          <p:cNvSpPr/>
          <p:nvPr/>
        </p:nvSpPr>
        <p:spPr>
          <a:xfrm>
            <a:off x="513144" y="2031221"/>
            <a:ext cx="6096000" cy="3909725"/>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nSpc>
                <a:spcPct val="107000"/>
              </a:lnSpc>
              <a:spcAft>
                <a:spcPts val="800"/>
              </a:spcAft>
            </a:pPr>
            <a:r>
              <a:rPr lang="en-US" sz="1400" b="1" dirty="0">
                <a:latin typeface="+mj-lt"/>
                <a:ea typeface="Calibri" panose="020F0502020204030204" pitchFamily="34" charset="0"/>
                <a:cs typeface="Arial" panose="020B0604020202020204" pitchFamily="34" charset="0"/>
              </a:rPr>
              <a:t>1.Items Chosen from Another Concept Store or Warehouse:</a:t>
            </a:r>
            <a:endParaRPr lang="en-US" sz="1400" dirty="0">
              <a:latin typeface="+mj-lt"/>
              <a:ea typeface="Calibri" panose="020F0502020204030204" pitchFamily="34" charset="0"/>
              <a:cs typeface="Arial" panose="020B0604020202020204" pitchFamily="34" charset="0"/>
            </a:endParaRPr>
          </a:p>
          <a:p>
            <a:pPr>
              <a:lnSpc>
                <a:spcPct val="107000"/>
              </a:lnSpc>
              <a:spcAft>
                <a:spcPts val="800"/>
              </a:spcAft>
            </a:pPr>
            <a:r>
              <a:rPr lang="en-US" sz="1400" dirty="0">
                <a:latin typeface="+mj-lt"/>
                <a:ea typeface="Calibri" panose="020F0502020204030204" pitchFamily="34" charset="0"/>
                <a:cs typeface="Arial" panose="020B0604020202020204" pitchFamily="34" charset="0"/>
              </a:rPr>
              <a:t>•All items selected by an employee should be sent to the main branch located in Naccache.</a:t>
            </a:r>
          </a:p>
          <a:p>
            <a:pPr>
              <a:lnSpc>
                <a:spcPct val="107000"/>
              </a:lnSpc>
              <a:spcAft>
                <a:spcPts val="800"/>
              </a:spcAft>
            </a:pPr>
            <a:r>
              <a:rPr lang="en-US" sz="1400" dirty="0">
                <a:latin typeface="+mj-lt"/>
                <a:ea typeface="Calibri" panose="020F0502020204030204" pitchFamily="34" charset="0"/>
                <a:cs typeface="Arial" panose="020B0604020202020204" pitchFamily="34" charset="0"/>
              </a:rPr>
              <a:t>•Prior approval from The Operation Manager is required for the selection of these items.</a:t>
            </a:r>
          </a:p>
          <a:p>
            <a:pPr>
              <a:lnSpc>
                <a:spcPct val="107000"/>
              </a:lnSpc>
              <a:spcAft>
                <a:spcPts val="800"/>
              </a:spcAft>
            </a:pPr>
            <a:r>
              <a:rPr lang="en-US" sz="1400" dirty="0">
                <a:latin typeface="+mj-lt"/>
                <a:ea typeface="Calibri" panose="020F0502020204030204" pitchFamily="34" charset="0"/>
                <a:cs typeface="Arial" panose="020B0604020202020204" pitchFamily="34" charset="0"/>
              </a:rPr>
              <a:t>•The percentage of the discount applicable will be based on the season and style.</a:t>
            </a:r>
          </a:p>
          <a:p>
            <a:pPr>
              <a:lnSpc>
                <a:spcPct val="107000"/>
              </a:lnSpc>
              <a:spcAft>
                <a:spcPts val="800"/>
              </a:spcAft>
            </a:pPr>
            <a:r>
              <a:rPr lang="en-US" sz="1400" b="1" dirty="0">
                <a:latin typeface="+mj-lt"/>
                <a:ea typeface="Calibri" panose="020F0502020204030204" pitchFamily="34" charset="0"/>
                <a:cs typeface="Arial" panose="020B0604020202020204" pitchFamily="34" charset="0"/>
              </a:rPr>
              <a:t>2.Items Chosen by Boss stores or warehouse:</a:t>
            </a:r>
            <a:endParaRPr lang="en-US" sz="1400" dirty="0">
              <a:latin typeface="+mj-lt"/>
              <a:ea typeface="Calibri" panose="020F0502020204030204" pitchFamily="34" charset="0"/>
              <a:cs typeface="Arial" panose="020B0604020202020204" pitchFamily="34" charset="0"/>
            </a:endParaRPr>
          </a:p>
          <a:p>
            <a:pPr>
              <a:lnSpc>
                <a:spcPct val="107000"/>
              </a:lnSpc>
              <a:spcAft>
                <a:spcPts val="800"/>
              </a:spcAft>
            </a:pPr>
            <a:r>
              <a:rPr lang="en-US" sz="1400" dirty="0">
                <a:latin typeface="+mj-lt"/>
                <a:ea typeface="Calibri" panose="020F0502020204030204" pitchFamily="34" charset="0"/>
                <a:cs typeface="Arial" panose="020B0604020202020204" pitchFamily="34" charset="0"/>
              </a:rPr>
              <a:t>•All items selected by the Boss from any store or warehouse should be sent to the main branch downtown.</a:t>
            </a:r>
          </a:p>
          <a:p>
            <a:pPr>
              <a:lnSpc>
                <a:spcPct val="107000"/>
              </a:lnSpc>
              <a:spcAft>
                <a:spcPts val="800"/>
              </a:spcAft>
            </a:pPr>
            <a:r>
              <a:rPr lang="en-US" sz="1400" dirty="0">
                <a:latin typeface="+mj-lt"/>
                <a:ea typeface="Calibri" panose="020F0502020204030204" pitchFamily="34" charset="0"/>
                <a:cs typeface="Arial" panose="020B0604020202020204" pitchFamily="34" charset="0"/>
              </a:rPr>
              <a:t>•The usual process should be followed for these items.</a:t>
            </a:r>
          </a:p>
          <a:p>
            <a:pPr>
              <a:lnSpc>
                <a:spcPct val="107000"/>
              </a:lnSpc>
              <a:spcAft>
                <a:spcPts val="800"/>
              </a:spcAft>
            </a:pPr>
            <a:r>
              <a:rPr lang="en-US" sz="1400" dirty="0">
                <a:latin typeface="+mj-lt"/>
                <a:ea typeface="Calibri" panose="020F0502020204030204" pitchFamily="34" charset="0"/>
                <a:cs typeface="Arial" panose="020B0604020202020204" pitchFamily="34" charset="0"/>
              </a:rPr>
              <a:t>•</a:t>
            </a:r>
            <a:r>
              <a:rPr lang="en-US" sz="1400" dirty="0">
                <a:solidFill>
                  <a:schemeClr val="tx1"/>
                </a:solidFill>
                <a:latin typeface="+mj-lt"/>
                <a:ea typeface="Calibri" panose="020F0502020204030204" pitchFamily="34" charset="0"/>
                <a:cs typeface="Arial" panose="020B0604020202020204" pitchFamily="34" charset="0"/>
              </a:rPr>
              <a:t>Prior approval from the upper management is required for the selection of these items. </a:t>
            </a:r>
          </a:p>
          <a:p>
            <a:pPr>
              <a:lnSpc>
                <a:spcPct val="107000"/>
              </a:lnSpc>
              <a:spcAft>
                <a:spcPts val="800"/>
              </a:spcAft>
            </a:pPr>
            <a:r>
              <a:rPr lang="en-US" sz="1400" dirty="0">
                <a:latin typeface="+mj-lt"/>
                <a:ea typeface="Calibri" panose="020F0502020204030204" pitchFamily="34" charset="0"/>
                <a:cs typeface="Arial" panose="020B0604020202020204" pitchFamily="34" charset="0"/>
              </a:rPr>
              <a:t>•The percentage of the discount applicable will be based on the season and style.</a:t>
            </a:r>
          </a:p>
        </p:txBody>
      </p:sp>
    </p:spTree>
    <p:extLst>
      <p:ext uri="{BB962C8B-B14F-4D97-AF65-F5344CB8AC3E}">
        <p14:creationId xmlns:p14="http://schemas.microsoft.com/office/powerpoint/2010/main" val="42504355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92563"/>
            <a:ext cx="10515600" cy="60202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en-US" sz="2400" b="1" dirty="0"/>
              <a:t>25.2 Staff Purchased for T2 Trading &amp; Stitch Employees</a:t>
            </a:r>
          </a:p>
        </p:txBody>
      </p:sp>
      <p:sp>
        <p:nvSpPr>
          <p:cNvPr id="3" name="Rectangle 2"/>
          <p:cNvSpPr/>
          <p:nvPr/>
        </p:nvSpPr>
        <p:spPr>
          <a:xfrm>
            <a:off x="838200" y="1223789"/>
            <a:ext cx="10237470" cy="553357"/>
          </a:xfrm>
          <a:prstGeom prst="rect">
            <a:avLst/>
          </a:prstGeom>
        </p:spPr>
        <p:txBody>
          <a:bodyPr wrap="square">
            <a:spAutoFit/>
          </a:bodyPr>
          <a:lstStyle/>
          <a:p>
            <a:pPr marL="342900" lvl="0" indent="-342900" algn="ctr">
              <a:lnSpc>
                <a:spcPct val="107000"/>
              </a:lnSpc>
              <a:spcAft>
                <a:spcPts val="800"/>
              </a:spcAft>
              <a:buFont typeface="Arial" panose="020B0604020202020204" pitchFamily="34" charset="0"/>
              <a:buChar char="•"/>
              <a:tabLst>
                <a:tab pos="4572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All employees of T2 Trading/Hugo Boss and Stitch/Another Concept Store are now eligible for a 30% discount on any item purchased from these stores except </a:t>
            </a:r>
            <a:r>
              <a:rPr lang="en-US" sz="1400">
                <a:latin typeface="Calibri" panose="020F0502020204030204" pitchFamily="34" charset="0"/>
                <a:ea typeface="Calibri" panose="020F0502020204030204" pitchFamily="34" charset="0"/>
                <a:cs typeface="Times New Roman" panose="02020603050405020304" pitchFamily="18" charset="0"/>
              </a:rPr>
              <a:t>NOS items.</a:t>
            </a:r>
            <a:endParaRPr lang="en-US" sz="1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p:cNvSpPr/>
          <p:nvPr/>
        </p:nvSpPr>
        <p:spPr>
          <a:xfrm>
            <a:off x="838200" y="2306343"/>
            <a:ext cx="10237470" cy="322845"/>
          </a:xfrm>
          <a:prstGeom prst="rect">
            <a:avLst/>
          </a:prstGeom>
        </p:spPr>
        <p:txBody>
          <a:bodyPr wrap="square">
            <a:spAutoFit/>
          </a:bodyPr>
          <a:lstStyle/>
          <a:p>
            <a:pPr marL="342900" lvl="0" indent="-342900" algn="ctr">
              <a:lnSpc>
                <a:spcPct val="107000"/>
              </a:lnSpc>
              <a:spcAft>
                <a:spcPts val="800"/>
              </a:spcAft>
              <a:buFont typeface="Arial" panose="020B0604020202020204" pitchFamily="34" charset="0"/>
              <a:buChar char="•"/>
              <a:tabLst>
                <a:tab pos="457200" algn="l"/>
              </a:tabLst>
            </a:pPr>
            <a:r>
              <a:rPr lang="en-US" sz="1400" dirty="0">
                <a:latin typeface="+mj-lt"/>
                <a:ea typeface="Calibri" panose="020F0502020204030204" pitchFamily="34" charset="0"/>
                <a:cs typeface="Times New Roman" panose="02020603050405020304" pitchFamily="18" charset="0"/>
              </a:rPr>
              <a:t>To ensure fairness and accountability, there are annual spending limits based on job positions within the organization. </a:t>
            </a:r>
          </a:p>
        </p:txBody>
      </p:sp>
      <p:sp>
        <p:nvSpPr>
          <p:cNvPr id="5" name="Rectangle 4"/>
          <p:cNvSpPr/>
          <p:nvPr/>
        </p:nvSpPr>
        <p:spPr>
          <a:xfrm>
            <a:off x="2097501" y="3158385"/>
            <a:ext cx="2941062" cy="312650"/>
          </a:xfrm>
          <a:prstGeom prst="rect">
            <a:avLst/>
          </a:prstGeom>
        </p:spPr>
        <p:txBody>
          <a:bodyPr wrap="none">
            <a:spAutoFit/>
          </a:bodyPr>
          <a:lstStyle/>
          <a:p>
            <a:pPr marL="342900" lvl="0" indent="-342900">
              <a:lnSpc>
                <a:spcPct val="107000"/>
              </a:lnSpc>
              <a:spcAft>
                <a:spcPts val="800"/>
              </a:spcAft>
              <a:buFont typeface="Arial" panose="020B0604020202020204" pitchFamily="34" charset="0"/>
              <a:buChar char="•"/>
              <a:tabLst>
                <a:tab pos="457200" algn="l"/>
              </a:tabLst>
            </a:pPr>
            <a:r>
              <a:rPr lang="en-US" sz="1400" dirty="0">
                <a:latin typeface="Calibri" panose="020F0502020204030204" pitchFamily="34" charset="0"/>
                <a:ea typeface="Calibri" panose="020F0502020204030204" pitchFamily="34" charset="0"/>
                <a:cs typeface="Times New Roman" panose="02020603050405020304" pitchFamily="18" charset="0"/>
              </a:rPr>
              <a:t>Here's a breakdown of the limits:</a:t>
            </a:r>
          </a:p>
        </p:txBody>
      </p:sp>
      <p:sp>
        <p:nvSpPr>
          <p:cNvPr id="7" name="Rectangle 6"/>
          <p:cNvSpPr/>
          <p:nvPr/>
        </p:nvSpPr>
        <p:spPr>
          <a:xfrm>
            <a:off x="927573" y="3996547"/>
            <a:ext cx="4110990" cy="197817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lvl="0" indent="-342900">
              <a:lnSpc>
                <a:spcPct val="107000"/>
              </a:lnSpc>
              <a:spcAft>
                <a:spcPts val="800"/>
              </a:spcAft>
              <a:buFont typeface="Times New Roman" panose="02020603050405020304" pitchFamily="18" charset="0"/>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Upper Management (More than 2 years): $2500</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Upper Management (Less than 2 years): $2000</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Store Manager: $1750</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Assistant Store Manager: $1500</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Full-Time Tailor: $2000</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Part-Time Tailor: $1500</a:t>
            </a:r>
          </a:p>
        </p:txBody>
      </p:sp>
      <p:sp>
        <p:nvSpPr>
          <p:cNvPr id="8" name="Rectangle 7"/>
          <p:cNvSpPr/>
          <p:nvPr/>
        </p:nvSpPr>
        <p:spPr>
          <a:xfrm>
            <a:off x="6185373" y="3996547"/>
            <a:ext cx="4110990" cy="164506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342900" lvl="0" indent="-342900">
              <a:lnSpc>
                <a:spcPct val="107000"/>
              </a:lnSpc>
              <a:spcAft>
                <a:spcPts val="800"/>
              </a:spcAft>
              <a:buFont typeface="Times New Roman" panose="02020603050405020304" pitchFamily="18" charset="0"/>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Senior Sales: $1250</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Salesperson: $1000</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Junior Sales: $750</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Store Keeper: $500</a:t>
            </a:r>
          </a:p>
          <a:p>
            <a:pPr marL="342900" marR="0" lvl="0" indent="-342900">
              <a:lnSpc>
                <a:spcPct val="107000"/>
              </a:lnSpc>
              <a:spcBef>
                <a:spcPts val="0"/>
              </a:spcBef>
              <a:spcAft>
                <a:spcPts val="800"/>
              </a:spcAft>
              <a:buFont typeface="Times New Roman" panose="02020603050405020304" pitchFamily="18" charset="0"/>
              <a:buChar char="-"/>
              <a:tabLst>
                <a:tab pos="457200" algn="l"/>
              </a:tabLst>
            </a:pPr>
            <a:r>
              <a:rPr lang="en-US" sz="1400" dirty="0">
                <a:latin typeface="Calibri" panose="020F0502020204030204" pitchFamily="34" charset="0"/>
                <a:ea typeface="Calibri" panose="020F0502020204030204" pitchFamily="34" charset="0"/>
                <a:cs typeface="Arial" panose="020B0604020202020204" pitchFamily="34" charset="0"/>
              </a:rPr>
              <a:t>Cleaner: $500</a:t>
            </a:r>
          </a:p>
        </p:txBody>
      </p:sp>
    </p:spTree>
    <p:extLst>
      <p:ext uri="{BB962C8B-B14F-4D97-AF65-F5344CB8AC3E}">
        <p14:creationId xmlns:p14="http://schemas.microsoft.com/office/powerpoint/2010/main" val="33313947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14" y="0"/>
            <a:ext cx="12057185" cy="531689"/>
          </a:xfrm>
        </p:spPr>
        <p:txBody>
          <a:bodyPr>
            <a:noAutofit/>
          </a:bodyPr>
          <a:lstStyle/>
          <a:p>
            <a:pPr algn="ctr">
              <a:lnSpc>
                <a:spcPct val="100000"/>
              </a:lnSpc>
            </a:pPr>
            <a:r>
              <a:rPr lang="en-US" sz="2400" b="1" dirty="0"/>
              <a:t> 26.1 Stock Loss Policy Statement Sale</a:t>
            </a:r>
          </a:p>
        </p:txBody>
      </p:sp>
      <p:sp>
        <p:nvSpPr>
          <p:cNvPr id="6" name="Rectangle 5"/>
          <p:cNvSpPr/>
          <p:nvPr/>
        </p:nvSpPr>
        <p:spPr>
          <a:xfrm>
            <a:off x="-2" y="1103109"/>
            <a:ext cx="12191999" cy="773673"/>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400" dirty="0">
                <a:latin typeface="+mj-lt"/>
                <a:ea typeface="Calibri" panose="020F0502020204030204" pitchFamily="34" charset="0"/>
                <a:cs typeface="Arial" panose="020B0604020202020204" pitchFamily="34" charset="0"/>
              </a:rPr>
              <a:t> This policy applies to all T2 Trading and Stitch Fashion Store Managers and Assistant Store Managers (collectively, the “Managers”) in all Stores operates or intends to operate now or in future.  All the above mentioned Managers are required to sign this statement and submit to Support Operations Manager on annual basis, or as may otherwise be required from time to time by the management.</a:t>
            </a:r>
          </a:p>
        </p:txBody>
      </p:sp>
      <p:sp>
        <p:nvSpPr>
          <p:cNvPr id="7" name="Rectangle 6"/>
          <p:cNvSpPr/>
          <p:nvPr/>
        </p:nvSpPr>
        <p:spPr>
          <a:xfrm>
            <a:off x="-3" y="2514601"/>
            <a:ext cx="12192000" cy="773673"/>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400" dirty="0">
                <a:latin typeface="+mj-lt"/>
                <a:ea typeface="Calibri" panose="020F0502020204030204" pitchFamily="34" charset="0"/>
                <a:cs typeface="Arial" panose="020B0604020202020204" pitchFamily="34" charset="0"/>
              </a:rPr>
              <a:t>As Store Management you have full accountability for the delivery, transfers both in and out of the store, stock-take and inventory accuracy, controlling replenishment cycle and ascertaining data accuracy of all stocks assigned to or available in your site/store. You are expected to facilitate monthly stock counts and full stock takes semi-annually, or may otherwise be required from time to time by the management. </a:t>
            </a:r>
          </a:p>
        </p:txBody>
      </p:sp>
      <p:sp>
        <p:nvSpPr>
          <p:cNvPr id="8" name="Rectangle 7"/>
          <p:cNvSpPr/>
          <p:nvPr/>
        </p:nvSpPr>
        <p:spPr>
          <a:xfrm>
            <a:off x="-3" y="3952317"/>
            <a:ext cx="12192000" cy="543162"/>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400" dirty="0">
                <a:latin typeface="+mj-lt"/>
                <a:ea typeface="Calibri" panose="020F0502020204030204" pitchFamily="34" charset="0"/>
                <a:cs typeface="Arial" panose="020B0604020202020204" pitchFamily="34" charset="0"/>
              </a:rPr>
              <a:t>Your accountabilities are outlined in full in the Store Operations Manual which is available and retained at the store level, copy of which you acknowledge reading, fully understanding and agreeing thereto.</a:t>
            </a:r>
          </a:p>
        </p:txBody>
      </p:sp>
      <p:sp>
        <p:nvSpPr>
          <p:cNvPr id="10" name="Rectangle 9"/>
          <p:cNvSpPr/>
          <p:nvPr/>
        </p:nvSpPr>
        <p:spPr>
          <a:xfrm>
            <a:off x="-3" y="5133298"/>
            <a:ext cx="12192003" cy="543162"/>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400" dirty="0">
                <a:latin typeface="+mj-lt"/>
                <a:ea typeface="Calibri" panose="020F0502020204030204" pitchFamily="34" charset="0"/>
                <a:cs typeface="Arial" panose="020B0604020202020204" pitchFamily="34" charset="0"/>
              </a:rPr>
              <a:t>You are obligated under the Code of Conduct to report any suspected staff or customer theft immediately to ensure a full investigation can occur.  However, Store Management will be held fully responsible if there is a failure to notify the Head Office and your direct managers of any suspicious behavior.  </a:t>
            </a:r>
          </a:p>
        </p:txBody>
      </p:sp>
      <p:sp>
        <p:nvSpPr>
          <p:cNvPr id="11" name="Rectangle 10"/>
          <p:cNvSpPr/>
          <p:nvPr/>
        </p:nvSpPr>
        <p:spPr>
          <a:xfrm>
            <a:off x="0" y="6396335"/>
            <a:ext cx="12192000" cy="461665"/>
          </a:xfrm>
          <a:prstGeom prst="rect">
            <a:avLst/>
          </a:prstGeom>
        </p:spPr>
        <p:txBody>
          <a:bodyPr wrap="square">
            <a:spAutoFit/>
          </a:bodyPr>
          <a:lstStyle/>
          <a:p>
            <a:pPr algn="ctr"/>
            <a:r>
              <a:rPr lang="en-US" sz="1200" b="1" dirty="0">
                <a:solidFill>
                  <a:srgbClr val="FF0000"/>
                </a:solidFill>
                <a:latin typeface="+mj-lt"/>
                <a:ea typeface="Calibri" panose="020F0502020204030204" pitchFamily="34" charset="0"/>
              </a:rPr>
              <a:t>In the event that you resign or exit for any other reason, a full stock-take will be conducted prior to your final settlement being released.  Variances in excess of 1% will be deducted from your final settlement </a:t>
            </a:r>
            <a:endParaRPr lang="en-US" sz="1200" b="1" dirty="0">
              <a:solidFill>
                <a:srgbClr val="FF0000"/>
              </a:solidFill>
              <a:latin typeface="+mj-lt"/>
            </a:endParaRPr>
          </a:p>
        </p:txBody>
      </p:sp>
    </p:spTree>
    <p:extLst>
      <p:ext uri="{BB962C8B-B14F-4D97-AF65-F5344CB8AC3E}">
        <p14:creationId xmlns:p14="http://schemas.microsoft.com/office/powerpoint/2010/main" val="1424128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396335"/>
            <a:ext cx="12192000" cy="461665"/>
          </a:xfrm>
          <a:prstGeom prst="rect">
            <a:avLst/>
          </a:prstGeom>
        </p:spPr>
        <p:txBody>
          <a:bodyPr wrap="square">
            <a:spAutoFit/>
          </a:bodyPr>
          <a:lstStyle/>
          <a:p>
            <a:pPr algn="ctr"/>
            <a:r>
              <a:rPr lang="en-US" sz="1200" b="1" dirty="0">
                <a:solidFill>
                  <a:srgbClr val="FF0000"/>
                </a:solidFill>
                <a:latin typeface="+mj-lt"/>
                <a:ea typeface="Calibri" panose="020F0502020204030204" pitchFamily="34" charset="0"/>
              </a:rPr>
              <a:t>In the event that you resign or exit for any other reason, a full stock-take will be conducted prior to your final settlement being released.  Variances in excess of 1% will be deducted from your final settlement </a:t>
            </a:r>
            <a:endParaRPr lang="en-US" sz="1200" b="1" dirty="0">
              <a:solidFill>
                <a:srgbClr val="FF0000"/>
              </a:solidFill>
              <a:latin typeface="+mj-lt"/>
            </a:endParaRPr>
          </a:p>
        </p:txBody>
      </p:sp>
      <p:sp>
        <p:nvSpPr>
          <p:cNvPr id="2" name="Rectangle 1"/>
          <p:cNvSpPr/>
          <p:nvPr/>
        </p:nvSpPr>
        <p:spPr>
          <a:xfrm>
            <a:off x="-1" y="1007349"/>
            <a:ext cx="12191999" cy="1244893"/>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400" dirty="0">
                <a:latin typeface="+mj-lt"/>
                <a:ea typeface="Calibri" panose="020F0502020204030204" pitchFamily="34" charset="0"/>
                <a:cs typeface="Arial" panose="020B0604020202020204" pitchFamily="34" charset="0"/>
              </a:rPr>
              <a:t>The Store Management will at all times be accountable and liable for any stock variance in excess of 1% at cost of the assigned stock to your store.  Accordingly, all Store Managers and Assistant Store Managers agree that any variance that is in excess of 1% at cost will be, to the fullest extent permitted by the applicable law, deducted from their monthly salary to recoup the loss to the company and will be subject to the appropriate level of disciplinary action.  The recovery of the financial loss will be distributed between the Store Manager and the Assistant Store Manager at a 60%/ 40% split respectively.  Any variance that is less than 1% at cost will be fully investigated to establish the reasons for such a discrepancy to minimize any risk of reoccurrence. </a:t>
            </a:r>
          </a:p>
        </p:txBody>
      </p:sp>
      <p:sp>
        <p:nvSpPr>
          <p:cNvPr id="7" name="Title 1"/>
          <p:cNvSpPr>
            <a:spLocks noGrp="1"/>
          </p:cNvSpPr>
          <p:nvPr>
            <p:ph type="title"/>
          </p:nvPr>
        </p:nvSpPr>
        <p:spPr>
          <a:xfrm>
            <a:off x="0" y="0"/>
            <a:ext cx="12191999" cy="531689"/>
          </a:xfrm>
        </p:spPr>
        <p:txBody>
          <a:bodyPr>
            <a:noAutofit/>
          </a:bodyPr>
          <a:lstStyle/>
          <a:p>
            <a:pPr algn="ctr">
              <a:lnSpc>
                <a:spcPct val="100000"/>
              </a:lnSpc>
            </a:pPr>
            <a:r>
              <a:rPr lang="en-US" sz="2400" b="1" dirty="0"/>
              <a:t> 26.2 Stock Loss Policy Statement Sale</a:t>
            </a:r>
          </a:p>
        </p:txBody>
      </p:sp>
      <p:sp>
        <p:nvSpPr>
          <p:cNvPr id="4" name="Rectangle 3"/>
          <p:cNvSpPr/>
          <p:nvPr/>
        </p:nvSpPr>
        <p:spPr>
          <a:xfrm>
            <a:off x="-1" y="2727902"/>
            <a:ext cx="12191998" cy="543162"/>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400" dirty="0">
                <a:latin typeface="+mj-lt"/>
                <a:ea typeface="Calibri" panose="020F0502020204030204" pitchFamily="34" charset="0"/>
                <a:cs typeface="Arial" panose="020B0604020202020204" pitchFamily="34" charset="0"/>
              </a:rPr>
              <a:t>You must ensure that you are fully aware of and adhere to the current stock processes and ensure that staff under your supervision understand and undertake stock movements in accordance with this policy.</a:t>
            </a:r>
          </a:p>
        </p:txBody>
      </p:sp>
      <p:sp>
        <p:nvSpPr>
          <p:cNvPr id="8" name="Rectangle 7"/>
          <p:cNvSpPr/>
          <p:nvPr/>
        </p:nvSpPr>
        <p:spPr>
          <a:xfrm>
            <a:off x="-2" y="3746724"/>
            <a:ext cx="12191999" cy="553357"/>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400" dirty="0">
                <a:latin typeface="+mj-lt"/>
                <a:ea typeface="Calibri" panose="020F0502020204030204" pitchFamily="34" charset="0"/>
                <a:cs typeface="Arial" panose="020B0604020202020204" pitchFamily="34" charset="0"/>
              </a:rPr>
              <a:t>There will be strict application of this policy; any Store Management not adhering to these guidelines will be subject to disciplinary actions and possible termination in accordance with the Labor law and the Company’s policies and procedures.</a:t>
            </a:r>
          </a:p>
        </p:txBody>
      </p:sp>
      <p:sp>
        <p:nvSpPr>
          <p:cNvPr id="9" name="Rectangle 8"/>
          <p:cNvSpPr/>
          <p:nvPr/>
        </p:nvSpPr>
        <p:spPr>
          <a:xfrm>
            <a:off x="-2" y="4775741"/>
            <a:ext cx="12191997" cy="543162"/>
          </a:xfrm>
          <a:prstGeom prst="rect">
            <a:avLst/>
          </a:prstGeom>
        </p:spPr>
        <p:txBody>
          <a:bodyPr wrap="squar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sz="1400" dirty="0">
                <a:latin typeface="+mj-lt"/>
                <a:ea typeface="Calibri" panose="020F0502020204030204" pitchFamily="34" charset="0"/>
                <a:cs typeface="Arial" panose="020B0604020202020204" pitchFamily="34" charset="0"/>
              </a:rPr>
              <a:t>In the event that you are transferred to another store, a full manual stock count will be conducted prior to your transfer. In the event that a store closes then a full stock take will need to take place, variances in excess of 1% will be deducted from your salary in the manner set forth herein.</a:t>
            </a:r>
          </a:p>
        </p:txBody>
      </p:sp>
    </p:spTree>
    <p:extLst>
      <p:ext uri="{BB962C8B-B14F-4D97-AF65-F5344CB8AC3E}">
        <p14:creationId xmlns:p14="http://schemas.microsoft.com/office/powerpoint/2010/main" val="775342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BA01B9-F04B-326A-6F08-AAD6842F3BB1}"/>
              </a:ext>
            </a:extLst>
          </p:cNvPr>
          <p:cNvSpPr>
            <a:spLocks noGrp="1"/>
          </p:cNvSpPr>
          <p:nvPr>
            <p:ph type="title"/>
          </p:nvPr>
        </p:nvSpPr>
        <p:spPr/>
        <p:txBody>
          <a:bodyPr/>
          <a:lstStyle/>
          <a:p>
            <a:r>
              <a:rPr lang="en-US" dirty="0"/>
              <a:t>Mystery shopper Criteria</a:t>
            </a:r>
          </a:p>
        </p:txBody>
      </p:sp>
      <p:sp>
        <p:nvSpPr>
          <p:cNvPr id="3" name="Content Placeholder 2">
            <a:extLst>
              <a:ext uri="{FF2B5EF4-FFF2-40B4-BE49-F238E27FC236}">
                <a16:creationId xmlns="" xmlns:a16="http://schemas.microsoft.com/office/drawing/2014/main" id="{30729530-54AD-68A8-9B72-924A60C5FE2A}"/>
              </a:ext>
            </a:extLst>
          </p:cNvPr>
          <p:cNvSpPr>
            <a:spLocks noGrp="1"/>
          </p:cNvSpPr>
          <p:nvPr>
            <p:ph idx="1"/>
          </p:nvPr>
        </p:nvSpPr>
        <p:spPr/>
        <p:txBody>
          <a:bodyPr>
            <a:normAutofit/>
          </a:bodyPr>
          <a:lstStyle/>
          <a:p>
            <a:r>
              <a:rPr lang="en-US" sz="1500" dirty="0">
                <a:latin typeface="+mj-lt"/>
              </a:rPr>
              <a:t>Mystery shopper Criteria:</a:t>
            </a:r>
          </a:p>
          <a:p>
            <a:r>
              <a:rPr lang="en-US" sz="1500" dirty="0">
                <a:latin typeface="+mj-lt"/>
              </a:rPr>
              <a:t>-Store Below 75% will result in a deduction of 20% on the monthly commission and 30% the employee who served the mystery shopper.</a:t>
            </a:r>
          </a:p>
          <a:p>
            <a:r>
              <a:rPr lang="en-US" sz="1500" dirty="0">
                <a:latin typeface="+mj-lt"/>
              </a:rPr>
              <a:t>- Store above 85% will result in an addition of 10% on the monthly commission.</a:t>
            </a:r>
          </a:p>
          <a:p>
            <a:r>
              <a:rPr lang="en-US" sz="1500" dirty="0">
                <a:latin typeface="+mj-lt"/>
              </a:rPr>
              <a:t> -Store above 90% will be granted a 20% increase on the monthly commission, and the salesperson who served the Mystery Shopper will receive a 20% increase on their monthly individual commission. Furthermore, the store manager will also receive a 10% increase on their monthly commission.</a:t>
            </a:r>
          </a:p>
          <a:p>
            <a:r>
              <a:rPr lang="en-US" sz="1500" dirty="0">
                <a:latin typeface="+mj-lt"/>
              </a:rPr>
              <a:t>We believe that this new scoring system will motivate our store teams to strive for excellence in every customer interaction. We understand that it may take some time for everyone to adjust to the new system, but we are confident that it will ultimately benefit everyone involved.</a:t>
            </a:r>
          </a:p>
        </p:txBody>
      </p:sp>
    </p:spTree>
    <p:extLst>
      <p:ext uri="{BB962C8B-B14F-4D97-AF65-F5344CB8AC3E}">
        <p14:creationId xmlns:p14="http://schemas.microsoft.com/office/powerpoint/2010/main" val="21052013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F38E3A-5A3B-566C-23C6-9A82EC450C30}"/>
              </a:ext>
            </a:extLst>
          </p:cNvPr>
          <p:cNvSpPr>
            <a:spLocks noGrp="1"/>
          </p:cNvSpPr>
          <p:nvPr>
            <p:ph type="title"/>
          </p:nvPr>
        </p:nvSpPr>
        <p:spPr/>
        <p:txBody>
          <a:bodyPr/>
          <a:lstStyle/>
          <a:p>
            <a:r>
              <a:rPr lang="en-US" dirty="0"/>
              <a:t>AX Pos System</a:t>
            </a:r>
          </a:p>
        </p:txBody>
      </p:sp>
      <p:sp>
        <p:nvSpPr>
          <p:cNvPr id="3" name="Content Placeholder 2">
            <a:extLst>
              <a:ext uri="{FF2B5EF4-FFF2-40B4-BE49-F238E27FC236}">
                <a16:creationId xmlns="" xmlns:a16="http://schemas.microsoft.com/office/drawing/2014/main" id="{B0DB8EE3-5024-8E76-8301-8D1312A915C5}"/>
              </a:ext>
            </a:extLst>
          </p:cNvPr>
          <p:cNvSpPr>
            <a:spLocks noGrp="1"/>
          </p:cNvSpPr>
          <p:nvPr>
            <p:ph idx="1"/>
          </p:nvPr>
        </p:nvSpPr>
        <p:spPr>
          <a:xfrm>
            <a:off x="111968" y="1825625"/>
            <a:ext cx="7520474" cy="2867122"/>
          </a:xfrm>
        </p:spPr>
        <p:txBody>
          <a:bodyPr>
            <a:normAutofit fontScale="92500"/>
          </a:bodyPr>
          <a:lstStyle/>
          <a:p>
            <a:r>
              <a:rPr lang="en-US" sz="1400" dirty="0">
                <a:latin typeface="+mj-lt"/>
              </a:rPr>
              <a:t>Mandatory System Scanning: All employees must scan items into our system before scanning them into the ABC system. This step is essential to ensure accurate stock records.</a:t>
            </a:r>
          </a:p>
          <a:p>
            <a:r>
              <a:rPr lang="en-US" sz="1400" dirty="0">
                <a:latin typeface="+mj-lt"/>
              </a:rPr>
              <a:t>Attention to Detail: Carelessness in operations will not be tolerated. Everyone must perform their duties meticulously to prevent errors.</a:t>
            </a:r>
          </a:p>
          <a:p>
            <a:r>
              <a:rPr lang="en-US" sz="1400" dirty="0">
                <a:latin typeface="+mj-lt"/>
              </a:rPr>
              <a:t>Follow-up on Data Entry: All emails from the data entry team ( Elie or Gerard) must be reviewed and followed up on. Any mistakes identified should be clarified by the store manager promptly.</a:t>
            </a:r>
          </a:p>
          <a:p>
            <a:r>
              <a:rPr lang="en-US" sz="1400" dirty="0">
                <a:latin typeface="+mj-lt"/>
              </a:rPr>
              <a:t>Enforcement of Guidelines: Strict actions will be taken against any salesperson who fails to comply with these steps. This includes the potential forfeiture of their monthly commission.</a:t>
            </a:r>
          </a:p>
          <a:p>
            <a:r>
              <a:rPr lang="en-US" sz="1400" dirty="0">
                <a:latin typeface="+mj-lt"/>
              </a:rPr>
              <a:t>Please take this matter seriously and ensure that these guidelines are followed without exception. Maintaining accurate stock records is essential for our operations, and your cooperation is crucial in achieving this.</a:t>
            </a:r>
          </a:p>
        </p:txBody>
      </p:sp>
      <p:pic>
        <p:nvPicPr>
          <p:cNvPr id="7" name="Picture 6">
            <a:extLst>
              <a:ext uri="{FF2B5EF4-FFF2-40B4-BE49-F238E27FC236}">
                <a16:creationId xmlns="" xmlns:a16="http://schemas.microsoft.com/office/drawing/2014/main" id="{7B3C445C-CCA9-16A6-0D93-5C4A48E4B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0474" y="1590871"/>
            <a:ext cx="4559559" cy="2867122"/>
          </a:xfrm>
          <a:prstGeom prst="rect">
            <a:avLst/>
          </a:prstGeom>
        </p:spPr>
      </p:pic>
    </p:spTree>
    <p:extLst>
      <p:ext uri="{BB962C8B-B14F-4D97-AF65-F5344CB8AC3E}">
        <p14:creationId xmlns:p14="http://schemas.microsoft.com/office/powerpoint/2010/main" val="18580887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981309F-8930-D55E-44AC-8793A2EFD8EC}"/>
              </a:ext>
            </a:extLst>
          </p:cNvPr>
          <p:cNvSpPr>
            <a:spLocks noGrp="1"/>
          </p:cNvSpPr>
          <p:nvPr>
            <p:ph type="title"/>
          </p:nvPr>
        </p:nvSpPr>
        <p:spPr/>
        <p:txBody>
          <a:bodyPr/>
          <a:lstStyle/>
          <a:p>
            <a:r>
              <a:rPr lang="en-US" dirty="0"/>
              <a:t>Political Discussions</a:t>
            </a:r>
          </a:p>
        </p:txBody>
      </p:sp>
      <p:sp>
        <p:nvSpPr>
          <p:cNvPr id="3" name="Content Placeholder 2">
            <a:extLst>
              <a:ext uri="{FF2B5EF4-FFF2-40B4-BE49-F238E27FC236}">
                <a16:creationId xmlns="" xmlns:a16="http://schemas.microsoft.com/office/drawing/2014/main" id="{9E230679-99A4-66FA-E2A9-1B6E74622DCF}"/>
              </a:ext>
            </a:extLst>
          </p:cNvPr>
          <p:cNvSpPr>
            <a:spLocks noGrp="1"/>
          </p:cNvSpPr>
          <p:nvPr>
            <p:ph idx="1"/>
          </p:nvPr>
        </p:nvSpPr>
        <p:spPr>
          <a:xfrm>
            <a:off x="838200" y="1825625"/>
            <a:ext cx="6943531" cy="4351338"/>
          </a:xfrm>
        </p:spPr>
        <p:txBody>
          <a:bodyPr>
            <a:normAutofit fontScale="92500" lnSpcReduction="20000"/>
          </a:bodyPr>
          <a:lstStyle/>
          <a:p>
            <a:pPr marL="0" indent="0">
              <a:buNone/>
            </a:pPr>
            <a:endParaRPr lang="en-US" sz="1600" dirty="0"/>
          </a:p>
          <a:p>
            <a:pPr>
              <a:buFont typeface="+mj-lt"/>
              <a:buAutoNum type="arabicPeriod"/>
            </a:pPr>
            <a:r>
              <a:rPr lang="en-US" sz="1600" b="1" dirty="0"/>
              <a:t>Political Discussions:</a:t>
            </a:r>
            <a:endParaRPr lang="en-US" sz="1600" dirty="0"/>
          </a:p>
          <a:p>
            <a:pPr marL="742950" lvl="1" indent="-285750">
              <a:buFont typeface="+mj-lt"/>
              <a:buAutoNum type="arabicPeriod"/>
            </a:pPr>
            <a:r>
              <a:rPr lang="en-US" sz="1600" dirty="0"/>
              <a:t>Political discussion and communications are strictly prohibited in the workplace. This includes verbal conversations, written communications, emails, and any electronic communication.</a:t>
            </a:r>
          </a:p>
          <a:p>
            <a:pPr marL="742950" lvl="1" indent="-285750">
              <a:buFont typeface="+mj-lt"/>
              <a:buAutoNum type="arabicPeriod"/>
            </a:pPr>
            <a:r>
              <a:rPr lang="en-US" sz="1600" dirty="0"/>
              <a:t>Employees must refrain from engaging in political discussions during work hours or on company premises, including break areas.</a:t>
            </a:r>
          </a:p>
          <a:p>
            <a:pPr>
              <a:buFont typeface="+mj-lt"/>
              <a:buAutoNum type="arabicPeriod"/>
            </a:pPr>
            <a:r>
              <a:rPr lang="en-US" sz="1600" b="1" dirty="0"/>
              <a:t>Social Media Conduct:</a:t>
            </a:r>
            <a:endParaRPr lang="en-US" sz="1600" dirty="0"/>
          </a:p>
          <a:p>
            <a:pPr marL="742950" lvl="1" indent="-285750">
              <a:buFont typeface="+mj-lt"/>
              <a:buAutoNum type="arabicPeriod"/>
            </a:pPr>
            <a:r>
              <a:rPr lang="en-US" sz="1600" dirty="0"/>
              <a:t>Employees are prohibited from making social media posts related to political matters using their accounts if such posts could be associated with or linked to [Company Name].</a:t>
            </a:r>
          </a:p>
          <a:p>
            <a:pPr marL="742950" lvl="1" indent="-285750">
              <a:buFont typeface="+mj-lt"/>
              <a:buAutoNum type="arabicPeriod"/>
            </a:pPr>
            <a:r>
              <a:rPr lang="en-US" sz="1600" dirty="0"/>
              <a:t>Employees must not use company resources for political purposes or social media activities, including computers, internet access, or email accounts.</a:t>
            </a:r>
          </a:p>
          <a:p>
            <a:pPr marL="742950" lvl="1" indent="-285750">
              <a:buFont typeface="+mj-lt"/>
              <a:buAutoNum type="arabicPeriod"/>
            </a:pPr>
            <a:r>
              <a:rPr lang="en-US" sz="1600" dirty="0"/>
              <a:t>Any social media post that reflects poorly on [Company Name] or could harm its reputation is strictly forbidden.</a:t>
            </a:r>
          </a:p>
          <a:p>
            <a:pPr>
              <a:buFont typeface="+mj-lt"/>
              <a:buAutoNum type="arabicPeriod"/>
            </a:pPr>
            <a:r>
              <a:rPr lang="en-US" sz="1600" b="1" dirty="0"/>
              <a:t>Enforcement:</a:t>
            </a:r>
            <a:endParaRPr lang="en-US" sz="1600" dirty="0"/>
          </a:p>
          <a:p>
            <a:pPr marL="742950" lvl="1" indent="-285750">
              <a:buFont typeface="+mj-lt"/>
              <a:buAutoNum type="arabicPeriod"/>
            </a:pPr>
            <a:r>
              <a:rPr lang="en-US" sz="1600" dirty="0"/>
              <a:t>Any employee found to violate this policy will be subject to disciplinary action, up to and including termination of employment.</a:t>
            </a:r>
          </a:p>
          <a:p>
            <a:pPr marL="742950" lvl="1" indent="-285750">
              <a:buFont typeface="+mj-lt"/>
              <a:buAutoNum type="arabicPeriod"/>
            </a:pPr>
            <a:r>
              <a:rPr lang="en-US" sz="1600" dirty="0"/>
              <a:t>Managers and supervisors are responsible for enforcing this policy and reporting violations to the Human Resources department.</a:t>
            </a:r>
          </a:p>
          <a:p>
            <a:endParaRPr lang="en-US" dirty="0"/>
          </a:p>
        </p:txBody>
      </p:sp>
      <p:pic>
        <p:nvPicPr>
          <p:cNvPr id="5" name="Picture 4">
            <a:extLst>
              <a:ext uri="{FF2B5EF4-FFF2-40B4-BE49-F238E27FC236}">
                <a16:creationId xmlns="" xmlns:a16="http://schemas.microsoft.com/office/drawing/2014/main" id="{DB98F1D2-99DF-A698-973E-42F1C985DB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3032" y="1614779"/>
            <a:ext cx="4018967" cy="3087850"/>
          </a:xfrm>
          <a:prstGeom prst="rect">
            <a:avLst/>
          </a:prstGeom>
        </p:spPr>
      </p:pic>
    </p:spTree>
    <p:extLst>
      <p:ext uri="{BB962C8B-B14F-4D97-AF65-F5344CB8AC3E}">
        <p14:creationId xmlns:p14="http://schemas.microsoft.com/office/powerpoint/2010/main" val="88922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9132" y="0"/>
            <a:ext cx="9144000" cy="457199"/>
          </a:xfrm>
        </p:spPr>
        <p:txBody>
          <a:bodyPr>
            <a:normAutofit/>
          </a:bodyPr>
          <a:lstStyle/>
          <a:p>
            <a:r>
              <a:rPr lang="en-US" sz="2400" b="1" dirty="0"/>
              <a:t>27.Shipment Cover &amp; VM Guidelines</a:t>
            </a:r>
          </a:p>
        </p:txBody>
      </p:sp>
      <p:sp>
        <p:nvSpPr>
          <p:cNvPr id="3" name="Subtitle 2"/>
          <p:cNvSpPr>
            <a:spLocks noGrp="1"/>
          </p:cNvSpPr>
          <p:nvPr>
            <p:ph type="subTitle" idx="1"/>
          </p:nvPr>
        </p:nvSpPr>
        <p:spPr>
          <a:xfrm>
            <a:off x="194310" y="634482"/>
            <a:ext cx="6640830" cy="5896947"/>
          </a:xfrm>
        </p:spPr>
        <p:txBody>
          <a:bodyPr>
            <a:normAutofit/>
          </a:bodyPr>
          <a:lstStyle/>
          <a:p>
            <a:pPr lvl="0"/>
            <a:r>
              <a:rPr lang="en-US" sz="1700" b="1" dirty="0">
                <a:latin typeface="Calibri" panose="020F0502020204030204" pitchFamily="34" charset="0"/>
                <a:cs typeface="Arial" panose="020B0604020202020204" pitchFamily="34" charset="0"/>
              </a:rPr>
              <a:t>In our company policy regarding shipments</a:t>
            </a:r>
            <a:r>
              <a:rPr lang="en-US" sz="1400" b="1" dirty="0">
                <a:latin typeface="Calibri" panose="020F0502020204030204" pitchFamily="34" charset="0"/>
                <a:cs typeface="Arial" panose="020B0604020202020204" pitchFamily="34" charset="0"/>
              </a:rPr>
              <a:t>.</a:t>
            </a:r>
            <a:endParaRPr lang="en-US" sz="1400" b="1" dirty="0"/>
          </a:p>
          <a:p>
            <a:pPr lvl="0"/>
            <a:r>
              <a:rPr lang="en-US" sz="1400" dirty="0">
                <a:latin typeface="Calibri" panose="020F0502020204030204" pitchFamily="34" charset="0"/>
                <a:ea typeface="Calibri" panose="020F0502020204030204" pitchFamily="34" charset="0"/>
                <a:cs typeface="Arial" panose="020B0604020202020204" pitchFamily="34" charset="0"/>
              </a:rPr>
              <a:t>-It is imperative that all employees are punctual and ready to support their team as needed, in the event of shipment, employees must prioritize their commitment to the team and the completion of the shipment over their scheduled days off.</a:t>
            </a:r>
          </a:p>
          <a:p>
            <a:pPr lvl="0"/>
            <a:r>
              <a:rPr lang="en-US" sz="1400" dirty="0">
                <a:latin typeface="Calibri" panose="020F0502020204030204" pitchFamily="34" charset="0"/>
                <a:ea typeface="Calibri" panose="020F0502020204030204" pitchFamily="34" charset="0"/>
                <a:cs typeface="Arial" panose="020B0604020202020204" pitchFamily="34" charset="0"/>
              </a:rPr>
              <a:t>-This ensures that the workload is evenly distributed and that the shipment is completed efficiently and effectively.</a:t>
            </a:r>
          </a:p>
          <a:p>
            <a:pPr lvl="0"/>
            <a:r>
              <a:rPr lang="en-US" sz="1400" dirty="0">
                <a:latin typeface="Calibri" panose="020F0502020204030204" pitchFamily="34" charset="0"/>
                <a:ea typeface="Calibri" panose="020F0502020204030204" pitchFamily="34" charset="0"/>
                <a:cs typeface="Arial" panose="020B0604020202020204" pitchFamily="34" charset="0"/>
              </a:rPr>
              <a:t>-Any requests for time off during a shipment period must be approved by management in advance and only granted under exceptional circumstances.</a:t>
            </a:r>
          </a:p>
          <a:p>
            <a:pPr lvl="0"/>
            <a:r>
              <a:rPr lang="en-US" sz="1400" dirty="0">
                <a:latin typeface="Calibri" panose="020F0502020204030204" pitchFamily="34" charset="0"/>
                <a:ea typeface="Calibri" panose="020F0502020204030204" pitchFamily="34" charset="0"/>
                <a:cs typeface="Arial" panose="020B0604020202020204" pitchFamily="34" charset="0"/>
              </a:rPr>
              <a:t>-By adhering to this policy we can ensure smooth operations and maintain high standards of service of our customers.</a:t>
            </a:r>
          </a:p>
          <a:p>
            <a:pPr lvl="0"/>
            <a:endParaRPr lang="en-US" sz="1200" b="1" dirty="0">
              <a:latin typeface="Calibri" panose="020F0502020204030204" pitchFamily="34" charset="0"/>
              <a:ea typeface="Calibri" panose="020F0502020204030204" pitchFamily="34" charset="0"/>
              <a:cs typeface="Arial" panose="020B0604020202020204" pitchFamily="34" charset="0"/>
            </a:endParaRPr>
          </a:p>
          <a:p>
            <a:pPr lvl="0"/>
            <a:endParaRPr lang="en-US" sz="1200" b="1" dirty="0">
              <a:latin typeface="Calibri" panose="020F0502020204030204" pitchFamily="34" charset="0"/>
              <a:ea typeface="Calibri" panose="020F0502020204030204" pitchFamily="34" charset="0"/>
              <a:cs typeface="Arial" panose="020B0604020202020204" pitchFamily="34" charset="0"/>
            </a:endParaRPr>
          </a:p>
          <a:p>
            <a:pPr lvl="0"/>
            <a:r>
              <a:rPr lang="en-US" sz="1700" b="1" dirty="0">
                <a:latin typeface="Calibri" panose="020F0502020204030204" pitchFamily="34" charset="0"/>
                <a:ea typeface="Calibri" panose="020F0502020204030204" pitchFamily="34" charset="0"/>
                <a:cs typeface="Arial" panose="020B0604020202020204" pitchFamily="34" charset="0"/>
              </a:rPr>
              <a:t>In our company policy regarding VM Guidelines</a:t>
            </a:r>
          </a:p>
          <a:p>
            <a:pPr lvl="0"/>
            <a:r>
              <a:rPr lang="en-US" sz="1400" dirty="0">
                <a:latin typeface="Calibri" panose="020F0502020204030204" pitchFamily="34" charset="0"/>
                <a:ea typeface="Calibri" panose="020F0502020204030204" pitchFamily="34" charset="0"/>
                <a:cs typeface="Arial" panose="020B0604020202020204" pitchFamily="34" charset="0"/>
              </a:rPr>
              <a:t>-To maintain a consistent appealing in-store experience for valued customers, it is essential that all employees diligently follow the visual merchandising guidelines provided by our VM team.</a:t>
            </a:r>
          </a:p>
          <a:p>
            <a:pPr lvl="0"/>
            <a:r>
              <a:rPr lang="en-US" sz="1400" dirty="0">
                <a:latin typeface="Calibri" panose="020F0502020204030204" pitchFamily="34" charset="0"/>
                <a:ea typeface="Calibri" panose="020F0502020204030204" pitchFamily="34" charset="0"/>
                <a:cs typeface="Arial" panose="020B0604020202020204" pitchFamily="34" charset="0"/>
              </a:rPr>
              <a:t>-these guidelines dictate the layout, placement, and presentation of products within our stores to create an engaging and cohesive shopping environment.</a:t>
            </a:r>
          </a:p>
          <a:p>
            <a:pPr lvl="0"/>
            <a:r>
              <a:rPr lang="en-US" sz="1400" dirty="0">
                <a:latin typeface="Calibri" panose="020F0502020204030204" pitchFamily="34" charset="0"/>
                <a:ea typeface="Calibri" panose="020F0502020204030204" pitchFamily="34" charset="0"/>
                <a:cs typeface="Arial" panose="020B0604020202020204" pitchFamily="34" charset="0"/>
              </a:rPr>
              <a:t>-By following these guidelines, we uphold the integrity of our brand image and enhance the overall customer experience.</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4918" y="2028008"/>
            <a:ext cx="2248214" cy="2295845"/>
          </a:xfrm>
          <a:prstGeom prst="rect">
            <a:avLst/>
          </a:prstGeom>
        </p:spPr>
      </p:pic>
    </p:spTree>
    <p:extLst>
      <p:ext uri="{BB962C8B-B14F-4D97-AF65-F5344CB8AC3E}">
        <p14:creationId xmlns:p14="http://schemas.microsoft.com/office/powerpoint/2010/main" val="6210208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1960" y="994781"/>
            <a:ext cx="6096000" cy="968278"/>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r>
              <a:rPr lang="en-US" b="1" dirty="0">
                <a:latin typeface="Calibri" panose="020F0502020204030204" pitchFamily="34" charset="0"/>
                <a:ea typeface="Calibri" panose="020F0502020204030204" pitchFamily="34" charset="0"/>
                <a:cs typeface="Arial" panose="020B0604020202020204" pitchFamily="34" charset="0"/>
              </a:rPr>
              <a:t>  These guidelines and policies are in place to ensure fairness, accountability, and a smooth operation within our organization. </a:t>
            </a:r>
          </a:p>
        </p:txBody>
      </p:sp>
      <p:sp>
        <p:nvSpPr>
          <p:cNvPr id="3" name="Rectangle 2"/>
          <p:cNvSpPr/>
          <p:nvPr/>
        </p:nvSpPr>
        <p:spPr>
          <a:xfrm>
            <a:off x="3288030" y="2915974"/>
            <a:ext cx="6096000" cy="646331"/>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r>
              <a:rPr lang="en-US" b="1" dirty="0">
                <a:latin typeface="Calibri" panose="020F0502020204030204" pitchFamily="34" charset="0"/>
                <a:ea typeface="Calibri" panose="020F0502020204030204" pitchFamily="34" charset="0"/>
                <a:cs typeface="Arial" panose="020B0604020202020204" pitchFamily="34" charset="0"/>
              </a:rPr>
              <a:t> Remember, these policies are designed to create a positive work environment and help us all succeed together.</a:t>
            </a:r>
            <a:endParaRPr lang="en-US" b="1" dirty="0"/>
          </a:p>
        </p:txBody>
      </p:sp>
      <p:sp>
        <p:nvSpPr>
          <p:cNvPr id="4" name="Rectangle 3"/>
          <p:cNvSpPr/>
          <p:nvPr/>
        </p:nvSpPr>
        <p:spPr>
          <a:xfrm>
            <a:off x="5505450" y="4515220"/>
            <a:ext cx="6096000" cy="68505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It's important for all employees to be aware of these rules and follow them accordingly.</a:t>
            </a:r>
          </a:p>
        </p:txBody>
      </p:sp>
    </p:spTree>
    <p:extLst>
      <p:ext uri="{BB962C8B-B14F-4D97-AF65-F5344CB8AC3E}">
        <p14:creationId xmlns:p14="http://schemas.microsoft.com/office/powerpoint/2010/main" val="2673830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546" y="259618"/>
            <a:ext cx="8578362" cy="434975"/>
          </a:xfrm>
        </p:spPr>
        <p:txBody>
          <a:bodyPr>
            <a:normAutofit/>
          </a:bodyPr>
          <a:lstStyle/>
          <a:p>
            <a:pPr algn="ctr"/>
            <a:r>
              <a:rPr lang="en-US" sz="2400" b="1" dirty="0"/>
              <a:t>1. Career Planning</a:t>
            </a:r>
          </a:p>
        </p:txBody>
      </p:sp>
      <p:sp>
        <p:nvSpPr>
          <p:cNvPr id="5" name="Rectangle 4"/>
          <p:cNvSpPr/>
          <p:nvPr/>
        </p:nvSpPr>
        <p:spPr>
          <a:xfrm>
            <a:off x="155330" y="693181"/>
            <a:ext cx="4249615" cy="5113259"/>
          </a:xfrm>
          <a:prstGeom prst="rect">
            <a:avLst/>
          </a:prstGeom>
        </p:spPr>
        <p:txBody>
          <a:bodyPr wrap="square">
            <a:spAutoFit/>
          </a:bodyPr>
          <a:lstStyle/>
          <a:p>
            <a:pPr marL="6350" marR="0" indent="-6350" algn="ctr">
              <a:lnSpc>
                <a:spcPct val="107000"/>
              </a:lnSpc>
              <a:spcBef>
                <a:spcPts val="0"/>
              </a:spcBef>
              <a:spcAft>
                <a:spcPts val="0"/>
              </a:spcAft>
            </a:pPr>
            <a:r>
              <a:rPr lang="en-US" b="1" u="sng" dirty="0">
                <a:solidFill>
                  <a:srgbClr val="000000"/>
                </a:solidFill>
                <a:uFill>
                  <a:solidFill>
                    <a:srgbClr val="000000"/>
                  </a:solidFill>
                </a:uFill>
                <a:latin typeface="Calibri" panose="020F0502020204030204" pitchFamily="34" charset="0"/>
                <a:ea typeface="Calibri" panose="020F0502020204030204" pitchFamily="34" charset="0"/>
              </a:rPr>
              <a:t>Career Planning</a:t>
            </a:r>
            <a:r>
              <a:rPr lang="en-US" b="1" dirty="0">
                <a:solidFill>
                  <a:srgbClr val="000000"/>
                </a:solidFill>
                <a:latin typeface="Calibri" panose="020F0502020204030204" pitchFamily="34" charset="0"/>
                <a:ea typeface="Calibri" panose="020F0502020204030204" pitchFamily="34" charset="0"/>
              </a:rPr>
              <a:t> </a:t>
            </a:r>
          </a:p>
          <a:p>
            <a:pPr marL="6350" marR="0" indent="-6350" algn="ctr">
              <a:lnSpc>
                <a:spcPct val="104000"/>
              </a:lnSpc>
              <a:spcBef>
                <a:spcPts val="0"/>
              </a:spcBef>
              <a:spcAft>
                <a:spcPts val="25"/>
              </a:spcAft>
            </a:pPr>
            <a:r>
              <a:rPr lang="en-US" sz="1400" b="1" dirty="0">
                <a:solidFill>
                  <a:srgbClr val="000000"/>
                </a:solidFill>
                <a:latin typeface="Calibri" panose="020F0502020204030204" pitchFamily="34" charset="0"/>
                <a:ea typeface="Calibri" panose="020F0502020204030204" pitchFamily="34" charset="0"/>
              </a:rPr>
              <a:t>Overview: This lesson will provide complete information to all the Store Staff about Career planning. Through this Monthly topic the store staff will have a complete understanding of the Career planning process. </a:t>
            </a:r>
          </a:p>
          <a:p>
            <a:pPr algn="ctr">
              <a:lnSpc>
                <a:spcPct val="107000"/>
              </a:lnSpc>
              <a:spcAft>
                <a:spcPts val="75"/>
              </a:spcAft>
            </a:pPr>
            <a:r>
              <a:rPr lang="en-US" sz="1100" b="1" dirty="0">
                <a:solidFill>
                  <a:srgbClr val="000000"/>
                </a:solidFill>
                <a:latin typeface="Calibri" panose="020F0502020204030204" pitchFamily="34" charset="0"/>
                <a:ea typeface="Calibri" panose="020F0502020204030204" pitchFamily="34" charset="0"/>
              </a:rPr>
              <a:t> </a:t>
            </a:r>
          </a:p>
          <a:p>
            <a:pPr algn="ctr">
              <a:lnSpc>
                <a:spcPct val="107000"/>
              </a:lnSpc>
            </a:pPr>
            <a:r>
              <a:rPr lang="en-US" b="1" u="sng" dirty="0"/>
              <a:t>Explanation:</a:t>
            </a:r>
            <a:r>
              <a:rPr lang="en-US" b="1" dirty="0"/>
              <a:t> </a:t>
            </a:r>
          </a:p>
          <a:p>
            <a:pPr algn="ctr">
              <a:lnSpc>
                <a:spcPct val="107000"/>
              </a:lnSpc>
            </a:pPr>
            <a:r>
              <a:rPr lang="en-US" b="1" dirty="0"/>
              <a:t>What is Career Planning? </a:t>
            </a:r>
            <a:endParaRPr lang="en-US" dirty="0"/>
          </a:p>
          <a:p>
            <a:pPr algn="ctr"/>
            <a:r>
              <a:rPr lang="en-US" sz="1400" b="1" dirty="0"/>
              <a:t>An ongoing process of identifying and developing talent as well as future leaders in the company </a:t>
            </a:r>
            <a:endParaRPr lang="en-US" sz="1400" dirty="0"/>
          </a:p>
          <a:p>
            <a:pPr algn="ctr"/>
            <a:r>
              <a:rPr lang="en-US" sz="1400" b="1" dirty="0"/>
              <a:t>   Having the right people in the right place at the right time Why did we introduce it? </a:t>
            </a:r>
            <a:endParaRPr lang="en-US" sz="1400" dirty="0"/>
          </a:p>
          <a:p>
            <a:pPr algn="ctr"/>
            <a:r>
              <a:rPr lang="en-US" sz="1400" b="1" dirty="0"/>
              <a:t> As part of 2022 Action plans, we launched Career planning in 2022 Q3. The main objective of the Career planning was to build the talent for the future and helps the staff to accomplish their goals. It also supports the business growth and helped to increase the staff motivation &amp; enthusiasm. </a:t>
            </a:r>
            <a:endParaRPr lang="en-US" sz="1400" dirty="0"/>
          </a:p>
          <a:p>
            <a:pPr algn="ctr">
              <a:lnSpc>
                <a:spcPct val="107000"/>
              </a:lnSpc>
            </a:pPr>
            <a:endParaRPr lang="en-US" dirty="0"/>
          </a:p>
          <a:p>
            <a:pPr algn="ctr">
              <a:lnSpc>
                <a:spcPct val="107000"/>
              </a:lnSpc>
            </a:pPr>
            <a:r>
              <a:rPr lang="en-US" sz="1200" b="1" dirty="0">
                <a:solidFill>
                  <a:srgbClr val="000000"/>
                </a:solidFill>
                <a:latin typeface="Calibri" panose="020F0502020204030204" pitchFamily="34" charset="0"/>
                <a:ea typeface="Calibri" panose="020F0502020204030204" pitchFamily="34" charset="0"/>
              </a:rPr>
              <a:t> </a:t>
            </a:r>
            <a:endParaRPr lang="en-US" sz="1100" b="1" dirty="0">
              <a:solidFill>
                <a:srgbClr val="000000"/>
              </a:solidFill>
              <a:latin typeface="Calibri" panose="020F0502020204030204" pitchFamily="34" charset="0"/>
              <a:ea typeface="Calibri" panose="020F0502020204030204" pitchFamily="34" charset="0"/>
            </a:endParaRPr>
          </a:p>
          <a:p>
            <a:pPr algn="ctr"/>
            <a:endParaRPr lang="en-US" sz="1100" dirty="0"/>
          </a:p>
        </p:txBody>
      </p:sp>
      <p:sp>
        <p:nvSpPr>
          <p:cNvPr id="6" name="Rectangle 5"/>
          <p:cNvSpPr/>
          <p:nvPr/>
        </p:nvSpPr>
        <p:spPr>
          <a:xfrm>
            <a:off x="155330" y="4770527"/>
            <a:ext cx="4258408" cy="281231"/>
          </a:xfrm>
          <a:prstGeom prst="rect">
            <a:avLst/>
          </a:prstGeom>
        </p:spPr>
        <p:txBody>
          <a:bodyPr wrap="square">
            <a:spAutoFit/>
          </a:bodyPr>
          <a:lstStyle/>
          <a:p>
            <a:pPr marL="6350" marR="0" indent="-6350" algn="ctr">
              <a:lnSpc>
                <a:spcPct val="107000"/>
              </a:lnSpc>
              <a:spcBef>
                <a:spcPts val="0"/>
              </a:spcBef>
              <a:spcAft>
                <a:spcPts val="0"/>
              </a:spcAft>
            </a:pPr>
            <a:endParaRPr lang="en-US" sz="1200" b="1" dirty="0">
              <a:solidFill>
                <a:srgbClr val="000000"/>
              </a:solidFill>
              <a:latin typeface="Calibri" panose="020F0502020204030204" pitchFamily="34" charset="0"/>
              <a:ea typeface="Calibri" panose="020F050202020403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960" y="694593"/>
            <a:ext cx="6080760" cy="5111847"/>
          </a:xfrm>
          <a:prstGeom prst="rect">
            <a:avLst/>
          </a:prstGeom>
        </p:spPr>
      </p:pic>
      <p:sp>
        <p:nvSpPr>
          <p:cNvPr id="3" name="Rectangle 2"/>
          <p:cNvSpPr/>
          <p:nvPr/>
        </p:nvSpPr>
        <p:spPr>
          <a:xfrm>
            <a:off x="128951" y="5051758"/>
            <a:ext cx="4142350" cy="2158091"/>
          </a:xfrm>
          <a:prstGeom prst="rect">
            <a:avLst/>
          </a:prstGeom>
        </p:spPr>
        <p:txBody>
          <a:bodyPr wrap="square">
            <a:spAutoFit/>
          </a:bodyPr>
          <a:lstStyle/>
          <a:p>
            <a:pPr algn="ct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 </a:t>
            </a:r>
            <a:r>
              <a:rPr lang="en-US" b="1" u="sng" dirty="0">
                <a:latin typeface="Calibri" panose="020F0502020204030204" pitchFamily="34" charset="0"/>
                <a:ea typeface="Calibri" panose="020F0502020204030204" pitchFamily="34" charset="0"/>
                <a:cs typeface="Arial" panose="020B0604020202020204" pitchFamily="34" charset="0"/>
              </a:rPr>
              <a:t>Panel Interview assessment:</a:t>
            </a:r>
          </a:p>
          <a:p>
            <a:pPr algn="ctr">
              <a:lnSpc>
                <a:spcPct val="107000"/>
              </a:lnSpc>
              <a:spcAft>
                <a:spcPts val="800"/>
              </a:spcAft>
            </a:pPr>
            <a:r>
              <a:rPr lang="en-US" sz="1400" b="1" dirty="0">
                <a:latin typeface="+mj-lt"/>
              </a:rPr>
              <a:t>Once the nomination &amp; selection process is complete, the candidate will get an interview invitation (Assessment). The selected candidates will be Assessed by the Operation management (Eddy Maalouf). There will be two outcomes of the assessment, either you will </a:t>
            </a:r>
            <a:r>
              <a:rPr lang="en-US" sz="1400" b="1" u="sng" dirty="0">
                <a:latin typeface="+mj-lt"/>
              </a:rPr>
              <a:t>be selected </a:t>
            </a:r>
            <a:r>
              <a:rPr lang="en-US" sz="1400" b="1" dirty="0">
                <a:latin typeface="+mj-lt"/>
              </a:rPr>
              <a:t>or </a:t>
            </a:r>
            <a:r>
              <a:rPr lang="en-US" sz="1400" b="1" u="sng" dirty="0">
                <a:latin typeface="+mj-lt"/>
              </a:rPr>
              <a:t>not selected </a:t>
            </a:r>
            <a:endParaRPr lang="en-US" sz="1400" u="sng" dirty="0">
              <a:latin typeface="+mj-lt"/>
            </a:endParaRPr>
          </a:p>
          <a:p>
            <a:pPr algn="ctr">
              <a:lnSpc>
                <a:spcPct val="107000"/>
              </a:lnSpc>
              <a:spcAft>
                <a:spcPts val="800"/>
              </a:spcAft>
            </a:pPr>
            <a:endParaRPr lang="en-US" sz="1100"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646350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418742" y="285749"/>
            <a:ext cx="1988820" cy="845820"/>
          </a:xfrm>
          <a:prstGeom prst="rect">
            <a:avLst/>
          </a:prstGeom>
        </p:spPr>
      </p:pic>
      <p:pic>
        <p:nvPicPr>
          <p:cNvPr id="9" name="imageSelected0" descr="caee5e27-9d59-4a1c-a382-cfd1174c735d"/>
          <p:cNvPicPr/>
          <p:nvPr/>
        </p:nvPicPr>
        <p:blipFill>
          <a:blip r:embed="rId3">
            <a:extLst>
              <a:ext uri="{28A0092B-C50C-407E-A947-70E740481C1C}">
                <a14:useLocalDpi xmlns:a14="http://schemas.microsoft.com/office/drawing/2010/main" val="0"/>
              </a:ext>
            </a:extLst>
          </a:blip>
          <a:srcRect/>
          <a:stretch>
            <a:fillRect/>
          </a:stretch>
        </p:blipFill>
        <p:spPr bwMode="auto">
          <a:xfrm>
            <a:off x="4815125" y="0"/>
            <a:ext cx="1790700" cy="1417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Selected0" descr="086a5b6e-4ad1-4a7d-8137-4bfe6631f3ac"/>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32131" y="429260"/>
            <a:ext cx="266700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1748790" y="2815287"/>
            <a:ext cx="8868251" cy="207569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ctr">
              <a:lnSpc>
                <a:spcPct val="107000"/>
              </a:lnSpc>
              <a:spcAft>
                <a:spcPts val="800"/>
              </a:spcAft>
            </a:pPr>
            <a:r>
              <a:rPr lang="en-US" dirty="0">
                <a:latin typeface="Calibri" panose="020F0502020204030204" pitchFamily="34" charset="0"/>
                <a:ea typeface="Calibri" panose="020F0502020204030204" pitchFamily="34" charset="0"/>
                <a:cs typeface="Arial" panose="020B0604020202020204" pitchFamily="34" charset="0"/>
              </a:rPr>
              <a:t> </a:t>
            </a:r>
            <a:r>
              <a:rPr lang="en-US" b="1" dirty="0">
                <a:latin typeface="Calibri" panose="020F0502020204030204" pitchFamily="34" charset="0"/>
                <a:ea typeface="Calibri" panose="020F0502020204030204" pitchFamily="34" charset="0"/>
                <a:cs typeface="Arial" panose="020B0604020202020204" pitchFamily="34" charset="0"/>
              </a:rPr>
              <a:t>We extend our sincere appreciation to our esteemed staff members for their diligent efforts in familiarizing themselves with our company policies. </a:t>
            </a:r>
            <a:endParaRPr lang="en-US" dirty="0">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Your cooperation is invaluable, and we trust that the guidelines provided are transparent and easily comprehensible. </a:t>
            </a:r>
            <a:endParaRPr lang="en-US" dirty="0">
              <a:latin typeface="Calibri" panose="020F0502020204030204" pitchFamily="34" charset="0"/>
              <a:ea typeface="Calibri" panose="020F0502020204030204" pitchFamily="34" charset="0"/>
              <a:cs typeface="Arial" panose="020B0604020202020204" pitchFamily="34" charset="0"/>
            </a:endParaRPr>
          </a:p>
          <a:p>
            <a:pPr algn="ct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Thank you for your unwavering dedication and steadfast commitment to the advancement of our company's objectives.</a:t>
            </a:r>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61311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E5F53C-369B-EC61-2D37-05055FACF2A0}"/>
              </a:ext>
            </a:extLst>
          </p:cNvPr>
          <p:cNvSpPr>
            <a:spLocks noGrp="1"/>
          </p:cNvSpPr>
          <p:nvPr>
            <p:ph type="title"/>
          </p:nvPr>
        </p:nvSpPr>
        <p:spPr>
          <a:xfrm>
            <a:off x="838200" y="0"/>
            <a:ext cx="9462796" cy="559837"/>
          </a:xfrm>
        </p:spPr>
        <p:txBody>
          <a:bodyPr>
            <a:normAutofit/>
          </a:bodyPr>
          <a:lstStyle/>
          <a:p>
            <a:pPr algn="ctr"/>
            <a:r>
              <a:rPr lang="en-US" sz="2800" b="1" dirty="0"/>
              <a:t>Confirmed and signed</a:t>
            </a:r>
            <a:endParaRPr lang="en-US" sz="2800" dirty="0"/>
          </a:p>
        </p:txBody>
      </p:sp>
      <p:graphicFrame>
        <p:nvGraphicFramePr>
          <p:cNvPr id="6" name="Content Placeholder 5">
            <a:extLst>
              <a:ext uri="{FF2B5EF4-FFF2-40B4-BE49-F238E27FC236}">
                <a16:creationId xmlns="" xmlns:a16="http://schemas.microsoft.com/office/drawing/2014/main" id="{8CD1B882-6D86-89C9-ADA6-41AA8B7D19FE}"/>
              </a:ext>
            </a:extLst>
          </p:cNvPr>
          <p:cNvGraphicFramePr>
            <a:graphicFrameLocks noGrp="1"/>
          </p:cNvGraphicFramePr>
          <p:nvPr>
            <p:ph idx="1"/>
            <p:extLst>
              <p:ext uri="{D42A27DB-BD31-4B8C-83A1-F6EECF244321}">
                <p14:modId xmlns:p14="http://schemas.microsoft.com/office/powerpoint/2010/main" val="811302207"/>
              </p:ext>
            </p:extLst>
          </p:nvPr>
        </p:nvGraphicFramePr>
        <p:xfrm>
          <a:off x="0" y="475861"/>
          <a:ext cx="12192000" cy="6458643"/>
        </p:xfrm>
        <a:graphic>
          <a:graphicData uri="http://schemas.openxmlformats.org/drawingml/2006/table">
            <a:tbl>
              <a:tblPr firstRow="1" bandRow="1">
                <a:tableStyleId>{5C22544A-7EE6-4342-B048-85BDC9FD1C3A}</a:tableStyleId>
              </a:tblPr>
              <a:tblGrid>
                <a:gridCol w="4064000">
                  <a:extLst>
                    <a:ext uri="{9D8B030D-6E8A-4147-A177-3AD203B41FA5}">
                      <a16:colId xmlns="" xmlns:a16="http://schemas.microsoft.com/office/drawing/2014/main" val="2263207335"/>
                    </a:ext>
                  </a:extLst>
                </a:gridCol>
                <a:gridCol w="4064000">
                  <a:extLst>
                    <a:ext uri="{9D8B030D-6E8A-4147-A177-3AD203B41FA5}">
                      <a16:colId xmlns="" xmlns:a16="http://schemas.microsoft.com/office/drawing/2014/main" val="3192776081"/>
                    </a:ext>
                  </a:extLst>
                </a:gridCol>
                <a:gridCol w="4064000">
                  <a:extLst>
                    <a:ext uri="{9D8B030D-6E8A-4147-A177-3AD203B41FA5}">
                      <a16:colId xmlns="" xmlns:a16="http://schemas.microsoft.com/office/drawing/2014/main" val="296519942"/>
                    </a:ext>
                  </a:extLst>
                </a:gridCol>
              </a:tblGrid>
              <a:tr h="378331">
                <a:tc>
                  <a:txBody>
                    <a:bodyPr/>
                    <a:lstStyle/>
                    <a:p>
                      <a:pPr algn="ctr"/>
                      <a:r>
                        <a:rPr lang="en-US" dirty="0"/>
                        <a:t>Employee name</a:t>
                      </a:r>
                    </a:p>
                  </a:txBody>
                  <a:tcPr/>
                </a:tc>
                <a:tc>
                  <a:txBody>
                    <a:bodyPr/>
                    <a:lstStyle/>
                    <a:p>
                      <a:pPr algn="ctr"/>
                      <a:r>
                        <a:rPr lang="en-US" dirty="0"/>
                        <a:t>Date</a:t>
                      </a:r>
                    </a:p>
                  </a:txBody>
                  <a:tcPr/>
                </a:tc>
                <a:tc>
                  <a:txBody>
                    <a:bodyPr/>
                    <a:lstStyle/>
                    <a:p>
                      <a:pPr algn="ctr"/>
                      <a:r>
                        <a:rPr lang="en-US" dirty="0"/>
                        <a:t>Signature</a:t>
                      </a:r>
                    </a:p>
                  </a:txBody>
                  <a:tcPr/>
                </a:tc>
                <a:extLst>
                  <a:ext uri="{0D108BD9-81ED-4DB2-BD59-A6C34878D82A}">
                    <a16:rowId xmlns="" xmlns:a16="http://schemas.microsoft.com/office/drawing/2014/main" val="1291245257"/>
                  </a:ext>
                </a:extLst>
              </a:tr>
              <a:tr h="434308">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594285526"/>
                  </a:ext>
                </a:extLst>
              </a:tr>
              <a:tr h="4343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90213266"/>
                  </a:ext>
                </a:extLst>
              </a:tr>
              <a:tr h="4343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49939851"/>
                  </a:ext>
                </a:extLst>
              </a:tr>
              <a:tr h="434308">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 xmlns:a16="http://schemas.microsoft.com/office/drawing/2014/main" val="3594864937"/>
                  </a:ext>
                </a:extLst>
              </a:tr>
              <a:tr h="434308">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2068289089"/>
                  </a:ext>
                </a:extLst>
              </a:tr>
              <a:tr h="4343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700243927"/>
                  </a:ext>
                </a:extLst>
              </a:tr>
              <a:tr h="4343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805007796"/>
                  </a:ext>
                </a:extLst>
              </a:tr>
              <a:tr h="4343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62156765"/>
                  </a:ext>
                </a:extLst>
              </a:tr>
              <a:tr h="4343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616833110"/>
                  </a:ext>
                </a:extLst>
              </a:tr>
              <a:tr h="434308">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 xmlns:a16="http://schemas.microsoft.com/office/drawing/2014/main" val="1916177437"/>
                  </a:ext>
                </a:extLst>
              </a:tr>
              <a:tr h="4343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1601370421"/>
                  </a:ext>
                </a:extLst>
              </a:tr>
              <a:tr h="4343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2238755651"/>
                  </a:ext>
                </a:extLst>
              </a:tr>
              <a:tr h="434308">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 xmlns:a16="http://schemas.microsoft.com/office/drawing/2014/main" val="2037676111"/>
                  </a:ext>
                </a:extLst>
              </a:tr>
              <a:tr h="434308">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 xmlns:a16="http://schemas.microsoft.com/office/drawing/2014/main" val="1682228270"/>
                  </a:ext>
                </a:extLst>
              </a:tr>
            </a:tbl>
          </a:graphicData>
        </a:graphic>
      </p:graphicFrame>
    </p:spTree>
    <p:extLst>
      <p:ext uri="{BB962C8B-B14F-4D97-AF65-F5344CB8AC3E}">
        <p14:creationId xmlns:p14="http://schemas.microsoft.com/office/powerpoint/2010/main" val="2375762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9936" y="860345"/>
            <a:ext cx="5136481" cy="712246"/>
          </a:xfrm>
          <a:prstGeom prst="rect">
            <a:avLst/>
          </a:prstGeom>
        </p:spPr>
        <p:txBody>
          <a:bodyPr wrap="square">
            <a:spAutoFit/>
          </a:bodyPr>
          <a:lstStyle/>
          <a:p>
            <a:pPr marL="0" marR="0" algn="ctr">
              <a:lnSpc>
                <a:spcPct val="106000"/>
              </a:lnSpc>
              <a:spcBef>
                <a:spcPts val="0"/>
              </a:spcBef>
              <a:spcAft>
                <a:spcPts val="0"/>
              </a:spcAft>
            </a:pPr>
            <a:r>
              <a:rPr lang="en-US" sz="1000" b="1" kern="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endParaRPr lang="en-US" sz="1000" dirty="0">
              <a:effectLst/>
              <a:latin typeface="Times New Roman" panose="02020603050405020304" pitchFamily="18" charset="0"/>
              <a:ea typeface="Times New Roman" panose="02020603050405020304" pitchFamily="18" charset="0"/>
            </a:endParaRPr>
          </a:p>
          <a:p>
            <a:pPr>
              <a:lnSpc>
                <a:spcPct val="106000"/>
              </a:lnSpc>
            </a:pPr>
            <a:r>
              <a:rPr lang="en-US" sz="1400" b="1" kern="1200" dirty="0">
                <a:solidFill>
                  <a:srgbClr val="000000"/>
                </a:solidFill>
                <a:effectLst/>
                <a:latin typeface="Calibri" panose="020F0502020204030204" pitchFamily="34" charset="0"/>
                <a:ea typeface="Calibri" panose="020F0502020204030204" pitchFamily="34" charset="0"/>
                <a:cs typeface="Arial" panose="020B0604020202020204" pitchFamily="34" charset="0"/>
              </a:rPr>
              <a:t> </a:t>
            </a:r>
            <a:r>
              <a:rPr lang="en-US" sz="1400" b="1" dirty="0"/>
              <a:t>All the candidates will get the Assessment, and the assessment results will get it after 2 – 3 days. </a:t>
            </a:r>
            <a:endParaRPr lang="en-US" sz="14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589949" y="641421"/>
            <a:ext cx="3216842" cy="385939"/>
          </a:xfrm>
          <a:prstGeom prst="rect">
            <a:avLst/>
          </a:prstGeom>
        </p:spPr>
        <p:txBody>
          <a:bodyPr wrap="none">
            <a:spAutoFit/>
          </a:bodyPr>
          <a:lstStyle/>
          <a:p>
            <a:pPr marL="8890" marR="0" indent="-8890" algn="ctr">
              <a:lnSpc>
                <a:spcPct val="106000"/>
              </a:lnSpc>
              <a:spcBef>
                <a:spcPts val="0"/>
              </a:spcBef>
              <a:spcAft>
                <a:spcPts val="0"/>
              </a:spcAft>
            </a:pPr>
            <a:r>
              <a:rPr lang="en-US" b="1" u="sng" dirty="0">
                <a:solidFill>
                  <a:srgbClr val="000000"/>
                </a:solidFill>
                <a:uFill>
                  <a:solidFill>
                    <a:srgbClr val="000000"/>
                  </a:solidFill>
                </a:uFill>
                <a:latin typeface="Calibri" panose="020F0502020204030204" pitchFamily="34" charset="0"/>
                <a:ea typeface="Calibri" panose="020F0502020204030204" pitchFamily="34" charset="0"/>
                <a:cs typeface="Arial" panose="020B0604020202020204" pitchFamily="34" charset="0"/>
              </a:rPr>
              <a:t>Assessment Feedback sessions:</a:t>
            </a:r>
            <a:r>
              <a:rPr lang="en-US" b="1" dirty="0">
                <a:solidFill>
                  <a:srgbClr val="000000"/>
                </a:solidFill>
                <a:latin typeface="Calibri" panose="020F0502020204030204" pitchFamily="34" charset="0"/>
                <a:ea typeface="Calibri" panose="020F0502020204030204" pitchFamily="34" charset="0"/>
                <a:cs typeface="Arial" panose="020B0604020202020204" pitchFamily="34" charset="0"/>
              </a:rPr>
              <a:t> </a:t>
            </a:r>
            <a:endParaRPr lang="en-US" dirty="0">
              <a:latin typeface="Times New Roman" panose="02020603050405020304" pitchFamily="18" charset="0"/>
              <a:ea typeface="Times New Roman" panose="02020603050405020304" pitchFamily="18" charset="0"/>
            </a:endParaRPr>
          </a:p>
        </p:txBody>
      </p:sp>
      <p:sp>
        <p:nvSpPr>
          <p:cNvPr id="4" name="Rectangle 3"/>
          <p:cNvSpPr/>
          <p:nvPr/>
        </p:nvSpPr>
        <p:spPr>
          <a:xfrm>
            <a:off x="509935" y="1571700"/>
            <a:ext cx="5136481" cy="1542474"/>
          </a:xfrm>
          <a:prstGeom prst="rect">
            <a:avLst/>
          </a:prstGeom>
        </p:spPr>
        <p:txBody>
          <a:bodyPr wrap="square">
            <a:spAutoFit/>
          </a:bodyPr>
          <a:lstStyle/>
          <a:p>
            <a:pPr>
              <a:lnSpc>
                <a:spcPct val="107000"/>
              </a:lnSpc>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Result with the candidate in presence of his Operation Manager and store manager. </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Internal &amp; external training </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On-The- Job </a:t>
            </a: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Direct Coaching </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
        <p:nvSpPr>
          <p:cNvPr id="5" name="Rectangle 4"/>
          <p:cNvSpPr/>
          <p:nvPr/>
        </p:nvSpPr>
        <p:spPr>
          <a:xfrm>
            <a:off x="509933" y="3114174"/>
            <a:ext cx="5136481" cy="773673"/>
          </a:xfrm>
          <a:prstGeom prst="rect">
            <a:avLst/>
          </a:prstGeom>
        </p:spPr>
        <p:txBody>
          <a:bodyPr wrap="square">
            <a:spAutoFit/>
          </a:bodyPr>
          <a:lstStyle/>
          <a:p>
            <a:pPr>
              <a:lnSpc>
                <a:spcPct val="107000"/>
              </a:lnSpc>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If the candidates are selected will get a promotion (based on the vacancy availability) and will undergo for the trainings to develop the required skills and knowledge needed for the new position. </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509933" y="3825529"/>
            <a:ext cx="5136481" cy="1004186"/>
          </a:xfrm>
          <a:prstGeom prst="rect">
            <a:avLst/>
          </a:prstGeom>
        </p:spPr>
        <p:txBody>
          <a:bodyPr wrap="square">
            <a:spAutoFit/>
          </a:bodyPr>
          <a:lstStyle/>
          <a:p>
            <a:pPr>
              <a:lnSpc>
                <a:spcPct val="107000"/>
              </a:lnSpc>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In case if the candidate will not be selected in the interview assessment, then he/she will be on PDP for 3 or 6 months as per discussed in the interview feedback session. The candidate will be nominated again once he finishes his PDP. </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sp>
        <p:nvSpPr>
          <p:cNvPr id="7" name="Rectangle 6"/>
          <p:cNvSpPr/>
          <p:nvPr/>
        </p:nvSpPr>
        <p:spPr>
          <a:xfrm>
            <a:off x="509929" y="4829715"/>
            <a:ext cx="5136481" cy="773673"/>
          </a:xfrm>
          <a:prstGeom prst="rect">
            <a:avLst/>
          </a:prstGeom>
        </p:spPr>
        <p:txBody>
          <a:bodyPr wrap="square">
            <a:spAutoFit/>
          </a:bodyPr>
          <a:lstStyle/>
          <a:p>
            <a:pPr>
              <a:lnSpc>
                <a:spcPct val="107000"/>
              </a:lnSpc>
              <a:spcAft>
                <a:spcPts val="800"/>
              </a:spcAft>
            </a:pPr>
            <a:r>
              <a:rPr lang="en-US" sz="1400" b="1" dirty="0">
                <a:latin typeface="Calibri" panose="020F0502020204030204" pitchFamily="34" charset="0"/>
                <a:ea typeface="Calibri" panose="020F0502020204030204" pitchFamily="34" charset="0"/>
                <a:cs typeface="Arial" panose="020B0604020202020204" pitchFamily="34" charset="0"/>
              </a:rPr>
              <a:t>The Senior managers &amp; Store manager must submit a candidate’s overall performance feedback to the training department along with the nomination form. </a:t>
            </a:r>
            <a:endParaRPr lang="en-US" sz="1400" dirty="0">
              <a:latin typeface="Calibri" panose="020F0502020204030204" pitchFamily="34" charset="0"/>
              <a:ea typeface="Calibri" panose="020F0502020204030204" pitchFamily="34" charset="0"/>
              <a:cs typeface="Arial" panose="020B0604020202020204" pitchFamily="34" charset="0"/>
            </a:endParaRPr>
          </a:p>
        </p:txBody>
      </p:sp>
      <p:pic>
        <p:nvPicPr>
          <p:cNvPr id="10" name="Picture 9"/>
          <p:cNvPicPr/>
          <p:nvPr/>
        </p:nvPicPr>
        <p:blipFill>
          <a:blip r:embed="rId2">
            <a:extLst>
              <a:ext uri="{BEBA8EAE-BF5A-486C-A8C5-ECC9F3942E4B}">
                <a14:imgProps xmlns:a14="http://schemas.microsoft.com/office/drawing/2010/main">
                  <a14:imgLayer r:embed="rId3">
                    <a14:imgEffect>
                      <a14:backgroundRemoval t="10000" b="90000" l="10000" r="90000">
                        <a14:foregroundMark x1="26667" y1="50851" x2="26667" y2="50851"/>
                        <a14:foregroundMark x1="29111" y1="52340" x2="29111" y2="52340"/>
                        <a14:foregroundMark x1="30222" y1="52128" x2="30222" y2="52128"/>
                        <a14:foregroundMark x1="30889" y1="54681" x2="30889" y2="54681"/>
                        <a14:foregroundMark x1="29556" y1="58085" x2="29556" y2="58085"/>
                        <a14:foregroundMark x1="65556" y1="65319" x2="65556" y2="65319"/>
                        <a14:foregroundMark x1="52667" y1="81915" x2="52667" y2="81915"/>
                        <a14:foregroundMark x1="31778" y1="81702" x2="31778" y2="81702"/>
                        <a14:foregroundMark x1="34444" y1="81915" x2="70444" y2="82979"/>
                        <a14:foregroundMark x1="30667" y1="81489" x2="70667" y2="85319"/>
                        <a14:foregroundMark x1="30889" y1="84894" x2="74000" y2="84043"/>
                        <a14:foregroundMark x1="16222" y1="16170" x2="16222" y2="16170"/>
                        <a14:foregroundMark x1="16222" y1="16170" x2="16222" y2="16170"/>
                        <a14:foregroundMark x1="18667" y1="17660" x2="18667" y2="17660"/>
                        <a14:foregroundMark x1="18222" y1="17872" x2="32667" y2="31489"/>
                      </a14:backgroundRemoval>
                    </a14:imgEffect>
                  </a14:imgLayer>
                </a14:imgProps>
              </a:ext>
              <a:ext uri="{28A0092B-C50C-407E-A947-70E740481C1C}">
                <a14:useLocalDpi xmlns:a14="http://schemas.microsoft.com/office/drawing/2010/main" val="0"/>
              </a:ext>
            </a:extLst>
          </a:blip>
          <a:stretch>
            <a:fillRect/>
          </a:stretch>
        </p:blipFill>
        <p:spPr>
          <a:xfrm>
            <a:off x="5646418" y="26876"/>
            <a:ext cx="6465572" cy="6858000"/>
          </a:xfrm>
          <a:prstGeom prst="rect">
            <a:avLst/>
          </a:prstGeom>
        </p:spPr>
      </p:pic>
    </p:spTree>
    <p:extLst>
      <p:ext uri="{BB962C8B-B14F-4D97-AF65-F5344CB8AC3E}">
        <p14:creationId xmlns:p14="http://schemas.microsoft.com/office/powerpoint/2010/main" val="2588776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626470" y="3293646"/>
            <a:ext cx="5348654" cy="487569"/>
          </a:xfrm>
          <a:prstGeom prst="rect">
            <a:avLst/>
          </a:prstGeom>
        </p:spPr>
        <p:txBody>
          <a:bodyPr wrap="square">
            <a:spAutoFit/>
          </a:bodyPr>
          <a:lstStyle/>
          <a:p>
            <a:pPr algn="ctr">
              <a:lnSpc>
                <a:spcPct val="107000"/>
              </a:lnSpc>
            </a:pPr>
            <a:r>
              <a:rPr lang="en-US" sz="1200" dirty="0">
                <a:solidFill>
                  <a:srgbClr val="000000"/>
                </a:solidFill>
                <a:latin typeface="Microsoft JhengHei UI" panose="020B0604030504040204" pitchFamily="34" charset="-120"/>
                <a:ea typeface="Calibri" panose="020F0502020204030204" pitchFamily="34" charset="0"/>
                <a:cs typeface="Microsoft JhengHei UI" panose="020B0604030504040204" pitchFamily="34" charset="-120"/>
              </a:rPr>
              <a:t> </a:t>
            </a:r>
            <a:endParaRPr lang="en-US" sz="1200" b="1" dirty="0">
              <a:solidFill>
                <a:srgbClr val="000000"/>
              </a:solidFill>
              <a:latin typeface="Calibri" panose="020F0502020204030204" pitchFamily="34" charset="0"/>
              <a:ea typeface="Calibri" panose="020F0502020204030204" pitchFamily="34" charset="0"/>
            </a:endParaRPr>
          </a:p>
          <a:p>
            <a:pPr algn="ctr">
              <a:lnSpc>
                <a:spcPct val="107000"/>
              </a:lnSpc>
            </a:pPr>
            <a:r>
              <a:rPr lang="en-US" sz="1200" b="1" dirty="0">
                <a:solidFill>
                  <a:srgbClr val="000000"/>
                </a:solidFill>
                <a:latin typeface="Calibri" panose="020F0502020204030204" pitchFamily="34" charset="0"/>
                <a:ea typeface="Calibri" panose="020F0502020204030204" pitchFamily="34" charset="0"/>
              </a:rPr>
              <a:t> </a:t>
            </a:r>
          </a:p>
        </p:txBody>
      </p:sp>
      <p:sp>
        <p:nvSpPr>
          <p:cNvPr id="7" name="Rectangle 6"/>
          <p:cNvSpPr/>
          <p:nvPr/>
        </p:nvSpPr>
        <p:spPr>
          <a:xfrm>
            <a:off x="432689" y="348257"/>
            <a:ext cx="6729047" cy="369332"/>
          </a:xfrm>
          <a:prstGeom prst="rect">
            <a:avLst/>
          </a:prstGeom>
        </p:spPr>
        <p:txBody>
          <a:bodyPr wrap="square">
            <a:spAutoFit/>
          </a:bodyPr>
          <a:lstStyle/>
          <a:p>
            <a:r>
              <a:rPr lang="en-US" b="1" u="sng" dirty="0"/>
              <a:t>Career Planning Stages for Sales to Senior Sales:</a:t>
            </a:r>
            <a:r>
              <a:rPr lang="en-US" b="1" dirty="0"/>
              <a:t> </a:t>
            </a:r>
            <a:endParaRPr lang="en-US" dirty="0"/>
          </a:p>
        </p:txBody>
      </p:sp>
      <p:sp>
        <p:nvSpPr>
          <p:cNvPr id="2" name="Rectangle 1"/>
          <p:cNvSpPr/>
          <p:nvPr/>
        </p:nvSpPr>
        <p:spPr>
          <a:xfrm>
            <a:off x="432689" y="1065846"/>
            <a:ext cx="2196307" cy="388696"/>
          </a:xfrm>
          <a:prstGeom prst="rect">
            <a:avLst/>
          </a:prstGeom>
        </p:spPr>
        <p:txBody>
          <a:bodyPr wrap="none">
            <a:spAutoFit/>
          </a:bodyPr>
          <a:lstStyle/>
          <a:p>
            <a:pPr>
              <a:lnSpc>
                <a:spcPct val="107000"/>
              </a:lnSpc>
              <a:spcAft>
                <a:spcPts val="800"/>
              </a:spcAft>
            </a:pPr>
            <a:r>
              <a:rPr lang="en-US" b="1" u="sng" dirty="0">
                <a:latin typeface="Calibri" panose="020F0502020204030204" pitchFamily="34" charset="0"/>
                <a:ea typeface="Calibri" panose="020F0502020204030204" pitchFamily="34" charset="0"/>
                <a:cs typeface="Arial" panose="020B0604020202020204" pitchFamily="34" charset="0"/>
              </a:rPr>
              <a:t>Nomination Criteria:</a:t>
            </a:r>
            <a:r>
              <a:rPr lang="en-US" b="1" dirty="0">
                <a:latin typeface="Calibri" panose="020F0502020204030204" pitchFamily="34" charset="0"/>
                <a:ea typeface="Calibri" panose="020F0502020204030204" pitchFamily="34" charset="0"/>
                <a:cs typeface="Arial" panose="020B0604020202020204" pitchFamily="34" charset="0"/>
              </a:rPr>
              <a:t> </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3" name="Rectangle 2"/>
          <p:cNvSpPr/>
          <p:nvPr/>
        </p:nvSpPr>
        <p:spPr>
          <a:xfrm>
            <a:off x="432689" y="1454542"/>
            <a:ext cx="4630802" cy="4898842"/>
          </a:xfrm>
          <a:prstGeom prst="rect">
            <a:avLst/>
          </a:prstGeom>
        </p:spPr>
        <p:txBody>
          <a:bodyPr wrap="square">
            <a:spAutoFit/>
          </a:bodyPr>
          <a:lstStyle/>
          <a:p>
            <a:pPr marL="342900" marR="0" lvl="0" indent="-342900">
              <a:lnSpc>
                <a:spcPct val="107000"/>
              </a:lnSpc>
              <a:spcBef>
                <a:spcPts val="0"/>
              </a:spcBef>
              <a:spcAft>
                <a:spcPts val="800"/>
              </a:spcAft>
              <a:buFont typeface="+mj-lt"/>
              <a:buAutoNum type="arabicPeriod"/>
              <a:tabLst>
                <a:tab pos="457200" algn="l"/>
              </a:tabLst>
            </a:pPr>
            <a:r>
              <a:rPr lang="en-US" sz="1400" b="1" dirty="0">
                <a:latin typeface="+mj-lt"/>
                <a:ea typeface="Calibri" panose="020F0502020204030204" pitchFamily="34" charset="0"/>
                <a:cs typeface="Arial" panose="020B0604020202020204" pitchFamily="34" charset="0"/>
              </a:rPr>
              <a:t>Knowledge, Skills, and Attitude Business case e.g. (Evidence from nomination forms KPI) </a:t>
            </a:r>
            <a:endParaRPr lang="en-US" sz="1400" dirty="0">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400" b="1" dirty="0">
                <a:latin typeface="+mj-lt"/>
                <a:ea typeface="Calibri" panose="020F0502020204030204" pitchFamily="34" charset="0"/>
                <a:cs typeface="Arial" panose="020B0604020202020204" pitchFamily="34" charset="0"/>
              </a:rPr>
              <a:t>For the past six month have achieved &gt;85% on Monthly Review KPI and above. </a:t>
            </a:r>
            <a:endParaRPr lang="en-US" sz="1400" dirty="0">
              <a:latin typeface="+mj-lt"/>
              <a:ea typeface="Calibri" panose="020F0502020204030204" pitchFamily="34" charset="0"/>
              <a:cs typeface="Arial" panose="020B0604020202020204" pitchFamily="34" charset="0"/>
            </a:endParaRPr>
          </a:p>
          <a:p>
            <a:pPr>
              <a:lnSpc>
                <a:spcPct val="107000"/>
              </a:lnSpc>
              <a:spcAft>
                <a:spcPts val="800"/>
              </a:spcAft>
            </a:pPr>
            <a:r>
              <a:rPr lang="en-US" sz="1400" b="1" dirty="0">
                <a:latin typeface="+mj-lt"/>
                <a:ea typeface="Calibri" panose="020F0502020204030204" pitchFamily="34" charset="0"/>
                <a:cs typeface="Arial" panose="020B0604020202020204" pitchFamily="34" charset="0"/>
              </a:rPr>
              <a:t>3.Sales budget achievement above 85%. </a:t>
            </a:r>
            <a:endParaRPr lang="en-US" sz="1400" dirty="0">
              <a:latin typeface="+mj-lt"/>
              <a:ea typeface="Calibri" panose="020F0502020204030204" pitchFamily="34" charset="0"/>
              <a:cs typeface="Arial" panose="020B0604020202020204" pitchFamily="34" charset="0"/>
            </a:endParaRPr>
          </a:p>
          <a:p>
            <a:pPr>
              <a:lnSpc>
                <a:spcPct val="107000"/>
              </a:lnSpc>
              <a:spcAft>
                <a:spcPts val="800"/>
              </a:spcAft>
            </a:pPr>
            <a:r>
              <a:rPr lang="en-US" sz="1400" b="1" dirty="0">
                <a:latin typeface="+mj-lt"/>
                <a:ea typeface="Calibri" panose="020F0502020204030204" pitchFamily="34" charset="0"/>
                <a:cs typeface="Arial" panose="020B0604020202020204" pitchFamily="34" charset="0"/>
              </a:rPr>
              <a:t>4.UPT, APT achievement above 85%. </a:t>
            </a:r>
            <a:endParaRPr lang="en-US" sz="1400" dirty="0">
              <a:latin typeface="+mj-lt"/>
              <a:ea typeface="Calibri" panose="020F0502020204030204" pitchFamily="34" charset="0"/>
              <a:cs typeface="Arial" panose="020B0604020202020204" pitchFamily="34" charset="0"/>
            </a:endParaRPr>
          </a:p>
          <a:p>
            <a:pPr>
              <a:lnSpc>
                <a:spcPct val="107000"/>
              </a:lnSpc>
              <a:spcAft>
                <a:spcPts val="800"/>
              </a:spcAft>
            </a:pPr>
            <a:r>
              <a:rPr lang="en-US" sz="1400" b="1" dirty="0">
                <a:latin typeface="+mj-lt"/>
                <a:ea typeface="Calibri" panose="020F0502020204030204" pitchFamily="34" charset="0"/>
                <a:cs typeface="Arial" panose="020B0604020202020204" pitchFamily="34" charset="0"/>
              </a:rPr>
              <a:t>5.Service assessment &amp; grooming above 85%. </a:t>
            </a:r>
            <a:endParaRPr lang="en-US" sz="1400" dirty="0">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6"/>
              <a:tabLst>
                <a:tab pos="457200" algn="l"/>
              </a:tabLst>
            </a:pPr>
            <a:r>
              <a:rPr lang="en-US" sz="1400" b="1" dirty="0">
                <a:latin typeface="+mj-lt"/>
                <a:ea typeface="Calibri" panose="020F0502020204030204" pitchFamily="34" charset="0"/>
                <a:cs typeface="Arial" panose="020B0604020202020204" pitchFamily="34" charset="0"/>
              </a:rPr>
              <a:t>Company Values. </a:t>
            </a:r>
            <a:endParaRPr lang="en-US" sz="1400" dirty="0">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6"/>
              <a:tabLst>
                <a:tab pos="457200" algn="l"/>
              </a:tabLst>
            </a:pPr>
            <a:r>
              <a:rPr lang="en-US" sz="1400" b="1" dirty="0">
                <a:latin typeface="+mj-lt"/>
                <a:ea typeface="Calibri" panose="020F0502020204030204" pitchFamily="34" charset="0"/>
                <a:cs typeface="Arial" panose="020B0604020202020204" pitchFamily="34" charset="0"/>
              </a:rPr>
              <a:t> Individual Mystery shopper score should not below 83%</a:t>
            </a:r>
            <a:endParaRPr lang="en-US" sz="1400" dirty="0">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6"/>
              <a:tabLst>
                <a:tab pos="457200" algn="l"/>
              </a:tabLst>
            </a:pPr>
            <a:r>
              <a:rPr lang="en-US" sz="1400" b="1" dirty="0">
                <a:latin typeface="+mj-lt"/>
                <a:ea typeface="Calibri" panose="020F0502020204030204" pitchFamily="34" charset="0"/>
                <a:cs typeface="Arial" panose="020B0604020202020204" pitchFamily="34" charset="0"/>
              </a:rPr>
              <a:t>Attendance and timekeeping, &lt; 1% absence per year. </a:t>
            </a:r>
            <a:endParaRPr lang="en-US" sz="1400" dirty="0">
              <a:latin typeface="+mj-lt"/>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startAt="6"/>
              <a:tabLst>
                <a:tab pos="457200" algn="l"/>
              </a:tabLst>
            </a:pPr>
            <a:r>
              <a:rPr lang="en-US" sz="1400" b="1" dirty="0">
                <a:latin typeface="+mj-lt"/>
                <a:ea typeface="Calibri" panose="020F0502020204030204" pitchFamily="34" charset="0"/>
                <a:cs typeface="Arial" panose="020B0604020202020204" pitchFamily="34" charset="0"/>
              </a:rPr>
              <a:t>No valid disciplinary records (store inventories) below 0.04%/3 months </a:t>
            </a:r>
            <a:endParaRPr lang="en-US" sz="1400" dirty="0">
              <a:latin typeface="+mj-lt"/>
              <a:ea typeface="Calibri" panose="020F0502020204030204" pitchFamily="34" charset="0"/>
              <a:cs typeface="Arial" panose="020B0604020202020204" pitchFamily="34" charset="0"/>
            </a:endParaRPr>
          </a:p>
          <a:p>
            <a:pPr>
              <a:lnSpc>
                <a:spcPct val="107000"/>
              </a:lnSpc>
              <a:spcAft>
                <a:spcPts val="800"/>
              </a:spcAft>
            </a:pPr>
            <a:r>
              <a:rPr lang="en-US" sz="1400" b="1" dirty="0">
                <a:latin typeface="+mj-lt"/>
                <a:ea typeface="Calibri" panose="020F0502020204030204" pitchFamily="34" charset="0"/>
                <a:cs typeface="Arial" panose="020B0604020202020204" pitchFamily="34" charset="0"/>
              </a:rPr>
              <a:t>10.Nominee must be in the company for more than 1 year.</a:t>
            </a:r>
            <a:endParaRPr lang="en-US" sz="1400" dirty="0">
              <a:latin typeface="+mj-lt"/>
              <a:ea typeface="Calibri" panose="020F0502020204030204" pitchFamily="34" charset="0"/>
              <a:cs typeface="Arial" panose="020B0604020202020204" pitchFamily="34" charset="0"/>
            </a:endParaRPr>
          </a:p>
          <a:p>
            <a:pPr>
              <a:lnSpc>
                <a:spcPct val="107000"/>
              </a:lnSpc>
              <a:spcAft>
                <a:spcPts val="800"/>
              </a:spcAft>
            </a:pPr>
            <a:r>
              <a:rPr lang="en-US" sz="1400" b="1" dirty="0">
                <a:latin typeface="+mj-lt"/>
                <a:ea typeface="Calibri" panose="020F0502020204030204" pitchFamily="34" charset="0"/>
                <a:cs typeface="Arial" panose="020B0604020202020204" pitchFamily="34" charset="0"/>
              </a:rPr>
              <a:t>11. No Written warning records.</a:t>
            </a:r>
            <a:endParaRPr lang="en-US" sz="1400" dirty="0">
              <a:latin typeface="+mj-lt"/>
              <a:ea typeface="Calibri" panose="020F0502020204030204" pitchFamily="34" charset="0"/>
              <a:cs typeface="Arial" panose="020B0604020202020204" pitchFamily="34" charset="0"/>
            </a:endParaRPr>
          </a:p>
          <a:p>
            <a:pPr>
              <a:lnSpc>
                <a:spcPct val="107000"/>
              </a:lnSpc>
              <a:spcAft>
                <a:spcPts val="800"/>
              </a:spcAft>
            </a:pPr>
            <a:r>
              <a:rPr lang="en-US" sz="1400" b="1" dirty="0">
                <a:latin typeface="+mj-lt"/>
                <a:ea typeface="Calibri" panose="020F0502020204030204" pitchFamily="34" charset="0"/>
                <a:cs typeface="Arial" panose="020B0604020202020204" pitchFamily="34" charset="0"/>
              </a:rPr>
              <a:t>12.All nominations must follow the store hierarchy. (Store in charge can nominate Senior sales and ASM position.</a:t>
            </a:r>
            <a:endParaRPr lang="en-US" sz="1400" dirty="0">
              <a:latin typeface="+mj-lt"/>
              <a:ea typeface="Calibri" panose="020F0502020204030204" pitchFamily="34" charset="0"/>
              <a:cs typeface="Arial" panose="020B0604020202020204" pitchFamily="34" charset="0"/>
            </a:endParaRPr>
          </a:p>
        </p:txBody>
      </p:sp>
      <p:pic>
        <p:nvPicPr>
          <p:cNvPr id="9" name="Picture 8"/>
          <p:cNvPicPr/>
          <p:nvPr/>
        </p:nvPicPr>
        <p:blipFill>
          <a:blip r:embed="rId2">
            <a:extLst>
              <a:ext uri="{BEBA8EAE-BF5A-486C-A8C5-ECC9F3942E4B}">
                <a14:imgProps xmlns:a14="http://schemas.microsoft.com/office/drawing/2010/main">
                  <a14:imgLayer r:embed="rId3">
                    <a14:imgEffect>
                      <a14:backgroundRemoval t="6204" b="90000" l="2115" r="94965">
                        <a14:foregroundMark x1="58308" y1="37685" x2="58308" y2="37685"/>
                        <a14:foregroundMark x1="20342" y1="15185" x2="20342" y2="15185"/>
                        <a14:foregroundMark x1="14401" y1="11944" x2="80262" y2="17130"/>
                        <a14:foregroundMark x1="24169" y1="10741" x2="95065" y2="19907"/>
                        <a14:foregroundMark x1="11883" y1="13426" x2="82175" y2="56111"/>
                        <a14:backgroundMark x1="16818" y1="93426" x2="16818" y2="93426"/>
                        <a14:backgroundMark x1="3021" y1="92685" x2="94058" y2="96389"/>
                      </a14:backgroundRemoval>
                    </a14:imgEffect>
                  </a14:imgLayer>
                </a14:imgProps>
              </a:ext>
              <a:ext uri="{28A0092B-C50C-407E-A947-70E740481C1C}">
                <a14:useLocalDpi xmlns:a14="http://schemas.microsoft.com/office/drawing/2010/main" val="0"/>
              </a:ext>
            </a:extLst>
          </a:blip>
          <a:stretch>
            <a:fillRect/>
          </a:stretch>
        </p:blipFill>
        <p:spPr>
          <a:xfrm>
            <a:off x="6031524" y="348257"/>
            <a:ext cx="5943600" cy="6328770"/>
          </a:xfrm>
          <a:prstGeom prst="rect">
            <a:avLst/>
          </a:prstGeom>
        </p:spPr>
      </p:pic>
    </p:spTree>
    <p:extLst>
      <p:ext uri="{BB962C8B-B14F-4D97-AF65-F5344CB8AC3E}">
        <p14:creationId xmlns:p14="http://schemas.microsoft.com/office/powerpoint/2010/main" val="523468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73369" y="-17585"/>
            <a:ext cx="10515600" cy="743323"/>
          </a:xfrm>
        </p:spPr>
        <p:txBody>
          <a:bodyPr>
            <a:normAutofit/>
          </a:bodyPr>
          <a:lstStyle/>
          <a:p>
            <a:pPr marL="342900" indent="-342900" algn="ctr">
              <a:lnSpc>
                <a:spcPct val="100000"/>
              </a:lnSpc>
            </a:pPr>
            <a:r>
              <a:rPr lang="en-US" sz="2400" b="1" dirty="0"/>
              <a:t>2. Conduct &amp; Customer Relations Notice</a:t>
            </a:r>
          </a:p>
        </p:txBody>
      </p:sp>
      <p:sp>
        <p:nvSpPr>
          <p:cNvPr id="2" name="Rectangle 1"/>
          <p:cNvSpPr/>
          <p:nvPr/>
        </p:nvSpPr>
        <p:spPr>
          <a:xfrm>
            <a:off x="0" y="1519526"/>
            <a:ext cx="4809586" cy="388696"/>
          </a:xfrm>
          <a:prstGeom prst="rect">
            <a:avLst/>
          </a:prstGeom>
        </p:spPr>
        <p:txBody>
          <a:bodyPr wrap="non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Conflict Resolution and </a:t>
            </a:r>
            <a:r>
              <a:rPr lang="en-US" sz="1600" b="1" dirty="0">
                <a:latin typeface="Calibri" panose="020F0502020204030204" pitchFamily="34" charset="0"/>
                <a:ea typeface="Calibri" panose="020F0502020204030204" pitchFamily="34" charset="0"/>
                <a:cs typeface="Arial" panose="020B0604020202020204" pitchFamily="34" charset="0"/>
              </a:rPr>
              <a:t>Behaviors</a:t>
            </a:r>
            <a:r>
              <a:rPr lang="en-US" b="1" dirty="0">
                <a:latin typeface="Calibri" panose="020F0502020204030204" pitchFamily="34" charset="0"/>
                <a:ea typeface="Calibri" panose="020F0502020204030204" pitchFamily="34" charset="0"/>
                <a:cs typeface="Arial" panose="020B0604020202020204" pitchFamily="34" charset="0"/>
              </a:rPr>
              <a:t> Standards: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3" name="Rectangle 2"/>
          <p:cNvSpPr/>
          <p:nvPr/>
        </p:nvSpPr>
        <p:spPr>
          <a:xfrm>
            <a:off x="0" y="2032397"/>
            <a:ext cx="6096000" cy="1439881"/>
          </a:xfrm>
          <a:prstGeom prst="rect">
            <a:avLst/>
          </a:prstGeom>
        </p:spPr>
        <p:txBody>
          <a:bodyPr>
            <a:spAutoFit/>
          </a:bodyPr>
          <a:lstStyle/>
          <a:p>
            <a:pPr marL="228600" indent="-228600">
              <a:lnSpc>
                <a:spcPct val="107000"/>
              </a:lnSpc>
              <a:spcAft>
                <a:spcPts val="800"/>
              </a:spcAft>
              <a:buAutoNum type="alphaLcPeriod"/>
            </a:pPr>
            <a:r>
              <a:rPr lang="en-US" sz="1400" dirty="0">
                <a:latin typeface="+mj-lt"/>
                <a:ea typeface="Calibri" panose="020F0502020204030204" pitchFamily="34" charset="0"/>
                <a:cs typeface="Arial" panose="020B0604020202020204" pitchFamily="34" charset="0"/>
              </a:rPr>
              <a:t>Any form of conflict, bad attitude, or inappropriate behavior exhibited by employees in front of customers or with colleagues will not be tolerated.</a:t>
            </a:r>
          </a:p>
          <a:p>
            <a:pPr>
              <a:lnSpc>
                <a:spcPct val="107000"/>
              </a:lnSpc>
              <a:spcAft>
                <a:spcPts val="800"/>
              </a:spcAft>
            </a:pPr>
            <a:endParaRPr lang="en-US" sz="1400" dirty="0">
              <a:latin typeface="+mj-lt"/>
              <a:ea typeface="Calibri" panose="020F0502020204030204" pitchFamily="34" charset="0"/>
              <a:cs typeface="Arial" panose="020B0604020202020204" pitchFamily="34" charset="0"/>
            </a:endParaRPr>
          </a:p>
          <a:p>
            <a:pPr>
              <a:lnSpc>
                <a:spcPct val="107000"/>
              </a:lnSpc>
              <a:spcAft>
                <a:spcPts val="800"/>
              </a:spcAft>
            </a:pPr>
            <a:r>
              <a:rPr lang="en-US" sz="1400" dirty="0">
                <a:latin typeface="+mj-lt"/>
                <a:ea typeface="Calibri" panose="020F0502020204030204" pitchFamily="34" charset="0"/>
                <a:cs typeface="Arial" panose="020B0604020202020204" pitchFamily="34" charset="0"/>
              </a:rPr>
              <a:t>b. Respectful and professional conduct is always expected from all employees, regardless of the circumstances.</a:t>
            </a:r>
          </a:p>
        </p:txBody>
      </p:sp>
      <p:sp>
        <p:nvSpPr>
          <p:cNvPr id="4" name="Rectangle 3"/>
          <p:cNvSpPr/>
          <p:nvPr/>
        </p:nvSpPr>
        <p:spPr>
          <a:xfrm>
            <a:off x="0" y="3412860"/>
            <a:ext cx="3298532" cy="388696"/>
          </a:xfrm>
          <a:prstGeom prst="rect">
            <a:avLst/>
          </a:prstGeom>
        </p:spPr>
        <p:txBody>
          <a:bodyPr wrap="none">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Consequences for Violations: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6" name="Rectangle 5"/>
          <p:cNvSpPr/>
          <p:nvPr/>
        </p:nvSpPr>
        <p:spPr>
          <a:xfrm>
            <a:off x="0" y="3996366"/>
            <a:ext cx="6096000" cy="2336602"/>
          </a:xfrm>
          <a:prstGeom prst="rect">
            <a:avLst/>
          </a:prstGeom>
        </p:spPr>
        <p:txBody>
          <a:bodyPr>
            <a:spAutoFit/>
          </a:bodyPr>
          <a:lstStyle/>
          <a:p>
            <a:pPr marL="228600" indent="-228600">
              <a:lnSpc>
                <a:spcPct val="107000"/>
              </a:lnSpc>
              <a:spcAft>
                <a:spcPts val="800"/>
              </a:spcAft>
              <a:buAutoNum type="alphaLcPeriod"/>
            </a:pPr>
            <a:r>
              <a:rPr lang="en-US" sz="1400" dirty="0">
                <a:latin typeface="Calibri" panose="020F0502020204030204" pitchFamily="34" charset="0"/>
                <a:ea typeface="Calibri" panose="020F0502020204030204" pitchFamily="34" charset="0"/>
                <a:cs typeface="Arial" panose="020B0604020202020204" pitchFamily="34" charset="0"/>
              </a:rPr>
              <a:t>First offense: The individuals involved will receive a formal warning and undergo a mandatory counselling session to address the issue.</a:t>
            </a:r>
          </a:p>
          <a:p>
            <a:pPr>
              <a:lnSpc>
                <a:spcPct val="107000"/>
              </a:lnSpc>
              <a:spcAft>
                <a:spcPts val="800"/>
              </a:spcAft>
            </a:pP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Arial" panose="020B0604020202020204" pitchFamily="34" charset="0"/>
              </a:rPr>
              <a:t>b. Second offense: There will be a deduction from the employees' performance incentives and additional disciplinary actions, such as suspension, as deemed appropriate by the management.</a:t>
            </a:r>
          </a:p>
          <a:p>
            <a:pPr>
              <a:lnSpc>
                <a:spcPct val="107000"/>
              </a:lnSpc>
              <a:spcAft>
                <a:spcPts val="800"/>
              </a:spcAft>
            </a:pPr>
            <a:endParaRPr lang="en-US" sz="1400"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1400" dirty="0">
                <a:latin typeface="Calibri" panose="020F0502020204030204" pitchFamily="34" charset="0"/>
                <a:ea typeface="Calibri" panose="020F0502020204030204" pitchFamily="34" charset="0"/>
                <a:cs typeface="Arial" panose="020B0604020202020204" pitchFamily="34" charset="0"/>
              </a:rPr>
              <a:t>c. Third offense: The employee(s) involved will face termination of employment.</a:t>
            </a:r>
          </a:p>
        </p:txBody>
      </p:sp>
      <p:pic>
        <p:nvPicPr>
          <p:cNvPr id="16" name="Picture 15"/>
          <p:cNvPicPr/>
          <p:nvPr/>
        </p:nvPicPr>
        <p:blipFill>
          <a:blip r:embed="rId2">
            <a:extLst>
              <a:ext uri="{BEBA8EAE-BF5A-486C-A8C5-ECC9F3942E4B}">
                <a14:imgProps xmlns:a14="http://schemas.microsoft.com/office/drawing/2010/main">
                  <a14:imgLayer r:embed="rId3">
                    <a14:imgEffect>
                      <a14:backgroundRemoval t="3125" b="89286" l="3111" r="99556">
                        <a14:foregroundMark x1="11556" y1="44196" x2="99556" y2="37500"/>
                        <a14:foregroundMark x1="8444" y1="66518" x2="88889" y2="34821"/>
                        <a14:foregroundMark x1="11111" y1="10714" x2="85333" y2="27679"/>
                        <a14:foregroundMark x1="8444" y1="25893" x2="79111" y2="31696"/>
                        <a14:foregroundMark x1="28444" y1="5357" x2="95556" y2="16518"/>
                        <a14:foregroundMark x1="47111" y1="3571" x2="80444" y2="5804"/>
                        <a14:foregroundMark x1="9778" y1="75893" x2="9778" y2="11607"/>
                        <a14:foregroundMark x1="15556" y1="83036" x2="92000" y2="80804"/>
                        <a14:foregroundMark x1="14667" y1="77232" x2="99111" y2="63839"/>
                        <a14:foregroundMark x1="36444" y1="72321" x2="72444" y2="55357"/>
                        <a14:foregroundMark x1="3111" y1="66964" x2="26222" y2="48661"/>
                      </a14:backgroundRemoval>
                    </a14:imgEffect>
                  </a14:imgLayer>
                </a14:imgProps>
              </a:ext>
              <a:ext uri="{28A0092B-C50C-407E-A947-70E740481C1C}">
                <a14:useLocalDpi xmlns:a14="http://schemas.microsoft.com/office/drawing/2010/main" val="0"/>
              </a:ext>
            </a:extLst>
          </a:blip>
          <a:stretch>
            <a:fillRect/>
          </a:stretch>
        </p:blipFill>
        <p:spPr>
          <a:xfrm>
            <a:off x="6096000" y="506503"/>
            <a:ext cx="6096000" cy="6201410"/>
          </a:xfrm>
          <a:prstGeom prst="rect">
            <a:avLst/>
          </a:prstGeom>
        </p:spPr>
      </p:pic>
    </p:spTree>
    <p:extLst>
      <p:ext uri="{BB962C8B-B14F-4D97-AF65-F5344CB8AC3E}">
        <p14:creationId xmlns:p14="http://schemas.microsoft.com/office/powerpoint/2010/main" val="2642396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0861" y="609489"/>
            <a:ext cx="10972799" cy="388696"/>
          </a:xfrm>
          <a:prstGeom prst="rect">
            <a:avLst/>
          </a:prstGeom>
        </p:spPr>
        <p:txBody>
          <a:bodyPr wrap="square">
            <a:spAutoFit/>
          </a:bodyPr>
          <a:lstStyle/>
          <a:p>
            <a:pPr algn="ct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It is crucial to understand why we have established these standards and consequences. </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3" name="Rectangle 2"/>
          <p:cNvSpPr/>
          <p:nvPr/>
        </p:nvSpPr>
        <p:spPr>
          <a:xfrm>
            <a:off x="4517321" y="1242501"/>
            <a:ext cx="2432012" cy="388696"/>
          </a:xfrm>
          <a:prstGeom prst="rect">
            <a:avLst/>
          </a:prstGeom>
        </p:spPr>
        <p:txBody>
          <a:bodyPr wrap="none">
            <a:spAutoFit/>
          </a:bodyPr>
          <a:lstStyle/>
          <a:p>
            <a:pPr>
              <a:lnSpc>
                <a:spcPct val="107000"/>
              </a:lnSpc>
              <a:spcAft>
                <a:spcPts val="800"/>
              </a:spcAft>
            </a:pPr>
            <a:r>
              <a:rPr lang="en-US" b="1" dirty="0">
                <a:latin typeface="Calibri" panose="020F0502020204030204" pitchFamily="34" charset="0"/>
                <a:ea typeface="Calibri" panose="020F0502020204030204" pitchFamily="34" charset="0"/>
                <a:cs typeface="Arial" panose="020B0604020202020204" pitchFamily="34" charset="0"/>
              </a:rPr>
              <a:t>Here are a few reasons:</a:t>
            </a:r>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4" name="Rectangle 3"/>
          <p:cNvSpPr/>
          <p:nvPr/>
        </p:nvSpPr>
        <p:spPr>
          <a:xfrm>
            <a:off x="2685327" y="1714528"/>
            <a:ext cx="6096000" cy="1300549"/>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Company Reputation:</a:t>
            </a:r>
            <a:r>
              <a:rPr lang="en-US" dirty="0">
                <a:latin typeface="Calibri" panose="020F0502020204030204" pitchFamily="34" charset="0"/>
                <a:ea typeface="Calibri" panose="020F0502020204030204" pitchFamily="34" charset="0"/>
                <a:cs typeface="Arial" panose="020B0604020202020204" pitchFamily="34" charset="0"/>
              </a:rPr>
              <a:t> </a:t>
            </a:r>
            <a:br>
              <a:rPr lang="en-US" dirty="0">
                <a:latin typeface="Calibri" panose="020F0502020204030204" pitchFamily="34" charset="0"/>
                <a:ea typeface="Calibri" panose="020F0502020204030204" pitchFamily="34" charset="0"/>
                <a:cs typeface="Arial" panose="020B0604020202020204" pitchFamily="34" charset="0"/>
              </a:rPr>
            </a:br>
            <a:r>
              <a:rPr lang="en-US" sz="1400" dirty="0">
                <a:latin typeface="Calibri" panose="020F0502020204030204" pitchFamily="34" charset="0"/>
                <a:ea typeface="Calibri" panose="020F0502020204030204" pitchFamily="34" charset="0"/>
                <a:cs typeface="Arial" panose="020B0604020202020204" pitchFamily="34" charset="0"/>
              </a:rPr>
              <a:t>Our reputation as a reliable and customer-focused organization is vital for our success. Negative experiences due to conflicts or bad attitudes can tarnish our image, resulting in customer dissatisfaction and potential loss of business.</a:t>
            </a:r>
          </a:p>
        </p:txBody>
      </p:sp>
      <p:sp>
        <p:nvSpPr>
          <p:cNvPr id="5" name="Rectangle 4"/>
          <p:cNvSpPr/>
          <p:nvPr/>
        </p:nvSpPr>
        <p:spPr>
          <a:xfrm>
            <a:off x="2685327" y="3374125"/>
            <a:ext cx="6096000" cy="13664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Team Cohesion:</a:t>
            </a:r>
            <a:br>
              <a:rPr lang="en-US" b="1" dirty="0">
                <a:latin typeface="Calibri" panose="020F0502020204030204" pitchFamily="34" charset="0"/>
                <a:ea typeface="Calibri" panose="020F0502020204030204" pitchFamily="34" charset="0"/>
                <a:cs typeface="Arial" panose="020B0604020202020204" pitchFamily="34" charset="0"/>
              </a:rPr>
            </a:br>
            <a:r>
              <a:rPr lang="en-US" dirty="0">
                <a:latin typeface="Calibri" panose="020F050202020403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A healthy and harmonious work environment promotes productivity, creativity, and collaboration. Inappropriate behavior among colleagues can create divisions, hinder teamwork, and negatively impact overall performance.</a:t>
            </a:r>
          </a:p>
        </p:txBody>
      </p:sp>
      <p:sp>
        <p:nvSpPr>
          <p:cNvPr id="6" name="Rectangle 5"/>
          <p:cNvSpPr/>
          <p:nvPr/>
        </p:nvSpPr>
        <p:spPr>
          <a:xfrm>
            <a:off x="2685327" y="5099573"/>
            <a:ext cx="6096000" cy="1366400"/>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marL="342900" marR="0" lvl="0" indent="-342900">
              <a:lnSpc>
                <a:spcPct val="107000"/>
              </a:lnSpc>
              <a:spcBef>
                <a:spcPts val="0"/>
              </a:spcBef>
              <a:spcAft>
                <a:spcPts val="800"/>
              </a:spcAft>
              <a:buFont typeface="Symbol" panose="05050102010706020507" pitchFamily="18" charset="2"/>
              <a:buChar char=""/>
              <a:tabLst>
                <a:tab pos="457200" algn="l"/>
              </a:tabLst>
            </a:pPr>
            <a:r>
              <a:rPr lang="en-US" b="1" dirty="0">
                <a:latin typeface="Calibri" panose="020F0502020204030204" pitchFamily="34" charset="0"/>
                <a:ea typeface="Calibri" panose="020F0502020204030204" pitchFamily="34" charset="0"/>
                <a:cs typeface="Arial" panose="020B0604020202020204" pitchFamily="34" charset="0"/>
              </a:rPr>
              <a:t>Professionalism:</a:t>
            </a:r>
            <a:br>
              <a:rPr lang="en-US" b="1" dirty="0">
                <a:latin typeface="Calibri" panose="020F0502020204030204" pitchFamily="34" charset="0"/>
                <a:ea typeface="Calibri" panose="020F0502020204030204" pitchFamily="34" charset="0"/>
                <a:cs typeface="Arial" panose="020B0604020202020204" pitchFamily="34" charset="0"/>
              </a:rPr>
            </a:br>
            <a:r>
              <a:rPr lang="en-US" dirty="0">
                <a:latin typeface="Calibri" panose="020F0502020204030204" pitchFamily="34" charset="0"/>
                <a:ea typeface="Calibri" panose="020F0502020204030204" pitchFamily="34" charset="0"/>
                <a:cs typeface="Arial" panose="020B0604020202020204" pitchFamily="34" charset="0"/>
              </a:rPr>
              <a:t> </a:t>
            </a:r>
            <a:r>
              <a:rPr lang="en-US" sz="1400" dirty="0">
                <a:latin typeface="Calibri" panose="020F0502020204030204" pitchFamily="34" charset="0"/>
                <a:ea typeface="Calibri" panose="020F0502020204030204" pitchFamily="34" charset="0"/>
                <a:cs typeface="Arial" panose="020B0604020202020204" pitchFamily="34" charset="0"/>
              </a:rPr>
              <a:t>Demonstrating professionalism is essential to establish trust and credibility with our customers. Maintaining a positive and respectful attitude reflects our dedication to providing exceptional service and builds long-term customer relationships.</a:t>
            </a:r>
          </a:p>
        </p:txBody>
      </p:sp>
    </p:spTree>
    <p:extLst>
      <p:ext uri="{BB962C8B-B14F-4D97-AF65-F5344CB8AC3E}">
        <p14:creationId xmlns:p14="http://schemas.microsoft.com/office/powerpoint/2010/main" val="903861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5345</TotalTime>
  <Words>5996</Words>
  <Application>Microsoft Office PowerPoint</Application>
  <PresentationFormat>Custom</PresentationFormat>
  <Paragraphs>667</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PowerPoint Presentation</vt:lpstr>
      <vt:lpstr>PowerPoint Presentation</vt:lpstr>
      <vt:lpstr>PowerPoint Presentation</vt:lpstr>
      <vt:lpstr>PowerPoint Presentation</vt:lpstr>
      <vt:lpstr>1. Career Planning</vt:lpstr>
      <vt:lpstr>PowerPoint Presentation</vt:lpstr>
      <vt:lpstr>PowerPoint Presentation</vt:lpstr>
      <vt:lpstr>2. Conduct &amp; Customer Relations Notice</vt:lpstr>
      <vt:lpstr>PowerPoint Presentation</vt:lpstr>
      <vt:lpstr>3. Salesperson Guidelines During Busy Season</vt:lpstr>
      <vt:lpstr>4. Complaint Handling &amp; Reporting Policy</vt:lpstr>
      <vt:lpstr>5. Damaged Item Return Policy</vt:lpstr>
      <vt:lpstr>6.1 Exchange Policy &amp; Procedure</vt:lpstr>
      <vt:lpstr>PowerPoint Presentation</vt:lpstr>
      <vt:lpstr> </vt:lpstr>
      <vt:lpstr>PowerPoint Presentation</vt:lpstr>
      <vt:lpstr>PowerPoint Presentation</vt:lpstr>
      <vt:lpstr>4-probation Period leave :  -The new joiner should not take any days off for 15 consecutive days and cannot use any pending leave, annual leave, or extra hours during the probation period</vt:lpstr>
      <vt:lpstr> </vt:lpstr>
      <vt:lpstr>     11. Phone Communication Guidelines  </vt:lpstr>
      <vt:lpstr>PowerPoint Presentation</vt:lpstr>
      <vt:lpstr>12. Warning Policy and criteria</vt:lpstr>
      <vt:lpstr>PowerPoint Presentation</vt:lpstr>
      <vt:lpstr>PowerPoint Presentation</vt:lpstr>
      <vt:lpstr>PowerPoint Presentation</vt:lpstr>
      <vt:lpstr>PowerPoint Presentation</vt:lpstr>
      <vt:lpstr>PowerPoint Presentation</vt:lpstr>
      <vt:lpstr>PowerPoint Presentation</vt:lpstr>
      <vt:lpstr> 15. Meeting Policies &amp; Procedures </vt:lpstr>
      <vt:lpstr>16. Time Attendance Approval </vt:lpstr>
      <vt:lpstr>Punching Policy </vt:lpstr>
      <vt:lpstr>17. Uniform &amp; Grooming Policy</vt:lpstr>
      <vt:lpstr>18.1 Store Employee Schedule</vt:lpstr>
      <vt:lpstr>PowerPoint Presentation</vt:lpstr>
      <vt:lpstr>19. Days Off Policy during High Season </vt:lpstr>
      <vt:lpstr>20. Special Requests and Break Time Limit.</vt:lpstr>
      <vt:lpstr>21.1 Commission Criteria &amp; KPI Requirements </vt:lpstr>
      <vt:lpstr>23. Incentive Program for High Invoices</vt:lpstr>
      <vt:lpstr>24.1 Theft &amp; Fraud Policy for T2 Trading &amp; Stitch Stores</vt:lpstr>
      <vt:lpstr>24.2 Theft &amp; Fraud Policy for T2 Trading &amp; Stitch Stores</vt:lpstr>
      <vt:lpstr>25.1 Important Information for T2 Trading &amp; Stitch Employees</vt:lpstr>
      <vt:lpstr>PowerPoint Presentation</vt:lpstr>
      <vt:lpstr> 26.1 Stock Loss Policy Statement Sale</vt:lpstr>
      <vt:lpstr> 26.2 Stock Loss Policy Statement Sale</vt:lpstr>
      <vt:lpstr>Mystery shopper Criteria</vt:lpstr>
      <vt:lpstr>AX Pos System</vt:lpstr>
      <vt:lpstr>Political Discussions</vt:lpstr>
      <vt:lpstr>27.Shipment Cover &amp; VM Guidelines</vt:lpstr>
      <vt:lpstr>PowerPoint Presentation</vt:lpstr>
      <vt:lpstr>PowerPoint Presentation</vt:lpstr>
      <vt:lpstr>Confirmed and signed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Guidelines and Policies:</dc:title>
  <dc:creator>BC LB</dc:creator>
  <cp:lastModifiedBy>Verdun</cp:lastModifiedBy>
  <cp:revision>233</cp:revision>
  <dcterms:created xsi:type="dcterms:W3CDTF">2024-01-30T14:38:03Z</dcterms:created>
  <dcterms:modified xsi:type="dcterms:W3CDTF">2025-02-27T14:15:56Z</dcterms:modified>
</cp:coreProperties>
</file>