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257" r:id="rId5"/>
    <p:sldId id="262" r:id="rId6"/>
    <p:sldId id="256" r:id="rId7"/>
    <p:sldId id="268" r:id="rId8"/>
    <p:sldId id="267" r:id="rId9"/>
    <p:sldId id="260" r:id="rId10"/>
    <p:sldId id="276" r:id="rId11"/>
    <p:sldId id="271" r:id="rId12"/>
    <p:sldId id="272" r:id="rId13"/>
    <p:sldId id="270" r:id="rId14"/>
    <p:sldId id="263" r:id="rId15"/>
    <p:sldId id="275" r:id="rId16"/>
    <p:sldId id="269" r:id="rId17"/>
    <p:sldId id="274" r:id="rId18"/>
    <p:sldId id="278" r:id="rId19"/>
    <p:sldId id="279" r:id="rId20"/>
    <p:sldId id="281" r:id="rId21"/>
    <p:sldId id="282" r:id="rId22"/>
    <p:sldId id="284" r:id="rId23"/>
    <p:sldId id="277" r:id="rId2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C9C7"/>
    <a:srgbClr val="D9D9D6"/>
    <a:srgbClr val="D32630"/>
    <a:srgbClr val="5356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669" autoAdjust="0"/>
  </p:normalViewPr>
  <p:slideViewPr>
    <p:cSldViewPr snapToGrid="0" snapToObjects="1">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D644C2-89BE-429C-81B2-931910A113A4}" type="datetimeFigureOut">
              <a:rPr lang="es-MX" smtClean="0"/>
              <a:t>29/01/2024</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891FE0-0C33-4052-B26E-208AC3C4DEE7}" type="slidenum">
              <a:rPr lang="es-MX" smtClean="0"/>
              <a:t>‹Nº›</a:t>
            </a:fld>
            <a:endParaRPr lang="es-MX"/>
          </a:p>
        </p:txBody>
      </p:sp>
    </p:spTree>
    <p:extLst>
      <p:ext uri="{BB962C8B-B14F-4D97-AF65-F5344CB8AC3E}">
        <p14:creationId xmlns:p14="http://schemas.microsoft.com/office/powerpoint/2010/main" val="337289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891FE0-0C33-4052-B26E-208AC3C4DEE7}" type="slidenum">
              <a:rPr lang="es-MX" smtClean="0"/>
              <a:t>6</a:t>
            </a:fld>
            <a:endParaRPr lang="es-MX"/>
          </a:p>
        </p:txBody>
      </p:sp>
    </p:spTree>
    <p:extLst>
      <p:ext uri="{BB962C8B-B14F-4D97-AF65-F5344CB8AC3E}">
        <p14:creationId xmlns:p14="http://schemas.microsoft.com/office/powerpoint/2010/main" val="1779092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FF58AC-C585-5C43-88A7-47DB2BD2D42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1C27BD5A-B617-0949-B303-4CB428B5A1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09938ADA-4FF9-744B-A71D-EC7D02153EF5}"/>
              </a:ext>
            </a:extLst>
          </p:cNvPr>
          <p:cNvSpPr>
            <a:spLocks noGrp="1"/>
          </p:cNvSpPr>
          <p:nvPr>
            <p:ph type="dt" sz="half" idx="10"/>
          </p:nvPr>
        </p:nvSpPr>
        <p:spPr/>
        <p:txBody>
          <a:bodyPr/>
          <a:lstStyle/>
          <a:p>
            <a:fld id="{878EC6A8-D1A9-BC43-B696-6DC9E657B8F8}" type="datetimeFigureOut">
              <a:rPr lang="es-MX" smtClean="0"/>
              <a:t>29/01/2024</a:t>
            </a:fld>
            <a:endParaRPr lang="es-MX"/>
          </a:p>
        </p:txBody>
      </p:sp>
      <p:sp>
        <p:nvSpPr>
          <p:cNvPr id="5" name="Marcador de pie de página 4">
            <a:extLst>
              <a:ext uri="{FF2B5EF4-FFF2-40B4-BE49-F238E27FC236}">
                <a16:creationId xmlns:a16="http://schemas.microsoft.com/office/drawing/2014/main" id="{69CCC15C-D1AE-2D4F-8334-7A064ECBCD6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9A084D0-C10A-5A42-8672-11A35B9BC571}"/>
              </a:ext>
            </a:extLst>
          </p:cNvPr>
          <p:cNvSpPr>
            <a:spLocks noGrp="1"/>
          </p:cNvSpPr>
          <p:nvPr>
            <p:ph type="sldNum" sz="quarter" idx="12"/>
          </p:nvPr>
        </p:nvSpPr>
        <p:spPr/>
        <p:txBody>
          <a:bodyPr/>
          <a:lstStyle/>
          <a:p>
            <a:fld id="{84C6A029-9FFA-1E43-812C-99B9C7AD1702}" type="slidenum">
              <a:rPr lang="es-MX" smtClean="0"/>
              <a:t>‹Nº›</a:t>
            </a:fld>
            <a:endParaRPr lang="es-MX"/>
          </a:p>
        </p:txBody>
      </p:sp>
    </p:spTree>
    <p:extLst>
      <p:ext uri="{BB962C8B-B14F-4D97-AF65-F5344CB8AC3E}">
        <p14:creationId xmlns:p14="http://schemas.microsoft.com/office/powerpoint/2010/main" val="2374472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E26EED-1096-8540-9F3C-62DA0893E0D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6C97CAF0-0A51-B244-8891-CE128F402307}"/>
              </a:ext>
            </a:extLst>
          </p:cNvPr>
          <p:cNvSpPr>
            <a:spLocks noGrp="1"/>
          </p:cNvSpPr>
          <p:nvPr>
            <p:ph type="body" orient="vert" idx="1"/>
          </p:nvPr>
        </p:nvSpPr>
        <p:spPr/>
        <p:txBody>
          <a:bodyPr vert="eaVert"/>
          <a:lstStyle/>
          <a:p>
            <a:r>
              <a:rPr lang="es-ES"/>
              <a:t>Editar los estilos de texto del patrón
Segundo nivel
Tercer nivel
Cuarto nivel
Quinto nivel</a:t>
            </a:r>
            <a:endParaRPr lang="es-MX"/>
          </a:p>
        </p:txBody>
      </p:sp>
      <p:sp>
        <p:nvSpPr>
          <p:cNvPr id="4" name="Marcador de fecha 3">
            <a:extLst>
              <a:ext uri="{FF2B5EF4-FFF2-40B4-BE49-F238E27FC236}">
                <a16:creationId xmlns:a16="http://schemas.microsoft.com/office/drawing/2014/main" id="{1D6996F5-AA35-7A4B-A6FF-102674141E2C}"/>
              </a:ext>
            </a:extLst>
          </p:cNvPr>
          <p:cNvSpPr>
            <a:spLocks noGrp="1"/>
          </p:cNvSpPr>
          <p:nvPr>
            <p:ph type="dt" sz="half" idx="10"/>
          </p:nvPr>
        </p:nvSpPr>
        <p:spPr/>
        <p:txBody>
          <a:bodyPr/>
          <a:lstStyle/>
          <a:p>
            <a:fld id="{878EC6A8-D1A9-BC43-B696-6DC9E657B8F8}" type="datetimeFigureOut">
              <a:rPr lang="es-MX" smtClean="0"/>
              <a:t>29/01/2024</a:t>
            </a:fld>
            <a:endParaRPr lang="es-MX"/>
          </a:p>
        </p:txBody>
      </p:sp>
      <p:sp>
        <p:nvSpPr>
          <p:cNvPr id="5" name="Marcador de pie de página 4">
            <a:extLst>
              <a:ext uri="{FF2B5EF4-FFF2-40B4-BE49-F238E27FC236}">
                <a16:creationId xmlns:a16="http://schemas.microsoft.com/office/drawing/2014/main" id="{38D4EB35-FB9C-FC45-A062-AA2A7064E2B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F6E28F3-727B-7748-80D8-C31BE5142387}"/>
              </a:ext>
            </a:extLst>
          </p:cNvPr>
          <p:cNvSpPr>
            <a:spLocks noGrp="1"/>
          </p:cNvSpPr>
          <p:nvPr>
            <p:ph type="sldNum" sz="quarter" idx="12"/>
          </p:nvPr>
        </p:nvSpPr>
        <p:spPr/>
        <p:txBody>
          <a:bodyPr/>
          <a:lstStyle/>
          <a:p>
            <a:fld id="{84C6A029-9FFA-1E43-812C-99B9C7AD1702}" type="slidenum">
              <a:rPr lang="es-MX" smtClean="0"/>
              <a:t>‹Nº›</a:t>
            </a:fld>
            <a:endParaRPr lang="es-MX"/>
          </a:p>
        </p:txBody>
      </p:sp>
    </p:spTree>
    <p:extLst>
      <p:ext uri="{BB962C8B-B14F-4D97-AF65-F5344CB8AC3E}">
        <p14:creationId xmlns:p14="http://schemas.microsoft.com/office/powerpoint/2010/main" val="37080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15D42FD-B5FD-7547-B1DD-FDBC7013B7D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D598D97C-45CA-2542-8D19-90AD24409F8A}"/>
              </a:ext>
            </a:extLst>
          </p:cNvPr>
          <p:cNvSpPr>
            <a:spLocks noGrp="1"/>
          </p:cNvSpPr>
          <p:nvPr>
            <p:ph type="body" orient="vert" idx="1"/>
          </p:nvPr>
        </p:nvSpPr>
        <p:spPr>
          <a:xfrm>
            <a:off x="838200" y="365125"/>
            <a:ext cx="7734300" cy="5811838"/>
          </a:xfrm>
        </p:spPr>
        <p:txBody>
          <a:bodyPr vert="eaVert"/>
          <a:lstStyle/>
          <a:p>
            <a:r>
              <a:rPr lang="es-ES"/>
              <a:t>Editar los estilos de texto del patrón
Segundo nivel
Tercer nivel
Cuarto nivel
Quinto nivel</a:t>
            </a:r>
            <a:endParaRPr lang="es-MX"/>
          </a:p>
        </p:txBody>
      </p:sp>
      <p:sp>
        <p:nvSpPr>
          <p:cNvPr id="4" name="Marcador de fecha 3">
            <a:extLst>
              <a:ext uri="{FF2B5EF4-FFF2-40B4-BE49-F238E27FC236}">
                <a16:creationId xmlns:a16="http://schemas.microsoft.com/office/drawing/2014/main" id="{D9871C1A-BA4C-9B4B-B935-19D4BF1C458F}"/>
              </a:ext>
            </a:extLst>
          </p:cNvPr>
          <p:cNvSpPr>
            <a:spLocks noGrp="1"/>
          </p:cNvSpPr>
          <p:nvPr>
            <p:ph type="dt" sz="half" idx="10"/>
          </p:nvPr>
        </p:nvSpPr>
        <p:spPr/>
        <p:txBody>
          <a:bodyPr/>
          <a:lstStyle/>
          <a:p>
            <a:fld id="{878EC6A8-D1A9-BC43-B696-6DC9E657B8F8}" type="datetimeFigureOut">
              <a:rPr lang="es-MX" smtClean="0"/>
              <a:t>29/01/2024</a:t>
            </a:fld>
            <a:endParaRPr lang="es-MX"/>
          </a:p>
        </p:txBody>
      </p:sp>
      <p:sp>
        <p:nvSpPr>
          <p:cNvPr id="5" name="Marcador de pie de página 4">
            <a:extLst>
              <a:ext uri="{FF2B5EF4-FFF2-40B4-BE49-F238E27FC236}">
                <a16:creationId xmlns:a16="http://schemas.microsoft.com/office/drawing/2014/main" id="{0ACD10BA-A641-944C-B389-71FE78B7C2E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4CB9F7A-605E-4849-BF80-77BBDA1EAC36}"/>
              </a:ext>
            </a:extLst>
          </p:cNvPr>
          <p:cNvSpPr>
            <a:spLocks noGrp="1"/>
          </p:cNvSpPr>
          <p:nvPr>
            <p:ph type="sldNum" sz="quarter" idx="12"/>
          </p:nvPr>
        </p:nvSpPr>
        <p:spPr/>
        <p:txBody>
          <a:bodyPr/>
          <a:lstStyle/>
          <a:p>
            <a:fld id="{84C6A029-9FFA-1E43-812C-99B9C7AD1702}" type="slidenum">
              <a:rPr lang="es-MX" smtClean="0"/>
              <a:t>‹Nº›</a:t>
            </a:fld>
            <a:endParaRPr lang="es-MX"/>
          </a:p>
        </p:txBody>
      </p:sp>
    </p:spTree>
    <p:extLst>
      <p:ext uri="{BB962C8B-B14F-4D97-AF65-F5344CB8AC3E}">
        <p14:creationId xmlns:p14="http://schemas.microsoft.com/office/powerpoint/2010/main" val="1823720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2E60EB-706B-1C45-8702-EF90625A846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F7F5FCF-020B-6B4C-A303-F6046A91719D}"/>
              </a:ext>
            </a:extLst>
          </p:cNvPr>
          <p:cNvSpPr>
            <a:spLocks noGrp="1"/>
          </p:cNvSpPr>
          <p:nvPr>
            <p:ph idx="1"/>
          </p:nvPr>
        </p:nvSpPr>
        <p:spPr/>
        <p:txBody>
          <a:bodyPr/>
          <a:lstStyle/>
          <a:p>
            <a:r>
              <a:rPr lang="es-ES"/>
              <a:t>Editar los estilos de texto del patrón
Segundo nivel
Tercer nivel
Cuarto nivel
Quinto nivel</a:t>
            </a:r>
            <a:endParaRPr lang="es-MX"/>
          </a:p>
        </p:txBody>
      </p:sp>
      <p:sp>
        <p:nvSpPr>
          <p:cNvPr id="4" name="Marcador de fecha 3">
            <a:extLst>
              <a:ext uri="{FF2B5EF4-FFF2-40B4-BE49-F238E27FC236}">
                <a16:creationId xmlns:a16="http://schemas.microsoft.com/office/drawing/2014/main" id="{94130B65-85F9-254C-A3DF-2F76B13F742F}"/>
              </a:ext>
            </a:extLst>
          </p:cNvPr>
          <p:cNvSpPr>
            <a:spLocks noGrp="1"/>
          </p:cNvSpPr>
          <p:nvPr>
            <p:ph type="dt" sz="half" idx="10"/>
          </p:nvPr>
        </p:nvSpPr>
        <p:spPr/>
        <p:txBody>
          <a:bodyPr/>
          <a:lstStyle/>
          <a:p>
            <a:fld id="{878EC6A8-D1A9-BC43-B696-6DC9E657B8F8}" type="datetimeFigureOut">
              <a:rPr lang="es-MX" smtClean="0"/>
              <a:t>29/01/2024</a:t>
            </a:fld>
            <a:endParaRPr lang="es-MX"/>
          </a:p>
        </p:txBody>
      </p:sp>
      <p:sp>
        <p:nvSpPr>
          <p:cNvPr id="5" name="Marcador de pie de página 4">
            <a:extLst>
              <a:ext uri="{FF2B5EF4-FFF2-40B4-BE49-F238E27FC236}">
                <a16:creationId xmlns:a16="http://schemas.microsoft.com/office/drawing/2014/main" id="{40E23C0A-EDFB-1C45-AA89-4328FCA208F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4A6C7ED-0A00-E447-96BC-C81F6BDCEE65}"/>
              </a:ext>
            </a:extLst>
          </p:cNvPr>
          <p:cNvSpPr>
            <a:spLocks noGrp="1"/>
          </p:cNvSpPr>
          <p:nvPr>
            <p:ph type="sldNum" sz="quarter" idx="12"/>
          </p:nvPr>
        </p:nvSpPr>
        <p:spPr/>
        <p:txBody>
          <a:bodyPr/>
          <a:lstStyle/>
          <a:p>
            <a:fld id="{84C6A029-9FFA-1E43-812C-99B9C7AD1702}" type="slidenum">
              <a:rPr lang="es-MX" smtClean="0"/>
              <a:t>‹Nº›</a:t>
            </a:fld>
            <a:endParaRPr lang="es-MX"/>
          </a:p>
        </p:txBody>
      </p:sp>
    </p:spTree>
    <p:extLst>
      <p:ext uri="{BB962C8B-B14F-4D97-AF65-F5344CB8AC3E}">
        <p14:creationId xmlns:p14="http://schemas.microsoft.com/office/powerpoint/2010/main" val="3740527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C4EE72-EC15-F546-B8BF-EBDB598604D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367AC9E-0ECB-6E4E-8520-241AFE9EF5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a:t>Editar los estilos de texto del patrón
Segundo nivel
Tercer nivel
Cuarto nivel
Quinto nivel</a:t>
            </a:r>
            <a:endParaRPr lang="es-MX"/>
          </a:p>
        </p:txBody>
      </p:sp>
      <p:sp>
        <p:nvSpPr>
          <p:cNvPr id="4" name="Marcador de fecha 3">
            <a:extLst>
              <a:ext uri="{FF2B5EF4-FFF2-40B4-BE49-F238E27FC236}">
                <a16:creationId xmlns:a16="http://schemas.microsoft.com/office/drawing/2014/main" id="{8FCFC372-9CFE-D546-B94E-468A2F0E0BA1}"/>
              </a:ext>
            </a:extLst>
          </p:cNvPr>
          <p:cNvSpPr>
            <a:spLocks noGrp="1"/>
          </p:cNvSpPr>
          <p:nvPr>
            <p:ph type="dt" sz="half" idx="10"/>
          </p:nvPr>
        </p:nvSpPr>
        <p:spPr/>
        <p:txBody>
          <a:bodyPr/>
          <a:lstStyle/>
          <a:p>
            <a:fld id="{878EC6A8-D1A9-BC43-B696-6DC9E657B8F8}" type="datetimeFigureOut">
              <a:rPr lang="es-MX" smtClean="0"/>
              <a:t>29/01/2024</a:t>
            </a:fld>
            <a:endParaRPr lang="es-MX"/>
          </a:p>
        </p:txBody>
      </p:sp>
      <p:sp>
        <p:nvSpPr>
          <p:cNvPr id="5" name="Marcador de pie de página 4">
            <a:extLst>
              <a:ext uri="{FF2B5EF4-FFF2-40B4-BE49-F238E27FC236}">
                <a16:creationId xmlns:a16="http://schemas.microsoft.com/office/drawing/2014/main" id="{68B4838C-60CC-5343-BCEB-B89264EC62A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C28B694-0282-C842-BC93-4312BC53BA96}"/>
              </a:ext>
            </a:extLst>
          </p:cNvPr>
          <p:cNvSpPr>
            <a:spLocks noGrp="1"/>
          </p:cNvSpPr>
          <p:nvPr>
            <p:ph type="sldNum" sz="quarter" idx="12"/>
          </p:nvPr>
        </p:nvSpPr>
        <p:spPr/>
        <p:txBody>
          <a:bodyPr/>
          <a:lstStyle/>
          <a:p>
            <a:fld id="{84C6A029-9FFA-1E43-812C-99B9C7AD1702}" type="slidenum">
              <a:rPr lang="es-MX" smtClean="0"/>
              <a:t>‹Nº›</a:t>
            </a:fld>
            <a:endParaRPr lang="es-MX"/>
          </a:p>
        </p:txBody>
      </p:sp>
    </p:spTree>
    <p:extLst>
      <p:ext uri="{BB962C8B-B14F-4D97-AF65-F5344CB8AC3E}">
        <p14:creationId xmlns:p14="http://schemas.microsoft.com/office/powerpoint/2010/main" val="3469323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72C4FD-032C-2A43-93B0-9D155F51AE5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BA094D8-006B-5D45-8364-009527608C0F}"/>
              </a:ext>
            </a:extLst>
          </p:cNvPr>
          <p:cNvSpPr>
            <a:spLocks noGrp="1"/>
          </p:cNvSpPr>
          <p:nvPr>
            <p:ph sz="half" idx="1"/>
          </p:nvPr>
        </p:nvSpPr>
        <p:spPr>
          <a:xfrm>
            <a:off x="838200" y="1825625"/>
            <a:ext cx="5181600" cy="4351338"/>
          </a:xfrm>
        </p:spPr>
        <p:txBody>
          <a:bodyPr/>
          <a:lstStyle/>
          <a:p>
            <a:r>
              <a:rPr lang="es-ES"/>
              <a:t>Editar los estilos de texto del patrón
Segundo nivel
Tercer nivel
Cuarto nivel
Quinto nivel</a:t>
            </a:r>
            <a:endParaRPr lang="es-MX"/>
          </a:p>
        </p:txBody>
      </p:sp>
      <p:sp>
        <p:nvSpPr>
          <p:cNvPr id="4" name="Marcador de contenido 3">
            <a:extLst>
              <a:ext uri="{FF2B5EF4-FFF2-40B4-BE49-F238E27FC236}">
                <a16:creationId xmlns:a16="http://schemas.microsoft.com/office/drawing/2014/main" id="{2356221E-A91E-4142-A304-0632E14664B3}"/>
              </a:ext>
            </a:extLst>
          </p:cNvPr>
          <p:cNvSpPr>
            <a:spLocks noGrp="1"/>
          </p:cNvSpPr>
          <p:nvPr>
            <p:ph sz="half" idx="2"/>
          </p:nvPr>
        </p:nvSpPr>
        <p:spPr>
          <a:xfrm>
            <a:off x="6172200" y="1825625"/>
            <a:ext cx="5181600" cy="4351338"/>
          </a:xfrm>
        </p:spPr>
        <p:txBody>
          <a:bodyPr/>
          <a:lstStyle/>
          <a:p>
            <a:r>
              <a:rPr lang="es-ES"/>
              <a:t>Editar los estilos de texto del patrón
Segundo nivel
Tercer nivel
Cuarto nivel
Quinto nivel</a:t>
            </a:r>
            <a:endParaRPr lang="es-MX"/>
          </a:p>
        </p:txBody>
      </p:sp>
      <p:sp>
        <p:nvSpPr>
          <p:cNvPr id="5" name="Marcador de fecha 4">
            <a:extLst>
              <a:ext uri="{FF2B5EF4-FFF2-40B4-BE49-F238E27FC236}">
                <a16:creationId xmlns:a16="http://schemas.microsoft.com/office/drawing/2014/main" id="{DEA66867-E3D9-6A4C-B670-F8AFC640DB12}"/>
              </a:ext>
            </a:extLst>
          </p:cNvPr>
          <p:cNvSpPr>
            <a:spLocks noGrp="1"/>
          </p:cNvSpPr>
          <p:nvPr>
            <p:ph type="dt" sz="half" idx="10"/>
          </p:nvPr>
        </p:nvSpPr>
        <p:spPr/>
        <p:txBody>
          <a:bodyPr/>
          <a:lstStyle/>
          <a:p>
            <a:fld id="{878EC6A8-D1A9-BC43-B696-6DC9E657B8F8}" type="datetimeFigureOut">
              <a:rPr lang="es-MX" smtClean="0"/>
              <a:t>29/01/2024</a:t>
            </a:fld>
            <a:endParaRPr lang="es-MX"/>
          </a:p>
        </p:txBody>
      </p:sp>
      <p:sp>
        <p:nvSpPr>
          <p:cNvPr id="6" name="Marcador de pie de página 5">
            <a:extLst>
              <a:ext uri="{FF2B5EF4-FFF2-40B4-BE49-F238E27FC236}">
                <a16:creationId xmlns:a16="http://schemas.microsoft.com/office/drawing/2014/main" id="{D630513B-7163-6D4E-B7C2-D534016E0BE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4B47B30-9A99-8C4F-A62F-9A61DE479CCE}"/>
              </a:ext>
            </a:extLst>
          </p:cNvPr>
          <p:cNvSpPr>
            <a:spLocks noGrp="1"/>
          </p:cNvSpPr>
          <p:nvPr>
            <p:ph type="sldNum" sz="quarter" idx="12"/>
          </p:nvPr>
        </p:nvSpPr>
        <p:spPr/>
        <p:txBody>
          <a:bodyPr/>
          <a:lstStyle/>
          <a:p>
            <a:fld id="{84C6A029-9FFA-1E43-812C-99B9C7AD1702}" type="slidenum">
              <a:rPr lang="es-MX" smtClean="0"/>
              <a:t>‹Nº›</a:t>
            </a:fld>
            <a:endParaRPr lang="es-MX"/>
          </a:p>
        </p:txBody>
      </p:sp>
    </p:spTree>
    <p:extLst>
      <p:ext uri="{BB962C8B-B14F-4D97-AF65-F5344CB8AC3E}">
        <p14:creationId xmlns:p14="http://schemas.microsoft.com/office/powerpoint/2010/main" val="1494215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E78AB0-D7B5-CA41-9C2D-CB345DD9262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A9D969C5-82AB-0145-8AA0-AC2A683DEA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endParaRPr lang="es-MX"/>
          </a:p>
        </p:txBody>
      </p:sp>
      <p:sp>
        <p:nvSpPr>
          <p:cNvPr id="4" name="Marcador de contenido 3">
            <a:extLst>
              <a:ext uri="{FF2B5EF4-FFF2-40B4-BE49-F238E27FC236}">
                <a16:creationId xmlns:a16="http://schemas.microsoft.com/office/drawing/2014/main" id="{768EDC7C-AAAB-4C41-9CEB-A8E2A40728E3}"/>
              </a:ext>
            </a:extLst>
          </p:cNvPr>
          <p:cNvSpPr>
            <a:spLocks noGrp="1"/>
          </p:cNvSpPr>
          <p:nvPr>
            <p:ph sz="half" idx="2"/>
          </p:nvPr>
        </p:nvSpPr>
        <p:spPr>
          <a:xfrm>
            <a:off x="839788" y="2505075"/>
            <a:ext cx="5157787" cy="3684588"/>
          </a:xfrm>
        </p:spPr>
        <p:txBody>
          <a:bodyPr/>
          <a:lstStyle/>
          <a:p>
            <a:r>
              <a:rPr lang="es-ES"/>
              <a:t>Editar los estilos de texto del patrón
Segundo nivel
Tercer nivel
Cuarto nivel
Quinto nivel</a:t>
            </a:r>
            <a:endParaRPr lang="es-MX"/>
          </a:p>
        </p:txBody>
      </p:sp>
      <p:sp>
        <p:nvSpPr>
          <p:cNvPr id="5" name="Marcador de texto 4">
            <a:extLst>
              <a:ext uri="{FF2B5EF4-FFF2-40B4-BE49-F238E27FC236}">
                <a16:creationId xmlns:a16="http://schemas.microsoft.com/office/drawing/2014/main" id="{2443BDA9-8BD1-F442-986D-5C3581DAC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endParaRPr lang="es-MX"/>
          </a:p>
        </p:txBody>
      </p:sp>
      <p:sp>
        <p:nvSpPr>
          <p:cNvPr id="6" name="Marcador de contenido 5">
            <a:extLst>
              <a:ext uri="{FF2B5EF4-FFF2-40B4-BE49-F238E27FC236}">
                <a16:creationId xmlns:a16="http://schemas.microsoft.com/office/drawing/2014/main" id="{88792706-1ECE-DA4E-BD82-989D5DF53E7E}"/>
              </a:ext>
            </a:extLst>
          </p:cNvPr>
          <p:cNvSpPr>
            <a:spLocks noGrp="1"/>
          </p:cNvSpPr>
          <p:nvPr>
            <p:ph sz="quarter" idx="4"/>
          </p:nvPr>
        </p:nvSpPr>
        <p:spPr>
          <a:xfrm>
            <a:off x="6172200" y="2505075"/>
            <a:ext cx="5183188" cy="3684588"/>
          </a:xfrm>
        </p:spPr>
        <p:txBody>
          <a:bodyPr/>
          <a:lstStyle/>
          <a:p>
            <a:r>
              <a:rPr lang="es-ES"/>
              <a:t>Editar los estilos de texto del patrón
Segundo nivel
Tercer nivel
Cuarto nivel
Quinto nivel</a:t>
            </a:r>
            <a:endParaRPr lang="es-MX"/>
          </a:p>
        </p:txBody>
      </p:sp>
      <p:sp>
        <p:nvSpPr>
          <p:cNvPr id="7" name="Marcador de fecha 6">
            <a:extLst>
              <a:ext uri="{FF2B5EF4-FFF2-40B4-BE49-F238E27FC236}">
                <a16:creationId xmlns:a16="http://schemas.microsoft.com/office/drawing/2014/main" id="{6C293D38-85B1-2A4F-875D-EE9215DC9533}"/>
              </a:ext>
            </a:extLst>
          </p:cNvPr>
          <p:cNvSpPr>
            <a:spLocks noGrp="1"/>
          </p:cNvSpPr>
          <p:nvPr>
            <p:ph type="dt" sz="half" idx="10"/>
          </p:nvPr>
        </p:nvSpPr>
        <p:spPr/>
        <p:txBody>
          <a:bodyPr/>
          <a:lstStyle/>
          <a:p>
            <a:fld id="{878EC6A8-D1A9-BC43-B696-6DC9E657B8F8}" type="datetimeFigureOut">
              <a:rPr lang="es-MX" smtClean="0"/>
              <a:t>29/01/2024</a:t>
            </a:fld>
            <a:endParaRPr lang="es-MX"/>
          </a:p>
        </p:txBody>
      </p:sp>
      <p:sp>
        <p:nvSpPr>
          <p:cNvPr id="8" name="Marcador de pie de página 7">
            <a:extLst>
              <a:ext uri="{FF2B5EF4-FFF2-40B4-BE49-F238E27FC236}">
                <a16:creationId xmlns:a16="http://schemas.microsoft.com/office/drawing/2014/main" id="{F3851A9D-26B2-6F4C-8B1E-3B0BAFEB1183}"/>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52BFC905-9C5D-2142-8085-DD7D049252E9}"/>
              </a:ext>
            </a:extLst>
          </p:cNvPr>
          <p:cNvSpPr>
            <a:spLocks noGrp="1"/>
          </p:cNvSpPr>
          <p:nvPr>
            <p:ph type="sldNum" sz="quarter" idx="12"/>
          </p:nvPr>
        </p:nvSpPr>
        <p:spPr/>
        <p:txBody>
          <a:bodyPr/>
          <a:lstStyle/>
          <a:p>
            <a:fld id="{84C6A029-9FFA-1E43-812C-99B9C7AD1702}" type="slidenum">
              <a:rPr lang="es-MX" smtClean="0"/>
              <a:t>‹Nº›</a:t>
            </a:fld>
            <a:endParaRPr lang="es-MX"/>
          </a:p>
        </p:txBody>
      </p:sp>
    </p:spTree>
    <p:extLst>
      <p:ext uri="{BB962C8B-B14F-4D97-AF65-F5344CB8AC3E}">
        <p14:creationId xmlns:p14="http://schemas.microsoft.com/office/powerpoint/2010/main" val="1658057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A46C13-94AA-0748-BA99-EA78D952ADE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4F7132C6-A3A3-3547-B972-C9139714FA1D}"/>
              </a:ext>
            </a:extLst>
          </p:cNvPr>
          <p:cNvSpPr>
            <a:spLocks noGrp="1"/>
          </p:cNvSpPr>
          <p:nvPr>
            <p:ph type="dt" sz="half" idx="10"/>
          </p:nvPr>
        </p:nvSpPr>
        <p:spPr/>
        <p:txBody>
          <a:bodyPr/>
          <a:lstStyle/>
          <a:p>
            <a:fld id="{878EC6A8-D1A9-BC43-B696-6DC9E657B8F8}" type="datetimeFigureOut">
              <a:rPr lang="es-MX" smtClean="0"/>
              <a:t>29/01/2024</a:t>
            </a:fld>
            <a:endParaRPr lang="es-MX"/>
          </a:p>
        </p:txBody>
      </p:sp>
      <p:sp>
        <p:nvSpPr>
          <p:cNvPr id="4" name="Marcador de pie de página 3">
            <a:extLst>
              <a:ext uri="{FF2B5EF4-FFF2-40B4-BE49-F238E27FC236}">
                <a16:creationId xmlns:a16="http://schemas.microsoft.com/office/drawing/2014/main" id="{F6005BF8-89F0-DA43-97CC-825C675591A1}"/>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D3D0FA32-5FBC-964F-B566-81F3496963A5}"/>
              </a:ext>
            </a:extLst>
          </p:cNvPr>
          <p:cNvSpPr>
            <a:spLocks noGrp="1"/>
          </p:cNvSpPr>
          <p:nvPr>
            <p:ph type="sldNum" sz="quarter" idx="12"/>
          </p:nvPr>
        </p:nvSpPr>
        <p:spPr/>
        <p:txBody>
          <a:bodyPr/>
          <a:lstStyle/>
          <a:p>
            <a:fld id="{84C6A029-9FFA-1E43-812C-99B9C7AD1702}" type="slidenum">
              <a:rPr lang="es-MX" smtClean="0"/>
              <a:t>‹Nº›</a:t>
            </a:fld>
            <a:endParaRPr lang="es-MX"/>
          </a:p>
        </p:txBody>
      </p:sp>
    </p:spTree>
    <p:extLst>
      <p:ext uri="{BB962C8B-B14F-4D97-AF65-F5344CB8AC3E}">
        <p14:creationId xmlns:p14="http://schemas.microsoft.com/office/powerpoint/2010/main" val="1284451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40311D5-B5CD-0041-9158-EDF1B8159D86}"/>
              </a:ext>
            </a:extLst>
          </p:cNvPr>
          <p:cNvSpPr>
            <a:spLocks noGrp="1"/>
          </p:cNvSpPr>
          <p:nvPr>
            <p:ph type="dt" sz="half" idx="10"/>
          </p:nvPr>
        </p:nvSpPr>
        <p:spPr/>
        <p:txBody>
          <a:bodyPr/>
          <a:lstStyle/>
          <a:p>
            <a:fld id="{878EC6A8-D1A9-BC43-B696-6DC9E657B8F8}" type="datetimeFigureOut">
              <a:rPr lang="es-MX" smtClean="0"/>
              <a:t>29/01/2024</a:t>
            </a:fld>
            <a:endParaRPr lang="es-MX"/>
          </a:p>
        </p:txBody>
      </p:sp>
      <p:sp>
        <p:nvSpPr>
          <p:cNvPr id="3" name="Marcador de pie de página 2">
            <a:extLst>
              <a:ext uri="{FF2B5EF4-FFF2-40B4-BE49-F238E27FC236}">
                <a16:creationId xmlns:a16="http://schemas.microsoft.com/office/drawing/2014/main" id="{747F671E-D6EE-2547-97BC-FAC8238B8AD6}"/>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8821FB0C-4937-FE44-A378-E6DEE960A1D3}"/>
              </a:ext>
            </a:extLst>
          </p:cNvPr>
          <p:cNvSpPr>
            <a:spLocks noGrp="1"/>
          </p:cNvSpPr>
          <p:nvPr>
            <p:ph type="sldNum" sz="quarter" idx="12"/>
          </p:nvPr>
        </p:nvSpPr>
        <p:spPr/>
        <p:txBody>
          <a:bodyPr/>
          <a:lstStyle/>
          <a:p>
            <a:fld id="{84C6A029-9FFA-1E43-812C-99B9C7AD1702}" type="slidenum">
              <a:rPr lang="es-MX" smtClean="0"/>
              <a:t>‹Nº›</a:t>
            </a:fld>
            <a:endParaRPr lang="es-MX"/>
          </a:p>
        </p:txBody>
      </p:sp>
    </p:spTree>
    <p:extLst>
      <p:ext uri="{BB962C8B-B14F-4D97-AF65-F5344CB8AC3E}">
        <p14:creationId xmlns:p14="http://schemas.microsoft.com/office/powerpoint/2010/main" val="2721873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2167E9-199E-CF4B-8C0C-C3D065295B4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1E740E0-35DD-054B-9D5D-A0AFED7C37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s-ES"/>
              <a:t>Editar los estilos de texto del patrón
Segundo nivel
Tercer nivel
Cuarto nivel
Quinto nivel</a:t>
            </a:r>
            <a:endParaRPr lang="es-MX"/>
          </a:p>
        </p:txBody>
      </p:sp>
      <p:sp>
        <p:nvSpPr>
          <p:cNvPr id="4" name="Marcador de texto 3">
            <a:extLst>
              <a:ext uri="{FF2B5EF4-FFF2-40B4-BE49-F238E27FC236}">
                <a16:creationId xmlns:a16="http://schemas.microsoft.com/office/drawing/2014/main" id="{3581CBF0-9B02-2A40-8477-F127A8EC8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MX"/>
          </a:p>
        </p:txBody>
      </p:sp>
      <p:sp>
        <p:nvSpPr>
          <p:cNvPr id="5" name="Marcador de fecha 4">
            <a:extLst>
              <a:ext uri="{FF2B5EF4-FFF2-40B4-BE49-F238E27FC236}">
                <a16:creationId xmlns:a16="http://schemas.microsoft.com/office/drawing/2014/main" id="{638BAB5F-126D-2546-A294-7D38307F26A2}"/>
              </a:ext>
            </a:extLst>
          </p:cNvPr>
          <p:cNvSpPr>
            <a:spLocks noGrp="1"/>
          </p:cNvSpPr>
          <p:nvPr>
            <p:ph type="dt" sz="half" idx="10"/>
          </p:nvPr>
        </p:nvSpPr>
        <p:spPr/>
        <p:txBody>
          <a:bodyPr/>
          <a:lstStyle/>
          <a:p>
            <a:fld id="{878EC6A8-D1A9-BC43-B696-6DC9E657B8F8}" type="datetimeFigureOut">
              <a:rPr lang="es-MX" smtClean="0"/>
              <a:t>29/01/2024</a:t>
            </a:fld>
            <a:endParaRPr lang="es-MX"/>
          </a:p>
        </p:txBody>
      </p:sp>
      <p:sp>
        <p:nvSpPr>
          <p:cNvPr id="6" name="Marcador de pie de página 5">
            <a:extLst>
              <a:ext uri="{FF2B5EF4-FFF2-40B4-BE49-F238E27FC236}">
                <a16:creationId xmlns:a16="http://schemas.microsoft.com/office/drawing/2014/main" id="{F050D236-E5E9-0149-919B-65FF31DFED2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AB5B14B0-D18F-A942-BB8D-1F3CD49AA1D2}"/>
              </a:ext>
            </a:extLst>
          </p:cNvPr>
          <p:cNvSpPr>
            <a:spLocks noGrp="1"/>
          </p:cNvSpPr>
          <p:nvPr>
            <p:ph type="sldNum" sz="quarter" idx="12"/>
          </p:nvPr>
        </p:nvSpPr>
        <p:spPr/>
        <p:txBody>
          <a:bodyPr/>
          <a:lstStyle/>
          <a:p>
            <a:fld id="{84C6A029-9FFA-1E43-812C-99B9C7AD1702}" type="slidenum">
              <a:rPr lang="es-MX" smtClean="0"/>
              <a:t>‹Nº›</a:t>
            </a:fld>
            <a:endParaRPr lang="es-MX"/>
          </a:p>
        </p:txBody>
      </p:sp>
    </p:spTree>
    <p:extLst>
      <p:ext uri="{BB962C8B-B14F-4D97-AF65-F5344CB8AC3E}">
        <p14:creationId xmlns:p14="http://schemas.microsoft.com/office/powerpoint/2010/main" val="3845596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976A73-3886-BE4C-8AFF-DE89718DD4F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4AE78752-FA2E-C84F-9CED-8401E9A7C4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64C6DEA3-D6F2-0F41-A4F3-40A493AAD0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MX"/>
          </a:p>
        </p:txBody>
      </p:sp>
      <p:sp>
        <p:nvSpPr>
          <p:cNvPr id="5" name="Marcador de fecha 4">
            <a:extLst>
              <a:ext uri="{FF2B5EF4-FFF2-40B4-BE49-F238E27FC236}">
                <a16:creationId xmlns:a16="http://schemas.microsoft.com/office/drawing/2014/main" id="{D9C8C74D-242D-FC4C-A419-491CA71D092A}"/>
              </a:ext>
            </a:extLst>
          </p:cNvPr>
          <p:cNvSpPr>
            <a:spLocks noGrp="1"/>
          </p:cNvSpPr>
          <p:nvPr>
            <p:ph type="dt" sz="half" idx="10"/>
          </p:nvPr>
        </p:nvSpPr>
        <p:spPr/>
        <p:txBody>
          <a:bodyPr/>
          <a:lstStyle/>
          <a:p>
            <a:fld id="{878EC6A8-D1A9-BC43-B696-6DC9E657B8F8}" type="datetimeFigureOut">
              <a:rPr lang="es-MX" smtClean="0"/>
              <a:t>29/01/2024</a:t>
            </a:fld>
            <a:endParaRPr lang="es-MX"/>
          </a:p>
        </p:txBody>
      </p:sp>
      <p:sp>
        <p:nvSpPr>
          <p:cNvPr id="6" name="Marcador de pie de página 5">
            <a:extLst>
              <a:ext uri="{FF2B5EF4-FFF2-40B4-BE49-F238E27FC236}">
                <a16:creationId xmlns:a16="http://schemas.microsoft.com/office/drawing/2014/main" id="{AA8A58AC-8EBE-3B4D-9FF5-E6B3F5545D2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224E6D1-DBF1-3140-8E10-9813665F8F84}"/>
              </a:ext>
            </a:extLst>
          </p:cNvPr>
          <p:cNvSpPr>
            <a:spLocks noGrp="1"/>
          </p:cNvSpPr>
          <p:nvPr>
            <p:ph type="sldNum" sz="quarter" idx="12"/>
          </p:nvPr>
        </p:nvSpPr>
        <p:spPr/>
        <p:txBody>
          <a:bodyPr/>
          <a:lstStyle/>
          <a:p>
            <a:fld id="{84C6A029-9FFA-1E43-812C-99B9C7AD1702}" type="slidenum">
              <a:rPr lang="es-MX" smtClean="0"/>
              <a:t>‹Nº›</a:t>
            </a:fld>
            <a:endParaRPr lang="es-MX"/>
          </a:p>
        </p:txBody>
      </p:sp>
    </p:spTree>
    <p:extLst>
      <p:ext uri="{BB962C8B-B14F-4D97-AF65-F5344CB8AC3E}">
        <p14:creationId xmlns:p14="http://schemas.microsoft.com/office/powerpoint/2010/main" val="495270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3D0ACB6-DA57-EA45-97A5-5D97B39C11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8DA0940E-E434-7A4D-91E7-1268C4D067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es-ES"/>
              <a:t>Editar los estilos de texto del patrón
Segundo nivel
Tercer nivel
Cuarto nivel
Quinto nivel</a:t>
            </a:r>
            <a:endParaRPr lang="es-MX"/>
          </a:p>
        </p:txBody>
      </p:sp>
      <p:sp>
        <p:nvSpPr>
          <p:cNvPr id="4" name="Marcador de fecha 3">
            <a:extLst>
              <a:ext uri="{FF2B5EF4-FFF2-40B4-BE49-F238E27FC236}">
                <a16:creationId xmlns:a16="http://schemas.microsoft.com/office/drawing/2014/main" id="{953F388B-86B3-5145-BCF1-124E8F7EA0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8EC6A8-D1A9-BC43-B696-6DC9E657B8F8}" type="datetimeFigureOut">
              <a:rPr lang="es-MX" smtClean="0"/>
              <a:t>29/01/2024</a:t>
            </a:fld>
            <a:endParaRPr lang="es-MX"/>
          </a:p>
        </p:txBody>
      </p:sp>
      <p:sp>
        <p:nvSpPr>
          <p:cNvPr id="5" name="Marcador de pie de página 4">
            <a:extLst>
              <a:ext uri="{FF2B5EF4-FFF2-40B4-BE49-F238E27FC236}">
                <a16:creationId xmlns:a16="http://schemas.microsoft.com/office/drawing/2014/main" id="{452D210A-0796-9040-BC1F-4D4540CC3A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E2DCAB91-A8C4-8845-8D47-0D9699491D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C6A029-9FFA-1E43-812C-99B9C7AD1702}" type="slidenum">
              <a:rPr lang="es-MX" smtClean="0"/>
              <a:t>‹Nº›</a:t>
            </a:fld>
            <a:endParaRPr lang="es-MX"/>
          </a:p>
        </p:txBody>
      </p:sp>
    </p:spTree>
    <p:extLst>
      <p:ext uri="{BB962C8B-B14F-4D97-AF65-F5344CB8AC3E}">
        <p14:creationId xmlns:p14="http://schemas.microsoft.com/office/powerpoint/2010/main" val="366397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4.sv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4.sv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57AB61DB-6846-894B-AEF3-B363144111FA}"/>
              </a:ext>
            </a:extLst>
          </p:cNvPr>
          <p:cNvSpPr/>
          <p:nvPr/>
        </p:nvSpPr>
        <p:spPr>
          <a:xfrm>
            <a:off x="1" y="0"/>
            <a:ext cx="119270" cy="3509963"/>
          </a:xfrm>
          <a:prstGeom prst="rect">
            <a:avLst/>
          </a:prstGeom>
          <a:solidFill>
            <a:srgbClr val="C8C9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1" name="Imagen 10">
            <a:extLst>
              <a:ext uri="{FF2B5EF4-FFF2-40B4-BE49-F238E27FC236}">
                <a16:creationId xmlns:a16="http://schemas.microsoft.com/office/drawing/2014/main" id="{EFF0045F-FD1C-EA44-A3E6-9F08DA1C2EAC}"/>
              </a:ext>
            </a:extLst>
          </p:cNvPr>
          <p:cNvPicPr>
            <a:picLocks noChangeAspect="1"/>
          </p:cNvPicPr>
          <p:nvPr/>
        </p:nvPicPr>
        <p:blipFill rotWithShape="1">
          <a:blip r:embed="rId2">
            <a:alphaModFix amt="5000"/>
          </a:blip>
          <a:srcRect r="13372" b="21235"/>
          <a:stretch/>
        </p:blipFill>
        <p:spPr>
          <a:xfrm>
            <a:off x="7372951" y="2476335"/>
            <a:ext cx="4819049" cy="4381665"/>
          </a:xfrm>
          <a:prstGeom prst="rect">
            <a:avLst/>
          </a:prstGeom>
        </p:spPr>
      </p:pic>
      <p:sp>
        <p:nvSpPr>
          <p:cNvPr id="2" name="Título 1">
            <a:extLst>
              <a:ext uri="{FF2B5EF4-FFF2-40B4-BE49-F238E27FC236}">
                <a16:creationId xmlns:a16="http://schemas.microsoft.com/office/drawing/2014/main" id="{38F98993-BF15-6D4C-B39F-8E3ABE1F4E97}"/>
              </a:ext>
            </a:extLst>
          </p:cNvPr>
          <p:cNvSpPr>
            <a:spLocks noGrp="1"/>
          </p:cNvSpPr>
          <p:nvPr>
            <p:ph type="ctrTitle"/>
          </p:nvPr>
        </p:nvSpPr>
        <p:spPr>
          <a:xfrm>
            <a:off x="1548154" y="2484117"/>
            <a:ext cx="9352546" cy="2387600"/>
          </a:xfrm>
        </p:spPr>
        <p:txBody>
          <a:bodyPr>
            <a:normAutofit/>
          </a:bodyPr>
          <a:lstStyle/>
          <a:p>
            <a:br>
              <a:rPr lang="es-MX" sz="6000" b="1" i="0" u="none" strike="noStrike" cap="none" dirty="0">
                <a:solidFill>
                  <a:schemeClr val="tx2">
                    <a:lumMod val="50000"/>
                  </a:schemeClr>
                </a:solidFill>
                <a:latin typeface="Calibri Light" panose="020F0302020204030204" pitchFamily="34" charset="0"/>
                <a:ea typeface="Roboto"/>
                <a:cs typeface="Calibri Light" panose="020F0302020204030204" pitchFamily="34" charset="0"/>
                <a:sym typeface="Roboto"/>
              </a:rPr>
            </a:br>
            <a:endParaRPr lang="es-MX" b="1" dirty="0">
              <a:solidFill>
                <a:srgbClr val="D3263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ángulo 4">
            <a:extLst>
              <a:ext uri="{FF2B5EF4-FFF2-40B4-BE49-F238E27FC236}">
                <a16:creationId xmlns:a16="http://schemas.microsoft.com/office/drawing/2014/main" id="{DEFB8B84-79E7-DA45-B7B0-2511AFE53E80}"/>
              </a:ext>
            </a:extLst>
          </p:cNvPr>
          <p:cNvSpPr/>
          <p:nvPr/>
        </p:nvSpPr>
        <p:spPr>
          <a:xfrm>
            <a:off x="-1880" y="4556097"/>
            <a:ext cx="540689" cy="2301903"/>
          </a:xfrm>
          <a:prstGeom prst="rect">
            <a:avLst/>
          </a:prstGeom>
          <a:solidFill>
            <a:srgbClr val="D32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a:extLst>
              <a:ext uri="{FF2B5EF4-FFF2-40B4-BE49-F238E27FC236}">
                <a16:creationId xmlns:a16="http://schemas.microsoft.com/office/drawing/2014/main" id="{9CF947A0-7EB7-3D42-A81B-6441444041B7}"/>
              </a:ext>
            </a:extLst>
          </p:cNvPr>
          <p:cNvSpPr/>
          <p:nvPr/>
        </p:nvSpPr>
        <p:spPr>
          <a:xfrm rot="16200000">
            <a:off x="-853781" y="5553159"/>
            <a:ext cx="2241319" cy="307777"/>
          </a:xfrm>
          <a:prstGeom prst="rect">
            <a:avLst/>
          </a:prstGeom>
        </p:spPr>
        <p:txBody>
          <a:bodyPr wrap="none">
            <a:spAutoFit/>
          </a:bodyPr>
          <a:lstStyle/>
          <a:p>
            <a:r>
              <a:rPr lang="es-MX" sz="1400" dirty="0">
                <a:solidFill>
                  <a:schemeClr val="bg1"/>
                </a:solidFill>
                <a:latin typeface="Roboto Medium" panose="02000000000000000000" pitchFamily="2" charset="0"/>
                <a:ea typeface="Roboto Medium" panose="02000000000000000000" pitchFamily="2" charset="0"/>
                <a:cs typeface="Roboto Medium" panose="02000000000000000000" pitchFamily="2" charset="0"/>
              </a:rPr>
              <a:t>For Technology... For Life</a:t>
            </a:r>
          </a:p>
        </p:txBody>
      </p:sp>
      <p:pic>
        <p:nvPicPr>
          <p:cNvPr id="10" name="Imagen 9">
            <a:extLst>
              <a:ext uri="{FF2B5EF4-FFF2-40B4-BE49-F238E27FC236}">
                <a16:creationId xmlns:a16="http://schemas.microsoft.com/office/drawing/2014/main" id="{C9296BAF-F848-1D4E-BCA7-31EECB12D114}"/>
              </a:ext>
            </a:extLst>
          </p:cNvPr>
          <p:cNvPicPr>
            <a:picLocks noChangeAspect="1"/>
          </p:cNvPicPr>
          <p:nvPr/>
        </p:nvPicPr>
        <p:blipFill>
          <a:blip r:embed="rId3"/>
          <a:stretch>
            <a:fillRect/>
          </a:stretch>
        </p:blipFill>
        <p:spPr>
          <a:xfrm>
            <a:off x="420767" y="214489"/>
            <a:ext cx="2026652" cy="476299"/>
          </a:xfrm>
          <a:prstGeom prst="rect">
            <a:avLst/>
          </a:prstGeom>
        </p:spPr>
      </p:pic>
      <p:sp>
        <p:nvSpPr>
          <p:cNvPr id="12" name="Rectángulo 11">
            <a:extLst>
              <a:ext uri="{FF2B5EF4-FFF2-40B4-BE49-F238E27FC236}">
                <a16:creationId xmlns:a16="http://schemas.microsoft.com/office/drawing/2014/main" id="{05A2DACB-FD9D-AC40-BAD5-2E08E97CACFF}"/>
              </a:ext>
            </a:extLst>
          </p:cNvPr>
          <p:cNvSpPr/>
          <p:nvPr/>
        </p:nvSpPr>
        <p:spPr>
          <a:xfrm>
            <a:off x="1" y="0"/>
            <a:ext cx="215615" cy="2234317"/>
          </a:xfrm>
          <a:prstGeom prst="rect">
            <a:avLst/>
          </a:prstGeom>
          <a:solidFill>
            <a:srgbClr val="D9D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4" name="Gráfico 13">
            <a:extLst>
              <a:ext uri="{FF2B5EF4-FFF2-40B4-BE49-F238E27FC236}">
                <a16:creationId xmlns:a16="http://schemas.microsoft.com/office/drawing/2014/main" id="{74EB8C7C-47D1-3D41-81E1-53C2CA88B45D}"/>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34261" r="19042"/>
          <a:stretch/>
        </p:blipFill>
        <p:spPr>
          <a:xfrm>
            <a:off x="11698479" y="88669"/>
            <a:ext cx="493521" cy="1728242"/>
          </a:xfrm>
          <a:prstGeom prst="rect">
            <a:avLst/>
          </a:prstGeom>
        </p:spPr>
      </p:pic>
      <p:sp>
        <p:nvSpPr>
          <p:cNvPr id="3" name="CuadroTexto 2">
            <a:extLst>
              <a:ext uri="{FF2B5EF4-FFF2-40B4-BE49-F238E27FC236}">
                <a16:creationId xmlns:a16="http://schemas.microsoft.com/office/drawing/2014/main" id="{49E5DAA9-981E-92FE-1DAF-76B3B9C9D2F8}"/>
              </a:ext>
            </a:extLst>
          </p:cNvPr>
          <p:cNvSpPr txBox="1"/>
          <p:nvPr/>
        </p:nvSpPr>
        <p:spPr>
          <a:xfrm>
            <a:off x="1434093" y="2769946"/>
            <a:ext cx="8950527" cy="1107996"/>
          </a:xfrm>
          <a:prstGeom prst="rect">
            <a:avLst/>
          </a:prstGeom>
          <a:noFill/>
        </p:spPr>
        <p:txBody>
          <a:bodyPr wrap="none" rtlCol="0">
            <a:spAutoFit/>
          </a:bodyPr>
          <a:lstStyle/>
          <a:p>
            <a:pPr algn="ctr"/>
            <a:r>
              <a:rPr lang="es-MX" sz="6600" b="1" dirty="0">
                <a:solidFill>
                  <a:schemeClr val="tx1">
                    <a:lumMod val="65000"/>
                    <a:lumOff val="35000"/>
                  </a:schemeClr>
                </a:solidFill>
              </a:rPr>
              <a:t>Migración </a:t>
            </a:r>
            <a:r>
              <a:rPr lang="es-MX" sz="6600" b="1" dirty="0">
                <a:solidFill>
                  <a:schemeClr val="tx1">
                    <a:lumMod val="65000"/>
                    <a:lumOff val="35000"/>
                  </a:schemeClr>
                </a:solidFill>
                <a:latin typeface="Roboto" panose="020B0604020202020204" pitchFamily="2" charset="0"/>
                <a:ea typeface="Roboto" panose="020B0604020202020204" pitchFamily="2" charset="0"/>
                <a:cs typeface="Roboto" panose="020B0604020202020204" pitchFamily="2" charset="0"/>
              </a:rPr>
              <a:t>SOACS</a:t>
            </a:r>
            <a:r>
              <a:rPr lang="es-MX" sz="6600" b="1" dirty="0">
                <a:solidFill>
                  <a:schemeClr val="tx1">
                    <a:lumMod val="65000"/>
                    <a:lumOff val="35000"/>
                  </a:schemeClr>
                </a:solidFill>
              </a:rPr>
              <a:t> a OIC</a:t>
            </a:r>
          </a:p>
        </p:txBody>
      </p:sp>
    </p:spTree>
    <p:extLst>
      <p:ext uri="{BB962C8B-B14F-4D97-AF65-F5344CB8AC3E}">
        <p14:creationId xmlns:p14="http://schemas.microsoft.com/office/powerpoint/2010/main" val="212787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F98993-BF15-6D4C-B39F-8E3ABE1F4E97}"/>
              </a:ext>
            </a:extLst>
          </p:cNvPr>
          <p:cNvSpPr>
            <a:spLocks noGrp="1"/>
          </p:cNvSpPr>
          <p:nvPr>
            <p:ph type="ctrTitle"/>
          </p:nvPr>
        </p:nvSpPr>
        <p:spPr>
          <a:xfrm>
            <a:off x="233202" y="2644247"/>
            <a:ext cx="4058613" cy="1442158"/>
          </a:xfrm>
        </p:spPr>
        <p:txBody>
          <a:bodyPr>
            <a:normAutofit/>
          </a:bodyPr>
          <a:lstStyle/>
          <a:p>
            <a:r>
              <a:rPr lang="es-MX" sz="3600" b="1" dirty="0">
                <a:solidFill>
                  <a:srgbClr val="D32630"/>
                </a:solidFill>
                <a:latin typeface="Open Sans" panose="020B0606030504020204" pitchFamily="34" charset="0"/>
                <a:ea typeface="Open Sans" panose="020B0606030504020204" pitchFamily="34" charset="0"/>
                <a:cs typeface="Open Sans" panose="020B0606030504020204" pitchFamily="34" charset="0"/>
              </a:rPr>
              <a:t>INTEGRACIONES</a:t>
            </a:r>
            <a:br>
              <a:rPr lang="es-MX" sz="3600" b="1" dirty="0">
                <a:solidFill>
                  <a:srgbClr val="D32630"/>
                </a:solidFill>
                <a:latin typeface="Open Sans" panose="020B0606030504020204" pitchFamily="34" charset="0"/>
                <a:ea typeface="Open Sans" panose="020B0606030504020204" pitchFamily="34" charset="0"/>
                <a:cs typeface="Open Sans" panose="020B0606030504020204" pitchFamily="34" charset="0"/>
              </a:rPr>
            </a:br>
            <a:r>
              <a:rPr lang="es-MX" sz="3600" b="1" dirty="0">
                <a:solidFill>
                  <a:srgbClr val="D32630"/>
                </a:solidFill>
                <a:latin typeface="Open Sans" panose="020B0606030504020204" pitchFamily="34" charset="0"/>
                <a:ea typeface="Open Sans" panose="020B0606030504020204" pitchFamily="34" charset="0"/>
                <a:cs typeface="Open Sans" panose="020B0606030504020204" pitchFamily="34" charset="0"/>
              </a:rPr>
              <a:t>GER</a:t>
            </a:r>
          </a:p>
        </p:txBody>
      </p:sp>
      <p:sp>
        <p:nvSpPr>
          <p:cNvPr id="8" name="Rectángulo 7">
            <a:extLst>
              <a:ext uri="{FF2B5EF4-FFF2-40B4-BE49-F238E27FC236}">
                <a16:creationId xmlns:a16="http://schemas.microsoft.com/office/drawing/2014/main" id="{4A1B77B8-F657-AD4A-AA6F-3820299DF719}"/>
              </a:ext>
            </a:extLst>
          </p:cNvPr>
          <p:cNvSpPr/>
          <p:nvPr/>
        </p:nvSpPr>
        <p:spPr>
          <a:xfrm>
            <a:off x="4405746" y="-7951"/>
            <a:ext cx="7786254" cy="6858000"/>
          </a:xfrm>
          <a:prstGeom prst="rect">
            <a:avLst/>
          </a:prstGeom>
          <a:solidFill>
            <a:srgbClr val="D3263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MX" sz="120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a:p>
            <a:pPr algn="just"/>
            <a:endParaRPr lang="es-MX" sz="120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a:p>
            <a:pPr algn="just"/>
            <a:endParaRPr lang="es-MX"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s-MX" sz="120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a:p>
            <a:pPr algn="just"/>
            <a:endParaRPr lang="es-MX"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s-MX"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just"/>
            <a:r>
              <a:rPr lang="es-MX"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br>
              <a:rPr lang="es-MX"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br>
            <a:br>
              <a:rPr lang="es-MX"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br>
            <a:endParaRPr lang="es-MX"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Gráfico 10">
            <a:extLst>
              <a:ext uri="{FF2B5EF4-FFF2-40B4-BE49-F238E27FC236}">
                <a16:creationId xmlns:a16="http://schemas.microsoft.com/office/drawing/2014/main" id="{1F0289C2-E29E-3F4C-BD69-A8AF561FA664}"/>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49017"/>
          <a:stretch/>
        </p:blipFill>
        <p:spPr>
          <a:xfrm>
            <a:off x="11500235" y="-7951"/>
            <a:ext cx="609600" cy="1340293"/>
          </a:xfrm>
          <a:prstGeom prst="rect">
            <a:avLst/>
          </a:prstGeom>
        </p:spPr>
      </p:pic>
      <p:sp>
        <p:nvSpPr>
          <p:cNvPr id="16" name="Rectángulo 15">
            <a:extLst>
              <a:ext uri="{FF2B5EF4-FFF2-40B4-BE49-F238E27FC236}">
                <a16:creationId xmlns:a16="http://schemas.microsoft.com/office/drawing/2014/main" id="{7C31B82F-575F-F541-B236-0163F6A7365B}"/>
              </a:ext>
            </a:extLst>
          </p:cNvPr>
          <p:cNvSpPr/>
          <p:nvPr/>
        </p:nvSpPr>
        <p:spPr>
          <a:xfrm>
            <a:off x="1" y="0"/>
            <a:ext cx="119270" cy="3509963"/>
          </a:xfrm>
          <a:prstGeom prst="rect">
            <a:avLst/>
          </a:prstGeom>
          <a:solidFill>
            <a:srgbClr val="C8C9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7" name="Rectángulo 16">
            <a:extLst>
              <a:ext uri="{FF2B5EF4-FFF2-40B4-BE49-F238E27FC236}">
                <a16:creationId xmlns:a16="http://schemas.microsoft.com/office/drawing/2014/main" id="{A69F7258-2620-1E4A-A141-DFD73D1AFA19}"/>
              </a:ext>
            </a:extLst>
          </p:cNvPr>
          <p:cNvSpPr/>
          <p:nvPr/>
        </p:nvSpPr>
        <p:spPr>
          <a:xfrm>
            <a:off x="-1880" y="4556097"/>
            <a:ext cx="540689" cy="2301903"/>
          </a:xfrm>
          <a:prstGeom prst="rect">
            <a:avLst/>
          </a:prstGeom>
          <a:solidFill>
            <a:srgbClr val="D32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17">
            <a:extLst>
              <a:ext uri="{FF2B5EF4-FFF2-40B4-BE49-F238E27FC236}">
                <a16:creationId xmlns:a16="http://schemas.microsoft.com/office/drawing/2014/main" id="{1D3BFB4B-BAC0-D749-BB8F-283FDB0E9D3B}"/>
              </a:ext>
            </a:extLst>
          </p:cNvPr>
          <p:cNvSpPr/>
          <p:nvPr/>
        </p:nvSpPr>
        <p:spPr>
          <a:xfrm rot="16200000">
            <a:off x="-853781" y="5553159"/>
            <a:ext cx="2241319" cy="307777"/>
          </a:xfrm>
          <a:prstGeom prst="rect">
            <a:avLst/>
          </a:prstGeom>
        </p:spPr>
        <p:txBody>
          <a:bodyPr wrap="none">
            <a:spAutoFit/>
          </a:bodyPr>
          <a:lstStyle/>
          <a:p>
            <a:r>
              <a:rPr lang="es-MX" sz="1400" dirty="0">
                <a:solidFill>
                  <a:schemeClr val="bg1"/>
                </a:solidFill>
                <a:latin typeface="Roboto Medium" panose="02000000000000000000" pitchFamily="2" charset="0"/>
                <a:ea typeface="Roboto Medium" panose="02000000000000000000" pitchFamily="2" charset="0"/>
                <a:cs typeface="Roboto Medium" panose="02000000000000000000" pitchFamily="2" charset="0"/>
              </a:rPr>
              <a:t>For Technology... For Life</a:t>
            </a:r>
          </a:p>
        </p:txBody>
      </p:sp>
      <p:pic>
        <p:nvPicPr>
          <p:cNvPr id="19" name="Imagen 18">
            <a:extLst>
              <a:ext uri="{FF2B5EF4-FFF2-40B4-BE49-F238E27FC236}">
                <a16:creationId xmlns:a16="http://schemas.microsoft.com/office/drawing/2014/main" id="{5358E68E-EB3D-EC46-8584-FEC0BD6867C7}"/>
              </a:ext>
            </a:extLst>
          </p:cNvPr>
          <p:cNvPicPr>
            <a:picLocks noChangeAspect="1"/>
          </p:cNvPicPr>
          <p:nvPr/>
        </p:nvPicPr>
        <p:blipFill>
          <a:blip r:embed="rId4"/>
          <a:stretch>
            <a:fillRect/>
          </a:stretch>
        </p:blipFill>
        <p:spPr>
          <a:xfrm>
            <a:off x="420767" y="214489"/>
            <a:ext cx="2026652" cy="476299"/>
          </a:xfrm>
          <a:prstGeom prst="rect">
            <a:avLst/>
          </a:prstGeom>
        </p:spPr>
      </p:pic>
      <p:sp>
        <p:nvSpPr>
          <p:cNvPr id="20" name="Rectángulo 19">
            <a:extLst>
              <a:ext uri="{FF2B5EF4-FFF2-40B4-BE49-F238E27FC236}">
                <a16:creationId xmlns:a16="http://schemas.microsoft.com/office/drawing/2014/main" id="{AE628E95-65C0-D14A-AC17-699C5A202695}"/>
              </a:ext>
            </a:extLst>
          </p:cNvPr>
          <p:cNvSpPr/>
          <p:nvPr/>
        </p:nvSpPr>
        <p:spPr>
          <a:xfrm>
            <a:off x="1" y="0"/>
            <a:ext cx="215615" cy="2234317"/>
          </a:xfrm>
          <a:prstGeom prst="rect">
            <a:avLst/>
          </a:prstGeom>
          <a:solidFill>
            <a:srgbClr val="D9D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 name="Subtítulo 2">
            <a:extLst>
              <a:ext uri="{FF2B5EF4-FFF2-40B4-BE49-F238E27FC236}">
                <a16:creationId xmlns:a16="http://schemas.microsoft.com/office/drawing/2014/main" id="{9D2DA6FF-9BE9-374D-BC79-D7C3880F8853}"/>
              </a:ext>
            </a:extLst>
          </p:cNvPr>
          <p:cNvSpPr>
            <a:spLocks noGrp="1"/>
          </p:cNvSpPr>
          <p:nvPr>
            <p:ph type="subTitle" idx="1"/>
          </p:nvPr>
        </p:nvSpPr>
        <p:spPr>
          <a:xfrm>
            <a:off x="5429993" y="494885"/>
            <a:ext cx="5737760" cy="622273"/>
          </a:xfrm>
        </p:spPr>
        <p:txBody>
          <a:bodyPr>
            <a:normAutofit/>
          </a:bodyPr>
          <a:lstStyle/>
          <a:p>
            <a:r>
              <a:rPr lang="es-MX"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DESARROLLOS ACTUALES</a:t>
            </a:r>
          </a:p>
        </p:txBody>
      </p:sp>
      <p:pic>
        <p:nvPicPr>
          <p:cNvPr id="4" name="Imagen 3" descr="Diagrama&#10;&#10;Descripción generada automáticamente">
            <a:extLst>
              <a:ext uri="{FF2B5EF4-FFF2-40B4-BE49-F238E27FC236}">
                <a16:creationId xmlns:a16="http://schemas.microsoft.com/office/drawing/2014/main" id="{BB601A05-F0CF-83B1-3684-A4D622BE9209}"/>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5060008" y="1670664"/>
            <a:ext cx="6745027" cy="4831483"/>
          </a:xfrm>
          <a:prstGeom prst="rect">
            <a:avLst/>
          </a:prstGeom>
        </p:spPr>
      </p:pic>
    </p:spTree>
    <p:extLst>
      <p:ext uri="{BB962C8B-B14F-4D97-AF65-F5344CB8AC3E}">
        <p14:creationId xmlns:p14="http://schemas.microsoft.com/office/powerpoint/2010/main" val="3072665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777A366F-078B-3B44-8217-BF53A9EC280B}"/>
              </a:ext>
            </a:extLst>
          </p:cNvPr>
          <p:cNvPicPr>
            <a:picLocks noChangeAspect="1"/>
          </p:cNvPicPr>
          <p:nvPr/>
        </p:nvPicPr>
        <p:blipFill rotWithShape="1">
          <a:blip r:embed="rId2">
            <a:alphaModFix amt="5000"/>
          </a:blip>
          <a:srcRect r="13372" b="21235"/>
          <a:stretch/>
        </p:blipFill>
        <p:spPr>
          <a:xfrm>
            <a:off x="7372951" y="2476335"/>
            <a:ext cx="4819049" cy="4381665"/>
          </a:xfrm>
          <a:prstGeom prst="rect">
            <a:avLst/>
          </a:prstGeom>
        </p:spPr>
      </p:pic>
      <p:sp>
        <p:nvSpPr>
          <p:cNvPr id="13" name="Rectángulo 12">
            <a:extLst>
              <a:ext uri="{FF2B5EF4-FFF2-40B4-BE49-F238E27FC236}">
                <a16:creationId xmlns:a16="http://schemas.microsoft.com/office/drawing/2014/main" id="{FD497594-76DD-5448-84E0-183DA4F68AD0}"/>
              </a:ext>
            </a:extLst>
          </p:cNvPr>
          <p:cNvSpPr/>
          <p:nvPr/>
        </p:nvSpPr>
        <p:spPr>
          <a:xfrm>
            <a:off x="1" y="0"/>
            <a:ext cx="119270" cy="3509963"/>
          </a:xfrm>
          <a:prstGeom prst="rect">
            <a:avLst/>
          </a:prstGeom>
          <a:solidFill>
            <a:srgbClr val="C8C9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 name="Rectángulo 13">
            <a:extLst>
              <a:ext uri="{FF2B5EF4-FFF2-40B4-BE49-F238E27FC236}">
                <a16:creationId xmlns:a16="http://schemas.microsoft.com/office/drawing/2014/main" id="{79BF8CE7-9ADA-844D-B9D3-C44452BB947A}"/>
              </a:ext>
            </a:extLst>
          </p:cNvPr>
          <p:cNvSpPr/>
          <p:nvPr/>
        </p:nvSpPr>
        <p:spPr>
          <a:xfrm>
            <a:off x="-1880" y="4556097"/>
            <a:ext cx="540689" cy="2301903"/>
          </a:xfrm>
          <a:prstGeom prst="rect">
            <a:avLst/>
          </a:prstGeom>
          <a:solidFill>
            <a:srgbClr val="D32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a:extLst>
              <a:ext uri="{FF2B5EF4-FFF2-40B4-BE49-F238E27FC236}">
                <a16:creationId xmlns:a16="http://schemas.microsoft.com/office/drawing/2014/main" id="{284BB499-979F-C541-AB25-E17F7BD528AB}"/>
              </a:ext>
            </a:extLst>
          </p:cNvPr>
          <p:cNvSpPr/>
          <p:nvPr/>
        </p:nvSpPr>
        <p:spPr>
          <a:xfrm rot="16200000">
            <a:off x="-853781" y="5553159"/>
            <a:ext cx="2241319" cy="307777"/>
          </a:xfrm>
          <a:prstGeom prst="rect">
            <a:avLst/>
          </a:prstGeom>
        </p:spPr>
        <p:txBody>
          <a:bodyPr wrap="none">
            <a:spAutoFit/>
          </a:bodyPr>
          <a:lstStyle/>
          <a:p>
            <a:r>
              <a:rPr lang="es-MX" sz="1400" dirty="0">
                <a:solidFill>
                  <a:schemeClr val="bg1"/>
                </a:solidFill>
                <a:latin typeface="Roboto Medium" panose="02000000000000000000" pitchFamily="2" charset="0"/>
                <a:ea typeface="Roboto Medium" panose="02000000000000000000" pitchFamily="2" charset="0"/>
                <a:cs typeface="Roboto Medium" panose="02000000000000000000" pitchFamily="2" charset="0"/>
              </a:rPr>
              <a:t>For Technology... For Life</a:t>
            </a:r>
          </a:p>
        </p:txBody>
      </p:sp>
      <p:pic>
        <p:nvPicPr>
          <p:cNvPr id="16" name="Imagen 15">
            <a:extLst>
              <a:ext uri="{FF2B5EF4-FFF2-40B4-BE49-F238E27FC236}">
                <a16:creationId xmlns:a16="http://schemas.microsoft.com/office/drawing/2014/main" id="{63534AC2-ABD2-0347-BED7-710E97F7D9FE}"/>
              </a:ext>
            </a:extLst>
          </p:cNvPr>
          <p:cNvPicPr>
            <a:picLocks noChangeAspect="1"/>
          </p:cNvPicPr>
          <p:nvPr/>
        </p:nvPicPr>
        <p:blipFill>
          <a:blip r:embed="rId3"/>
          <a:stretch>
            <a:fillRect/>
          </a:stretch>
        </p:blipFill>
        <p:spPr>
          <a:xfrm>
            <a:off x="420767" y="214489"/>
            <a:ext cx="2026652" cy="476299"/>
          </a:xfrm>
          <a:prstGeom prst="rect">
            <a:avLst/>
          </a:prstGeom>
        </p:spPr>
      </p:pic>
      <p:sp>
        <p:nvSpPr>
          <p:cNvPr id="17" name="Rectángulo 16">
            <a:extLst>
              <a:ext uri="{FF2B5EF4-FFF2-40B4-BE49-F238E27FC236}">
                <a16:creationId xmlns:a16="http://schemas.microsoft.com/office/drawing/2014/main" id="{98184C1D-9DD6-8F46-A67A-C02147BF7846}"/>
              </a:ext>
            </a:extLst>
          </p:cNvPr>
          <p:cNvSpPr/>
          <p:nvPr/>
        </p:nvSpPr>
        <p:spPr>
          <a:xfrm>
            <a:off x="1" y="0"/>
            <a:ext cx="215615" cy="2234317"/>
          </a:xfrm>
          <a:prstGeom prst="rect">
            <a:avLst/>
          </a:prstGeom>
          <a:solidFill>
            <a:srgbClr val="D9D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8" name="Gráfico 17">
            <a:extLst>
              <a:ext uri="{FF2B5EF4-FFF2-40B4-BE49-F238E27FC236}">
                <a16:creationId xmlns:a16="http://schemas.microsoft.com/office/drawing/2014/main" id="{9D941131-C069-2C41-A02E-FCA7C2A6A2C4}"/>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34261" r="19042"/>
          <a:stretch/>
        </p:blipFill>
        <p:spPr>
          <a:xfrm>
            <a:off x="11698479" y="88669"/>
            <a:ext cx="493521" cy="1728242"/>
          </a:xfrm>
          <a:prstGeom prst="rect">
            <a:avLst/>
          </a:prstGeom>
        </p:spPr>
      </p:pic>
      <p:sp>
        <p:nvSpPr>
          <p:cNvPr id="2" name="Título 1">
            <a:extLst>
              <a:ext uri="{FF2B5EF4-FFF2-40B4-BE49-F238E27FC236}">
                <a16:creationId xmlns:a16="http://schemas.microsoft.com/office/drawing/2014/main" id="{38618E36-0ABB-E34C-97DE-1050C3B96686}"/>
              </a:ext>
            </a:extLst>
          </p:cNvPr>
          <p:cNvSpPr>
            <a:spLocks noGrp="1"/>
          </p:cNvSpPr>
          <p:nvPr>
            <p:ph type="title"/>
          </p:nvPr>
        </p:nvSpPr>
        <p:spPr>
          <a:xfrm>
            <a:off x="838200" y="790238"/>
            <a:ext cx="10515600" cy="776288"/>
          </a:xfrm>
        </p:spPr>
        <p:txBody>
          <a:bodyPr/>
          <a:lstStyle/>
          <a:p>
            <a:pPr algn="ctr"/>
            <a:r>
              <a:rPr lang="es-MX" b="1" dirty="0">
                <a:solidFill>
                  <a:srgbClr val="D32630"/>
                </a:solidFill>
                <a:latin typeface="Open Sans" panose="020B0606030504020204" pitchFamily="34" charset="0"/>
                <a:ea typeface="Open Sans" panose="020B0606030504020204" pitchFamily="34" charset="0"/>
                <a:cs typeface="Open Sans" panose="020B0606030504020204" pitchFamily="34" charset="0"/>
              </a:rPr>
              <a:t>Implicaciones</a:t>
            </a:r>
            <a:endParaRPr lang="es-MX" dirty="0"/>
          </a:p>
        </p:txBody>
      </p:sp>
      <p:sp>
        <p:nvSpPr>
          <p:cNvPr id="3" name="Marcador de contenido 2">
            <a:extLst>
              <a:ext uri="{FF2B5EF4-FFF2-40B4-BE49-F238E27FC236}">
                <a16:creationId xmlns:a16="http://schemas.microsoft.com/office/drawing/2014/main" id="{713352D3-B57C-3141-B622-8B164BE81E95}"/>
              </a:ext>
            </a:extLst>
          </p:cNvPr>
          <p:cNvSpPr>
            <a:spLocks noGrp="1"/>
          </p:cNvSpPr>
          <p:nvPr>
            <p:ph idx="1"/>
          </p:nvPr>
        </p:nvSpPr>
        <p:spPr>
          <a:xfrm>
            <a:off x="838200" y="1825625"/>
            <a:ext cx="10515600" cy="2401318"/>
          </a:xfrm>
        </p:spPr>
        <p:txBody>
          <a:bodyPr>
            <a:normAutofit/>
          </a:bodyPr>
          <a:lstStyle/>
          <a:p>
            <a:pPr marL="0" indent="0">
              <a:buNone/>
            </a:pPr>
            <a:r>
              <a:rPr lang="es-MX" b="0" i="0" dirty="0">
                <a:solidFill>
                  <a:schemeClr val="tx1">
                    <a:lumMod val="50000"/>
                    <a:lumOff val="50000"/>
                  </a:schemeClr>
                </a:solidFill>
                <a:effectLst/>
                <a:latin typeface="OracleSans"/>
              </a:rPr>
              <a:t>Implica recopilar información sobre la arquitectura de las soluciones existentes, la topología y también revisar los requisitos funcionales y no funcionales que SOA aborda en la instalación actual. También se revisan y se anotan los patrones de integración utilizados. Esto ayudará a seleccionar los patrones y el diseño de integración correctos en la plataforma OIC de destino.</a:t>
            </a:r>
            <a:endParaRPr lang="es-MX" dirty="0">
              <a:solidFill>
                <a:schemeClr val="tx1">
                  <a:lumMod val="50000"/>
                  <a:lumOff val="50000"/>
                </a:schemeClr>
              </a:solidFill>
              <a:latin typeface="OracleSans"/>
            </a:endParaRPr>
          </a:p>
        </p:txBody>
      </p:sp>
      <p:sp>
        <p:nvSpPr>
          <p:cNvPr id="5" name="CuadroTexto 4">
            <a:extLst>
              <a:ext uri="{FF2B5EF4-FFF2-40B4-BE49-F238E27FC236}">
                <a16:creationId xmlns:a16="http://schemas.microsoft.com/office/drawing/2014/main" id="{D35E7C64-4FE9-9FFE-6146-31EE1577005C}"/>
              </a:ext>
            </a:extLst>
          </p:cNvPr>
          <p:cNvSpPr txBox="1"/>
          <p:nvPr/>
        </p:nvSpPr>
        <p:spPr>
          <a:xfrm>
            <a:off x="982095" y="4295954"/>
            <a:ext cx="10371705" cy="1569660"/>
          </a:xfrm>
          <a:prstGeom prst="rect">
            <a:avLst/>
          </a:prstGeom>
          <a:noFill/>
        </p:spPr>
        <p:txBody>
          <a:bodyPr wrap="square">
            <a:spAutoFit/>
          </a:bodyPr>
          <a:lstStyle/>
          <a:p>
            <a:pPr marL="457200" indent="-457200">
              <a:buFont typeface="Arial" panose="020B0604020202020204" pitchFamily="34" charset="0"/>
              <a:buChar char="•"/>
            </a:pPr>
            <a:r>
              <a:rPr lang="es-MX" sz="2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Número de entornos SOA (ejemplo: producción, desarrollo)        </a:t>
            </a:r>
          </a:p>
          <a:p>
            <a:pPr marL="457200" indent="-457200">
              <a:buFont typeface="Arial" panose="020B0604020202020204" pitchFamily="34" charset="0"/>
              <a:buChar char="•"/>
            </a:pPr>
            <a:r>
              <a:rPr lang="es-MX" sz="2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Componentes SOA utilizados</a:t>
            </a:r>
          </a:p>
          <a:p>
            <a:pPr marL="457200" indent="-457200">
              <a:buFont typeface="Arial" panose="020B0604020202020204" pitchFamily="34" charset="0"/>
              <a:buChar char="•"/>
            </a:pPr>
            <a:r>
              <a:rPr lang="es-MX" sz="2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Métricas de procesamiento de mensajes</a:t>
            </a:r>
          </a:p>
          <a:p>
            <a:pPr marL="457200" indent="-457200">
              <a:buFont typeface="Arial" panose="020B0604020202020204" pitchFamily="34" charset="0"/>
              <a:buChar char="•"/>
            </a:pPr>
            <a:r>
              <a:rPr lang="es-MX" sz="2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Ubicación de las aplicaciones de punto final de integración</a:t>
            </a:r>
          </a:p>
        </p:txBody>
      </p:sp>
    </p:spTree>
    <p:extLst>
      <p:ext uri="{BB962C8B-B14F-4D97-AF65-F5344CB8AC3E}">
        <p14:creationId xmlns:p14="http://schemas.microsoft.com/office/powerpoint/2010/main" val="2703814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777A366F-078B-3B44-8217-BF53A9EC280B}"/>
              </a:ext>
            </a:extLst>
          </p:cNvPr>
          <p:cNvPicPr>
            <a:picLocks noChangeAspect="1"/>
          </p:cNvPicPr>
          <p:nvPr/>
        </p:nvPicPr>
        <p:blipFill rotWithShape="1">
          <a:blip r:embed="rId2">
            <a:alphaModFix amt="5000"/>
          </a:blip>
          <a:srcRect r="13372" b="21235"/>
          <a:stretch/>
        </p:blipFill>
        <p:spPr>
          <a:xfrm>
            <a:off x="7372951" y="2476335"/>
            <a:ext cx="4819049" cy="4381665"/>
          </a:xfrm>
          <a:prstGeom prst="rect">
            <a:avLst/>
          </a:prstGeom>
        </p:spPr>
      </p:pic>
      <p:sp>
        <p:nvSpPr>
          <p:cNvPr id="13" name="Rectángulo 12">
            <a:extLst>
              <a:ext uri="{FF2B5EF4-FFF2-40B4-BE49-F238E27FC236}">
                <a16:creationId xmlns:a16="http://schemas.microsoft.com/office/drawing/2014/main" id="{FD497594-76DD-5448-84E0-183DA4F68AD0}"/>
              </a:ext>
            </a:extLst>
          </p:cNvPr>
          <p:cNvSpPr/>
          <p:nvPr/>
        </p:nvSpPr>
        <p:spPr>
          <a:xfrm>
            <a:off x="1" y="0"/>
            <a:ext cx="119270" cy="3509963"/>
          </a:xfrm>
          <a:prstGeom prst="rect">
            <a:avLst/>
          </a:prstGeom>
          <a:solidFill>
            <a:srgbClr val="C8C9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 name="Rectángulo 13">
            <a:extLst>
              <a:ext uri="{FF2B5EF4-FFF2-40B4-BE49-F238E27FC236}">
                <a16:creationId xmlns:a16="http://schemas.microsoft.com/office/drawing/2014/main" id="{79BF8CE7-9ADA-844D-B9D3-C44452BB947A}"/>
              </a:ext>
            </a:extLst>
          </p:cNvPr>
          <p:cNvSpPr/>
          <p:nvPr/>
        </p:nvSpPr>
        <p:spPr>
          <a:xfrm>
            <a:off x="-1880" y="4556097"/>
            <a:ext cx="540689" cy="2301903"/>
          </a:xfrm>
          <a:prstGeom prst="rect">
            <a:avLst/>
          </a:prstGeom>
          <a:solidFill>
            <a:srgbClr val="D32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a:extLst>
              <a:ext uri="{FF2B5EF4-FFF2-40B4-BE49-F238E27FC236}">
                <a16:creationId xmlns:a16="http://schemas.microsoft.com/office/drawing/2014/main" id="{284BB499-979F-C541-AB25-E17F7BD528AB}"/>
              </a:ext>
            </a:extLst>
          </p:cNvPr>
          <p:cNvSpPr/>
          <p:nvPr/>
        </p:nvSpPr>
        <p:spPr>
          <a:xfrm rot="16200000">
            <a:off x="-853781" y="5553159"/>
            <a:ext cx="2241319" cy="307777"/>
          </a:xfrm>
          <a:prstGeom prst="rect">
            <a:avLst/>
          </a:prstGeom>
        </p:spPr>
        <p:txBody>
          <a:bodyPr wrap="none">
            <a:spAutoFit/>
          </a:bodyPr>
          <a:lstStyle/>
          <a:p>
            <a:r>
              <a:rPr lang="es-MX" sz="1400" dirty="0">
                <a:solidFill>
                  <a:schemeClr val="bg1"/>
                </a:solidFill>
                <a:latin typeface="Roboto Medium" panose="02000000000000000000" pitchFamily="2" charset="0"/>
                <a:ea typeface="Roboto Medium" panose="02000000000000000000" pitchFamily="2" charset="0"/>
                <a:cs typeface="Roboto Medium" panose="02000000000000000000" pitchFamily="2" charset="0"/>
              </a:rPr>
              <a:t>For Technology... For Life</a:t>
            </a:r>
          </a:p>
        </p:txBody>
      </p:sp>
      <p:pic>
        <p:nvPicPr>
          <p:cNvPr id="16" name="Imagen 15">
            <a:extLst>
              <a:ext uri="{FF2B5EF4-FFF2-40B4-BE49-F238E27FC236}">
                <a16:creationId xmlns:a16="http://schemas.microsoft.com/office/drawing/2014/main" id="{63534AC2-ABD2-0347-BED7-710E97F7D9FE}"/>
              </a:ext>
            </a:extLst>
          </p:cNvPr>
          <p:cNvPicPr>
            <a:picLocks noChangeAspect="1"/>
          </p:cNvPicPr>
          <p:nvPr/>
        </p:nvPicPr>
        <p:blipFill>
          <a:blip r:embed="rId3"/>
          <a:stretch>
            <a:fillRect/>
          </a:stretch>
        </p:blipFill>
        <p:spPr>
          <a:xfrm>
            <a:off x="420767" y="214489"/>
            <a:ext cx="2026652" cy="476299"/>
          </a:xfrm>
          <a:prstGeom prst="rect">
            <a:avLst/>
          </a:prstGeom>
        </p:spPr>
      </p:pic>
      <p:sp>
        <p:nvSpPr>
          <p:cNvPr id="17" name="Rectángulo 16">
            <a:extLst>
              <a:ext uri="{FF2B5EF4-FFF2-40B4-BE49-F238E27FC236}">
                <a16:creationId xmlns:a16="http://schemas.microsoft.com/office/drawing/2014/main" id="{98184C1D-9DD6-8F46-A67A-C02147BF7846}"/>
              </a:ext>
            </a:extLst>
          </p:cNvPr>
          <p:cNvSpPr/>
          <p:nvPr/>
        </p:nvSpPr>
        <p:spPr>
          <a:xfrm>
            <a:off x="1" y="0"/>
            <a:ext cx="215615" cy="2234317"/>
          </a:xfrm>
          <a:prstGeom prst="rect">
            <a:avLst/>
          </a:prstGeom>
          <a:solidFill>
            <a:srgbClr val="D9D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8" name="Gráfico 17">
            <a:extLst>
              <a:ext uri="{FF2B5EF4-FFF2-40B4-BE49-F238E27FC236}">
                <a16:creationId xmlns:a16="http://schemas.microsoft.com/office/drawing/2014/main" id="{9D941131-C069-2C41-A02E-FCA7C2A6A2C4}"/>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34261" r="19042"/>
          <a:stretch/>
        </p:blipFill>
        <p:spPr>
          <a:xfrm>
            <a:off x="11698479" y="88669"/>
            <a:ext cx="493521" cy="1728242"/>
          </a:xfrm>
          <a:prstGeom prst="rect">
            <a:avLst/>
          </a:prstGeom>
        </p:spPr>
      </p:pic>
      <p:sp>
        <p:nvSpPr>
          <p:cNvPr id="2" name="Título 1">
            <a:extLst>
              <a:ext uri="{FF2B5EF4-FFF2-40B4-BE49-F238E27FC236}">
                <a16:creationId xmlns:a16="http://schemas.microsoft.com/office/drawing/2014/main" id="{38618E36-0ABB-E34C-97DE-1050C3B96686}"/>
              </a:ext>
            </a:extLst>
          </p:cNvPr>
          <p:cNvSpPr>
            <a:spLocks noGrp="1"/>
          </p:cNvSpPr>
          <p:nvPr>
            <p:ph type="title"/>
          </p:nvPr>
        </p:nvSpPr>
        <p:spPr>
          <a:xfrm>
            <a:off x="838200" y="631872"/>
            <a:ext cx="10515600" cy="776288"/>
          </a:xfrm>
        </p:spPr>
        <p:txBody>
          <a:bodyPr/>
          <a:lstStyle/>
          <a:p>
            <a:pPr algn="ctr"/>
            <a:r>
              <a:rPr lang="es-MX" b="1" dirty="0">
                <a:solidFill>
                  <a:srgbClr val="D32630"/>
                </a:solidFill>
                <a:latin typeface="Open Sans" panose="020B0606030504020204" pitchFamily="34" charset="0"/>
                <a:ea typeface="Open Sans" panose="020B0606030504020204" pitchFamily="34" charset="0"/>
                <a:cs typeface="Open Sans" panose="020B0606030504020204" pitchFamily="34" charset="0"/>
              </a:rPr>
              <a:t>Desarrollos Métricas Aprox.</a:t>
            </a:r>
            <a:endParaRPr lang="es-MX" dirty="0"/>
          </a:p>
        </p:txBody>
      </p:sp>
      <p:graphicFrame>
        <p:nvGraphicFramePr>
          <p:cNvPr id="7" name="Tabla 6">
            <a:extLst>
              <a:ext uri="{FF2B5EF4-FFF2-40B4-BE49-F238E27FC236}">
                <a16:creationId xmlns:a16="http://schemas.microsoft.com/office/drawing/2014/main" id="{D10B9578-A063-4A60-EE80-93701128A896}"/>
              </a:ext>
            </a:extLst>
          </p:cNvPr>
          <p:cNvGraphicFramePr>
            <a:graphicFrameLocks noGrp="1"/>
          </p:cNvGraphicFramePr>
          <p:nvPr>
            <p:extLst>
              <p:ext uri="{D42A27DB-BD31-4B8C-83A1-F6EECF244321}">
                <p14:modId xmlns:p14="http://schemas.microsoft.com/office/powerpoint/2010/main" val="70042597"/>
              </p:ext>
            </p:extLst>
          </p:nvPr>
        </p:nvGraphicFramePr>
        <p:xfrm>
          <a:off x="1292469" y="1389302"/>
          <a:ext cx="10122162" cy="5281775"/>
        </p:xfrm>
        <a:graphic>
          <a:graphicData uri="http://schemas.openxmlformats.org/drawingml/2006/table">
            <a:tbl>
              <a:tblPr>
                <a:tableStyleId>{5C22544A-7EE6-4342-B048-85BDC9FD1C3A}</a:tableStyleId>
              </a:tblPr>
              <a:tblGrid>
                <a:gridCol w="4529801">
                  <a:extLst>
                    <a:ext uri="{9D8B030D-6E8A-4147-A177-3AD203B41FA5}">
                      <a16:colId xmlns:a16="http://schemas.microsoft.com/office/drawing/2014/main" val="3051056054"/>
                    </a:ext>
                  </a:extLst>
                </a:gridCol>
                <a:gridCol w="1295400">
                  <a:extLst>
                    <a:ext uri="{9D8B030D-6E8A-4147-A177-3AD203B41FA5}">
                      <a16:colId xmlns:a16="http://schemas.microsoft.com/office/drawing/2014/main" val="1993474205"/>
                    </a:ext>
                  </a:extLst>
                </a:gridCol>
                <a:gridCol w="1337935">
                  <a:extLst>
                    <a:ext uri="{9D8B030D-6E8A-4147-A177-3AD203B41FA5}">
                      <a16:colId xmlns:a16="http://schemas.microsoft.com/office/drawing/2014/main" val="2682646846"/>
                    </a:ext>
                  </a:extLst>
                </a:gridCol>
                <a:gridCol w="1357745">
                  <a:extLst>
                    <a:ext uri="{9D8B030D-6E8A-4147-A177-3AD203B41FA5}">
                      <a16:colId xmlns:a16="http://schemas.microsoft.com/office/drawing/2014/main" val="944593215"/>
                    </a:ext>
                  </a:extLst>
                </a:gridCol>
                <a:gridCol w="1601281">
                  <a:extLst>
                    <a:ext uri="{9D8B030D-6E8A-4147-A177-3AD203B41FA5}">
                      <a16:colId xmlns:a16="http://schemas.microsoft.com/office/drawing/2014/main" val="3370396072"/>
                    </a:ext>
                  </a:extLst>
                </a:gridCol>
              </a:tblGrid>
              <a:tr h="415593">
                <a:tc>
                  <a:txBody>
                    <a:bodyPr/>
                    <a:lstStyle/>
                    <a:p>
                      <a:pPr algn="l" fontAlgn="b"/>
                      <a:r>
                        <a:rPr lang="es-MX" sz="1800" b="0" u="none" strike="noStrike" cap="none" spc="0" dirty="0">
                          <a:ln w="0"/>
                          <a:solidFill>
                            <a:schemeClr val="tx1"/>
                          </a:solidFill>
                          <a:effectLst>
                            <a:outerShdw blurRad="38100" dist="19050" dir="2700000" algn="tl" rotWithShape="0">
                              <a:schemeClr val="dk1">
                                <a:alpha val="40000"/>
                              </a:schemeClr>
                            </a:outerShdw>
                          </a:effectLst>
                        </a:rPr>
                        <a:t>Integración SOACS</a:t>
                      </a:r>
                      <a:endParaRPr lang="es-MX" sz="1800" b="0" i="0" u="none" strike="noStrike"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5398" marR="5398" marT="5398" marB="0" anchor="b">
                    <a:solidFill>
                      <a:schemeClr val="accent5"/>
                    </a:solidFill>
                  </a:tcPr>
                </a:tc>
                <a:tc>
                  <a:txBody>
                    <a:bodyPr/>
                    <a:lstStyle/>
                    <a:p>
                      <a:pPr algn="l" fontAlgn="b"/>
                      <a:r>
                        <a:rPr lang="es-MX" sz="1800" b="0" u="none" strike="noStrike" cap="none" spc="0" dirty="0">
                          <a:ln w="0"/>
                          <a:solidFill>
                            <a:schemeClr val="tx1"/>
                          </a:solidFill>
                          <a:effectLst>
                            <a:outerShdw blurRad="38100" dist="19050" dir="2700000" algn="tl" rotWithShape="0">
                              <a:schemeClr val="dk1">
                                <a:alpha val="40000"/>
                              </a:schemeClr>
                            </a:outerShdw>
                          </a:effectLst>
                        </a:rPr>
                        <a:t>Complejidad</a:t>
                      </a:r>
                      <a:endParaRPr lang="es-MX" sz="1800" b="0" i="0" u="none" strike="noStrike"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5398" marR="5398" marT="5398" marB="0" anchor="b">
                    <a:solidFill>
                      <a:schemeClr val="accent5"/>
                    </a:solidFill>
                  </a:tcPr>
                </a:tc>
                <a:tc>
                  <a:txBody>
                    <a:bodyPr/>
                    <a:lstStyle/>
                    <a:p>
                      <a:pPr algn="l" fontAlgn="b"/>
                      <a:r>
                        <a:rPr lang="es-MX" sz="1800" b="0" i="0" u="none" strike="noStrike"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rPr>
                        <a:t>Programación</a:t>
                      </a:r>
                    </a:p>
                  </a:txBody>
                  <a:tcPr marL="5398" marR="5398" marT="5398" marB="0" anchor="b">
                    <a:solidFill>
                      <a:schemeClr val="accent5"/>
                    </a:solidFill>
                  </a:tcPr>
                </a:tc>
                <a:tc>
                  <a:txBody>
                    <a:bodyPr/>
                    <a:lstStyle/>
                    <a:p>
                      <a:pPr algn="l" fontAlgn="b"/>
                      <a:r>
                        <a:rPr lang="es-MX" sz="1800" b="0" u="none" strike="noStrike" cap="none" spc="0" dirty="0">
                          <a:ln w="0"/>
                          <a:solidFill>
                            <a:schemeClr val="tx1"/>
                          </a:solidFill>
                          <a:effectLst>
                            <a:outerShdw blurRad="38100" dist="19050" dir="2700000" algn="tl" rotWithShape="0">
                              <a:schemeClr val="dk1">
                                <a:alpha val="40000"/>
                              </a:schemeClr>
                            </a:outerShdw>
                          </a:effectLst>
                        </a:rPr>
                        <a:t>Transacciones procesadas</a:t>
                      </a:r>
                      <a:endParaRPr lang="es-MX" sz="1800" b="0" i="0" u="none" strike="noStrike"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5398" marR="5398" marT="5398" marB="0" anchor="b">
                    <a:solidFill>
                      <a:schemeClr val="accent5"/>
                    </a:solidFill>
                  </a:tcPr>
                </a:tc>
                <a:tc>
                  <a:txBody>
                    <a:bodyPr/>
                    <a:lstStyle/>
                    <a:p>
                      <a:pPr algn="l" fontAlgn="b"/>
                      <a:r>
                        <a:rPr lang="es-MX" sz="1800" b="0" u="none" strike="noStrike" cap="none" spc="0" dirty="0">
                          <a:ln w="0"/>
                          <a:solidFill>
                            <a:schemeClr val="tx1"/>
                          </a:solidFill>
                          <a:effectLst>
                            <a:outerShdw blurRad="38100" dist="19050" dir="2700000" algn="tl" rotWithShape="0">
                              <a:schemeClr val="dk1">
                                <a:alpha val="40000"/>
                              </a:schemeClr>
                            </a:outerShdw>
                          </a:effectLst>
                        </a:rPr>
                        <a:t>Mensajes Aprox.</a:t>
                      </a:r>
                      <a:endParaRPr lang="es-MX" sz="1800" b="0" i="0" u="none" strike="noStrike"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5398" marR="5398" marT="5398" marB="0" anchor="b">
                    <a:solidFill>
                      <a:schemeClr val="accent5"/>
                    </a:solidFill>
                  </a:tcPr>
                </a:tc>
                <a:extLst>
                  <a:ext uri="{0D108BD9-81ED-4DB2-BD59-A6C34878D82A}">
                    <a16:rowId xmlns:a16="http://schemas.microsoft.com/office/drawing/2014/main" val="727655255"/>
                  </a:ext>
                </a:extLst>
              </a:tr>
              <a:tr h="190970">
                <a:tc>
                  <a:txBody>
                    <a:bodyPr/>
                    <a:lstStyle/>
                    <a:p>
                      <a:pPr algn="l" fontAlgn="b"/>
                      <a:r>
                        <a:rPr lang="es-MX" sz="1200" u="none" strike="noStrike" dirty="0" err="1">
                          <a:effectLst/>
                        </a:rPr>
                        <a:t>AR_Creacion_de_transacciones</a:t>
                      </a:r>
                      <a:endParaRPr lang="es-MX" sz="1200" b="0" i="0" u="none" strike="noStrike" dirty="0">
                        <a:solidFill>
                          <a:srgbClr val="000000"/>
                        </a:solidFill>
                        <a:effectLst/>
                        <a:latin typeface="Calibri" panose="020F0502020204030204" pitchFamily="34" charset="0"/>
                      </a:endParaRPr>
                    </a:p>
                  </a:txBody>
                  <a:tcPr marL="5398" marR="5398" marT="5398" marB="0" anchor="b"/>
                </a:tc>
                <a:tc>
                  <a:txBody>
                    <a:bodyPr/>
                    <a:lstStyle/>
                    <a:p>
                      <a:pPr algn="l" fontAlgn="b"/>
                      <a:r>
                        <a:rPr lang="es-MX" sz="1200" u="none" strike="noStrike">
                          <a:effectLst/>
                        </a:rPr>
                        <a:t>Alta</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l" fontAlgn="b"/>
                      <a:r>
                        <a:rPr lang="es-MX" sz="1200" u="none" strike="noStrike">
                          <a:effectLst/>
                        </a:rPr>
                        <a:t>1 al dia</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r" fontAlgn="b"/>
                      <a:r>
                        <a:rPr lang="es-MX" sz="1200" u="none" strike="noStrike">
                          <a:effectLst/>
                        </a:rPr>
                        <a:t>350</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r" fontAlgn="b"/>
                      <a:r>
                        <a:rPr lang="es-MX" sz="1200" u="none" strike="noStrike" dirty="0">
                          <a:effectLst/>
                        </a:rPr>
                        <a:t>800</a:t>
                      </a:r>
                      <a:endParaRPr lang="es-MX" sz="1200" b="0" i="0" u="none" strike="noStrike" dirty="0">
                        <a:solidFill>
                          <a:srgbClr val="000000"/>
                        </a:solidFill>
                        <a:effectLst/>
                        <a:latin typeface="Calibri" panose="020F0502020204030204" pitchFamily="34" charset="0"/>
                      </a:endParaRPr>
                    </a:p>
                  </a:txBody>
                  <a:tcPr marL="5398" marR="5398" marT="5398" marB="0" anchor="b"/>
                </a:tc>
                <a:extLst>
                  <a:ext uri="{0D108BD9-81ED-4DB2-BD59-A6C34878D82A}">
                    <a16:rowId xmlns:a16="http://schemas.microsoft.com/office/drawing/2014/main" val="3832316495"/>
                  </a:ext>
                </a:extLst>
              </a:tr>
              <a:tr h="190970">
                <a:tc>
                  <a:txBody>
                    <a:bodyPr/>
                    <a:lstStyle/>
                    <a:p>
                      <a:pPr algn="l" fontAlgn="b"/>
                      <a:r>
                        <a:rPr lang="pt-BR" sz="1200" u="none" strike="noStrike" dirty="0" err="1">
                          <a:effectLst/>
                        </a:rPr>
                        <a:t>AR_Timbrado</a:t>
                      </a:r>
                      <a:r>
                        <a:rPr lang="pt-BR" sz="1200" u="none" strike="noStrike" dirty="0">
                          <a:effectLst/>
                        </a:rPr>
                        <a:t> de complemento de pagos</a:t>
                      </a:r>
                      <a:endParaRPr lang="pt-BR" sz="1200" b="0" i="0" u="none" strike="noStrike" dirty="0">
                        <a:solidFill>
                          <a:srgbClr val="000000"/>
                        </a:solidFill>
                        <a:effectLst/>
                        <a:latin typeface="Calibri" panose="020F0502020204030204" pitchFamily="34" charset="0"/>
                      </a:endParaRPr>
                    </a:p>
                  </a:txBody>
                  <a:tcPr marL="5398" marR="5398" marT="5398" marB="0" anchor="b"/>
                </a:tc>
                <a:tc>
                  <a:txBody>
                    <a:bodyPr/>
                    <a:lstStyle/>
                    <a:p>
                      <a:pPr algn="l" fontAlgn="b"/>
                      <a:r>
                        <a:rPr lang="es-MX" sz="1200" u="none" strike="noStrike">
                          <a:effectLst/>
                        </a:rPr>
                        <a:t>Media</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l" fontAlgn="b"/>
                      <a:r>
                        <a:rPr lang="es-MX" sz="1200" u="none" strike="noStrike">
                          <a:effectLst/>
                        </a:rPr>
                        <a:t>cada 10 min</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r" fontAlgn="b"/>
                      <a:r>
                        <a:rPr lang="es-MX" sz="1200" u="none" strike="noStrike">
                          <a:effectLst/>
                        </a:rPr>
                        <a:t>10</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r" fontAlgn="b"/>
                      <a:r>
                        <a:rPr lang="es-MX" sz="1200" u="none" strike="noStrike" dirty="0">
                          <a:effectLst/>
                        </a:rPr>
                        <a:t>60</a:t>
                      </a:r>
                      <a:endParaRPr lang="es-MX" sz="1200" b="0" i="0" u="none" strike="noStrike" dirty="0">
                        <a:solidFill>
                          <a:srgbClr val="000000"/>
                        </a:solidFill>
                        <a:effectLst/>
                        <a:latin typeface="Calibri" panose="020F0502020204030204" pitchFamily="34" charset="0"/>
                      </a:endParaRPr>
                    </a:p>
                  </a:txBody>
                  <a:tcPr marL="5398" marR="5398" marT="5398" marB="0" anchor="b"/>
                </a:tc>
                <a:extLst>
                  <a:ext uri="{0D108BD9-81ED-4DB2-BD59-A6C34878D82A}">
                    <a16:rowId xmlns:a16="http://schemas.microsoft.com/office/drawing/2014/main" val="805886394"/>
                  </a:ext>
                </a:extLst>
              </a:tr>
              <a:tr h="190970">
                <a:tc>
                  <a:txBody>
                    <a:bodyPr/>
                    <a:lstStyle/>
                    <a:p>
                      <a:pPr algn="l" fontAlgn="b"/>
                      <a:r>
                        <a:rPr lang="es-MX" sz="1200" u="none" strike="noStrike" dirty="0" err="1">
                          <a:effectLst/>
                        </a:rPr>
                        <a:t>AR_Timbrado</a:t>
                      </a:r>
                      <a:r>
                        <a:rPr lang="es-MX" sz="1200" u="none" strike="noStrike" dirty="0">
                          <a:effectLst/>
                        </a:rPr>
                        <a:t> de Transacciones</a:t>
                      </a:r>
                      <a:endParaRPr lang="es-MX" sz="1200" b="0" i="0" u="none" strike="noStrike" dirty="0">
                        <a:solidFill>
                          <a:srgbClr val="000000"/>
                        </a:solidFill>
                        <a:effectLst/>
                        <a:latin typeface="Calibri" panose="020F0502020204030204" pitchFamily="34" charset="0"/>
                      </a:endParaRPr>
                    </a:p>
                  </a:txBody>
                  <a:tcPr marL="5398" marR="5398" marT="5398" marB="0" anchor="b"/>
                </a:tc>
                <a:tc>
                  <a:txBody>
                    <a:bodyPr/>
                    <a:lstStyle/>
                    <a:p>
                      <a:pPr algn="l" fontAlgn="b"/>
                      <a:r>
                        <a:rPr lang="es-MX" sz="1200" u="none" strike="noStrike">
                          <a:effectLst/>
                        </a:rPr>
                        <a:t>Media</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l" fontAlgn="b"/>
                      <a:r>
                        <a:rPr lang="es-MX" sz="1200" u="none" strike="noStrike">
                          <a:effectLst/>
                        </a:rPr>
                        <a:t>cada 5 min</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r" fontAlgn="b"/>
                      <a:r>
                        <a:rPr lang="es-MX" sz="1200" u="none" strike="noStrike">
                          <a:effectLst/>
                        </a:rPr>
                        <a:t>10</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r" fontAlgn="b"/>
                      <a:r>
                        <a:rPr lang="es-MX" sz="1200" u="none" strike="noStrike">
                          <a:effectLst/>
                        </a:rPr>
                        <a:t>60</a:t>
                      </a:r>
                      <a:endParaRPr lang="es-MX" sz="1200" b="0" i="0" u="none" strike="noStrike">
                        <a:solidFill>
                          <a:srgbClr val="000000"/>
                        </a:solidFill>
                        <a:effectLst/>
                        <a:latin typeface="Calibri" panose="020F0502020204030204" pitchFamily="34" charset="0"/>
                      </a:endParaRPr>
                    </a:p>
                  </a:txBody>
                  <a:tcPr marL="5398" marR="5398" marT="5398" marB="0" anchor="b"/>
                </a:tc>
                <a:extLst>
                  <a:ext uri="{0D108BD9-81ED-4DB2-BD59-A6C34878D82A}">
                    <a16:rowId xmlns:a16="http://schemas.microsoft.com/office/drawing/2014/main" val="371407061"/>
                  </a:ext>
                </a:extLst>
              </a:tr>
              <a:tr h="190970">
                <a:tc>
                  <a:txBody>
                    <a:bodyPr/>
                    <a:lstStyle/>
                    <a:p>
                      <a:pPr algn="l" fontAlgn="b"/>
                      <a:r>
                        <a:rPr lang="es-MX" sz="1200" u="none" strike="noStrike" dirty="0">
                          <a:effectLst/>
                        </a:rPr>
                        <a:t>AR Creación y aplicación de recibos  ZAM</a:t>
                      </a:r>
                      <a:endParaRPr lang="es-MX" sz="1200" b="0" i="0" u="none" strike="noStrike" dirty="0">
                        <a:solidFill>
                          <a:srgbClr val="000000"/>
                        </a:solidFill>
                        <a:effectLst/>
                        <a:latin typeface="Calibri" panose="020F0502020204030204" pitchFamily="34" charset="0"/>
                      </a:endParaRPr>
                    </a:p>
                  </a:txBody>
                  <a:tcPr marL="5398" marR="5398" marT="5398" marB="0" anchor="b">
                    <a:solidFill>
                      <a:schemeClr val="accent2">
                        <a:lumMod val="40000"/>
                        <a:lumOff val="60000"/>
                      </a:schemeClr>
                    </a:solidFill>
                  </a:tcPr>
                </a:tc>
                <a:tc>
                  <a:txBody>
                    <a:bodyPr/>
                    <a:lstStyle/>
                    <a:p>
                      <a:pPr algn="l" fontAlgn="b"/>
                      <a:r>
                        <a:rPr lang="es-MX" sz="1200" u="none" strike="noStrike">
                          <a:effectLst/>
                        </a:rPr>
                        <a:t>Alta</a:t>
                      </a:r>
                      <a:endParaRPr lang="es-MX" sz="1200" b="0" i="0" u="none" strike="noStrike">
                        <a:solidFill>
                          <a:srgbClr val="000000"/>
                        </a:solidFill>
                        <a:effectLst/>
                        <a:latin typeface="Calibri" panose="020F0502020204030204" pitchFamily="34" charset="0"/>
                      </a:endParaRPr>
                    </a:p>
                  </a:txBody>
                  <a:tcPr marL="5398" marR="5398" marT="5398" marB="0" anchor="b">
                    <a:solidFill>
                      <a:schemeClr val="accent2">
                        <a:lumMod val="40000"/>
                        <a:lumOff val="60000"/>
                      </a:schemeClr>
                    </a:solidFill>
                  </a:tcPr>
                </a:tc>
                <a:tc>
                  <a:txBody>
                    <a:bodyPr/>
                    <a:lstStyle/>
                    <a:p>
                      <a:pPr algn="l" fontAlgn="b"/>
                      <a:r>
                        <a:rPr lang="es-MX" sz="1200" u="none" strike="noStrike">
                          <a:effectLst/>
                        </a:rPr>
                        <a:t>1 al dia</a:t>
                      </a:r>
                      <a:endParaRPr lang="es-MX" sz="1200" b="0" i="0" u="none" strike="noStrike">
                        <a:solidFill>
                          <a:srgbClr val="000000"/>
                        </a:solidFill>
                        <a:effectLst/>
                        <a:latin typeface="Calibri" panose="020F0502020204030204" pitchFamily="34" charset="0"/>
                      </a:endParaRPr>
                    </a:p>
                  </a:txBody>
                  <a:tcPr marL="5398" marR="5398" marT="5398" marB="0" anchor="b">
                    <a:solidFill>
                      <a:schemeClr val="accent2">
                        <a:lumMod val="40000"/>
                        <a:lumOff val="60000"/>
                      </a:schemeClr>
                    </a:solidFill>
                  </a:tcPr>
                </a:tc>
                <a:tc>
                  <a:txBody>
                    <a:bodyPr/>
                    <a:lstStyle/>
                    <a:p>
                      <a:pPr algn="r" fontAlgn="b"/>
                      <a:r>
                        <a:rPr lang="es-MX" sz="1200" u="none" strike="noStrike">
                          <a:effectLst/>
                        </a:rPr>
                        <a:t>4000</a:t>
                      </a:r>
                      <a:endParaRPr lang="es-MX" sz="1200" b="0" i="0" u="none" strike="noStrike">
                        <a:solidFill>
                          <a:srgbClr val="000000"/>
                        </a:solidFill>
                        <a:effectLst/>
                        <a:latin typeface="Calibri" panose="020F0502020204030204" pitchFamily="34" charset="0"/>
                      </a:endParaRPr>
                    </a:p>
                  </a:txBody>
                  <a:tcPr marL="5398" marR="5398" marT="5398" marB="0" anchor="b">
                    <a:solidFill>
                      <a:schemeClr val="accent2">
                        <a:lumMod val="40000"/>
                        <a:lumOff val="60000"/>
                      </a:schemeClr>
                    </a:solidFill>
                  </a:tcPr>
                </a:tc>
                <a:tc>
                  <a:txBody>
                    <a:bodyPr/>
                    <a:lstStyle/>
                    <a:p>
                      <a:pPr algn="r" fontAlgn="b"/>
                      <a:r>
                        <a:rPr lang="es-MX" sz="1200" u="none" strike="noStrike" dirty="0">
                          <a:effectLst/>
                        </a:rPr>
                        <a:t>8500</a:t>
                      </a:r>
                      <a:endParaRPr lang="es-MX" sz="1200" b="0" i="0" u="none" strike="noStrike" dirty="0">
                        <a:solidFill>
                          <a:srgbClr val="000000"/>
                        </a:solidFill>
                        <a:effectLst/>
                        <a:latin typeface="Calibri" panose="020F0502020204030204" pitchFamily="34" charset="0"/>
                      </a:endParaRPr>
                    </a:p>
                  </a:txBody>
                  <a:tcPr marL="5398" marR="5398" marT="5398" marB="0" anchor="b">
                    <a:solidFill>
                      <a:schemeClr val="accent2">
                        <a:lumMod val="40000"/>
                        <a:lumOff val="60000"/>
                      </a:schemeClr>
                    </a:solidFill>
                  </a:tcPr>
                </a:tc>
                <a:extLst>
                  <a:ext uri="{0D108BD9-81ED-4DB2-BD59-A6C34878D82A}">
                    <a16:rowId xmlns:a16="http://schemas.microsoft.com/office/drawing/2014/main" val="1550931147"/>
                  </a:ext>
                </a:extLst>
              </a:tr>
              <a:tr h="190970">
                <a:tc>
                  <a:txBody>
                    <a:bodyPr/>
                    <a:lstStyle/>
                    <a:p>
                      <a:pPr algn="l" fontAlgn="b"/>
                      <a:r>
                        <a:rPr lang="es-MX" sz="1200" u="none" strike="noStrike">
                          <a:effectLst/>
                        </a:rPr>
                        <a:t>INV Importación de consumos de diesel</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l" fontAlgn="b"/>
                      <a:r>
                        <a:rPr lang="es-MX" sz="1200" u="none" strike="noStrike">
                          <a:effectLst/>
                        </a:rPr>
                        <a:t>Media</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l" fontAlgn="b"/>
                      <a:r>
                        <a:rPr lang="es-MX" sz="1200" u="none" strike="noStrike">
                          <a:effectLst/>
                        </a:rPr>
                        <a:t>1 al dia</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r" fontAlgn="b"/>
                      <a:r>
                        <a:rPr lang="es-MX" sz="1200" u="none" strike="noStrike">
                          <a:effectLst/>
                        </a:rPr>
                        <a:t>213</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r" fontAlgn="b"/>
                      <a:r>
                        <a:rPr lang="es-MX" sz="1200" u="none" strike="noStrike">
                          <a:effectLst/>
                        </a:rPr>
                        <a:t>30</a:t>
                      </a:r>
                      <a:endParaRPr lang="es-MX" sz="1200" b="0" i="0" u="none" strike="noStrike">
                        <a:solidFill>
                          <a:srgbClr val="000000"/>
                        </a:solidFill>
                        <a:effectLst/>
                        <a:latin typeface="Calibri" panose="020F0502020204030204" pitchFamily="34" charset="0"/>
                      </a:endParaRPr>
                    </a:p>
                  </a:txBody>
                  <a:tcPr marL="5398" marR="5398" marT="5398" marB="0" anchor="b"/>
                </a:tc>
                <a:extLst>
                  <a:ext uri="{0D108BD9-81ED-4DB2-BD59-A6C34878D82A}">
                    <a16:rowId xmlns:a16="http://schemas.microsoft.com/office/drawing/2014/main" val="3758770620"/>
                  </a:ext>
                </a:extLst>
              </a:tr>
              <a:tr h="354285">
                <a:tc>
                  <a:txBody>
                    <a:bodyPr/>
                    <a:lstStyle/>
                    <a:p>
                      <a:pPr algn="l" fontAlgn="b"/>
                      <a:r>
                        <a:rPr lang="es-MX" sz="1200" u="none" strike="noStrike" dirty="0" err="1">
                          <a:effectLst/>
                        </a:rPr>
                        <a:t>CE_Importación</a:t>
                      </a:r>
                      <a:r>
                        <a:rPr lang="es-MX" sz="1200" u="none" strike="noStrike" dirty="0">
                          <a:effectLst/>
                        </a:rPr>
                        <a:t> de estados de cuenta bancarios</a:t>
                      </a:r>
                      <a:endParaRPr lang="es-MX" sz="1200" b="0" i="0" u="none" strike="noStrike" dirty="0">
                        <a:solidFill>
                          <a:srgbClr val="000000"/>
                        </a:solidFill>
                        <a:effectLst/>
                        <a:latin typeface="Calibri" panose="020F0502020204030204" pitchFamily="34" charset="0"/>
                      </a:endParaRPr>
                    </a:p>
                  </a:txBody>
                  <a:tcPr marL="5398" marR="5398" marT="5398" marB="0" anchor="b"/>
                </a:tc>
                <a:tc>
                  <a:txBody>
                    <a:bodyPr/>
                    <a:lstStyle/>
                    <a:p>
                      <a:pPr algn="l" fontAlgn="b"/>
                      <a:r>
                        <a:rPr lang="es-MX" sz="1200" u="none" strike="noStrike">
                          <a:effectLst/>
                        </a:rPr>
                        <a:t>Alta</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l" fontAlgn="b"/>
                      <a:r>
                        <a:rPr lang="es-MX" sz="1200" u="none" strike="noStrike">
                          <a:effectLst/>
                        </a:rPr>
                        <a:t>bajo de manda</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r" fontAlgn="b"/>
                      <a:r>
                        <a:rPr lang="es-MX" sz="1200" u="none" strike="noStrike" dirty="0">
                          <a:effectLst/>
                        </a:rPr>
                        <a:t>40</a:t>
                      </a:r>
                      <a:endParaRPr lang="es-MX" sz="1200" b="0" i="0" u="none" strike="noStrike" dirty="0">
                        <a:solidFill>
                          <a:srgbClr val="000000"/>
                        </a:solidFill>
                        <a:effectLst/>
                        <a:latin typeface="Calibri" panose="020F0502020204030204" pitchFamily="34" charset="0"/>
                      </a:endParaRPr>
                    </a:p>
                  </a:txBody>
                  <a:tcPr marL="5398" marR="5398" marT="5398" marB="0" anchor="b"/>
                </a:tc>
                <a:tc>
                  <a:txBody>
                    <a:bodyPr/>
                    <a:lstStyle/>
                    <a:p>
                      <a:pPr algn="r" fontAlgn="b"/>
                      <a:r>
                        <a:rPr lang="es-MX" sz="1200" u="none" strike="noStrike" dirty="0">
                          <a:effectLst/>
                        </a:rPr>
                        <a:t>600</a:t>
                      </a:r>
                      <a:endParaRPr lang="es-MX" sz="1200" b="0" i="0" u="none" strike="noStrike" dirty="0">
                        <a:solidFill>
                          <a:srgbClr val="000000"/>
                        </a:solidFill>
                        <a:effectLst/>
                        <a:latin typeface="Calibri" panose="020F0502020204030204" pitchFamily="34" charset="0"/>
                      </a:endParaRPr>
                    </a:p>
                  </a:txBody>
                  <a:tcPr marL="5398" marR="5398" marT="5398" marB="0" anchor="b"/>
                </a:tc>
                <a:extLst>
                  <a:ext uri="{0D108BD9-81ED-4DB2-BD59-A6C34878D82A}">
                    <a16:rowId xmlns:a16="http://schemas.microsoft.com/office/drawing/2014/main" val="3106317217"/>
                  </a:ext>
                </a:extLst>
              </a:tr>
              <a:tr h="180434">
                <a:tc>
                  <a:txBody>
                    <a:bodyPr/>
                    <a:lstStyle/>
                    <a:p>
                      <a:pPr algn="l" fontAlgn="b"/>
                      <a:r>
                        <a:rPr lang="es-MX" sz="1200" u="none" strike="noStrike" dirty="0">
                          <a:effectLst/>
                        </a:rPr>
                        <a:t>AR Creación y Actualización de Clientes</a:t>
                      </a:r>
                      <a:endParaRPr lang="es-MX" sz="1200" b="0" i="0" u="none" strike="noStrike" dirty="0">
                        <a:solidFill>
                          <a:srgbClr val="000000"/>
                        </a:solidFill>
                        <a:effectLst/>
                        <a:latin typeface="Calibri" panose="020F0502020204030204" pitchFamily="34" charset="0"/>
                      </a:endParaRPr>
                    </a:p>
                  </a:txBody>
                  <a:tcPr marL="5398" marR="5398" marT="5398" marB="0" anchor="b">
                    <a:solidFill>
                      <a:schemeClr val="accent2">
                        <a:lumMod val="40000"/>
                        <a:lumOff val="60000"/>
                      </a:schemeClr>
                    </a:solidFill>
                  </a:tcPr>
                </a:tc>
                <a:tc>
                  <a:txBody>
                    <a:bodyPr/>
                    <a:lstStyle/>
                    <a:p>
                      <a:pPr algn="l" fontAlgn="b"/>
                      <a:r>
                        <a:rPr lang="es-MX" sz="1200" u="none" strike="noStrike">
                          <a:effectLst/>
                        </a:rPr>
                        <a:t>Muy Alta</a:t>
                      </a:r>
                      <a:endParaRPr lang="es-MX" sz="1200" b="0" i="0" u="none" strike="noStrike">
                        <a:solidFill>
                          <a:srgbClr val="000000"/>
                        </a:solidFill>
                        <a:effectLst/>
                        <a:latin typeface="Calibri" panose="020F0502020204030204" pitchFamily="34" charset="0"/>
                      </a:endParaRPr>
                    </a:p>
                  </a:txBody>
                  <a:tcPr marL="5398" marR="5398" marT="5398" marB="0" anchor="b">
                    <a:solidFill>
                      <a:schemeClr val="accent2">
                        <a:lumMod val="40000"/>
                        <a:lumOff val="60000"/>
                      </a:schemeClr>
                    </a:solidFill>
                  </a:tcPr>
                </a:tc>
                <a:tc>
                  <a:txBody>
                    <a:bodyPr/>
                    <a:lstStyle/>
                    <a:p>
                      <a:pPr algn="l" fontAlgn="b"/>
                      <a:r>
                        <a:rPr lang="es-MX" sz="1200" u="none" strike="noStrike">
                          <a:effectLst/>
                        </a:rPr>
                        <a:t>1 al dia</a:t>
                      </a:r>
                      <a:endParaRPr lang="es-MX" sz="1200" b="0" i="0" u="none" strike="noStrike">
                        <a:solidFill>
                          <a:srgbClr val="000000"/>
                        </a:solidFill>
                        <a:effectLst/>
                        <a:latin typeface="Calibri" panose="020F0502020204030204" pitchFamily="34" charset="0"/>
                      </a:endParaRPr>
                    </a:p>
                  </a:txBody>
                  <a:tcPr marL="5398" marR="5398" marT="5398" marB="0" anchor="b">
                    <a:solidFill>
                      <a:schemeClr val="accent2">
                        <a:lumMod val="40000"/>
                        <a:lumOff val="60000"/>
                      </a:schemeClr>
                    </a:solidFill>
                  </a:tcPr>
                </a:tc>
                <a:tc>
                  <a:txBody>
                    <a:bodyPr/>
                    <a:lstStyle/>
                    <a:p>
                      <a:pPr algn="r" fontAlgn="b"/>
                      <a:r>
                        <a:rPr lang="es-MX" sz="1200" u="none" strike="noStrike" dirty="0">
                          <a:effectLst/>
                        </a:rPr>
                        <a:t>30</a:t>
                      </a:r>
                      <a:endParaRPr lang="es-MX" sz="1200" b="0" i="0" u="none" strike="noStrike" dirty="0">
                        <a:solidFill>
                          <a:srgbClr val="000000"/>
                        </a:solidFill>
                        <a:effectLst/>
                        <a:latin typeface="Calibri" panose="020F0502020204030204" pitchFamily="34" charset="0"/>
                      </a:endParaRPr>
                    </a:p>
                  </a:txBody>
                  <a:tcPr marL="5398" marR="5398" marT="5398" marB="0" anchor="b">
                    <a:solidFill>
                      <a:schemeClr val="accent2">
                        <a:lumMod val="40000"/>
                        <a:lumOff val="60000"/>
                      </a:schemeClr>
                    </a:solidFill>
                  </a:tcPr>
                </a:tc>
                <a:tc>
                  <a:txBody>
                    <a:bodyPr/>
                    <a:lstStyle/>
                    <a:p>
                      <a:pPr algn="r" fontAlgn="b"/>
                      <a:r>
                        <a:rPr lang="es-MX" sz="1200" u="none" strike="noStrike" dirty="0">
                          <a:effectLst/>
                        </a:rPr>
                        <a:t>1800</a:t>
                      </a:r>
                      <a:endParaRPr lang="es-MX" sz="1200" b="0" i="0" u="none" strike="noStrike" dirty="0">
                        <a:solidFill>
                          <a:srgbClr val="000000"/>
                        </a:solidFill>
                        <a:effectLst/>
                        <a:latin typeface="Calibri" panose="020F0502020204030204" pitchFamily="34" charset="0"/>
                      </a:endParaRPr>
                    </a:p>
                  </a:txBody>
                  <a:tcPr marL="5398" marR="5398" marT="5398" marB="0" anchor="b">
                    <a:solidFill>
                      <a:schemeClr val="accent2">
                        <a:lumMod val="40000"/>
                        <a:lumOff val="60000"/>
                      </a:schemeClr>
                    </a:solidFill>
                  </a:tcPr>
                </a:tc>
                <a:extLst>
                  <a:ext uri="{0D108BD9-81ED-4DB2-BD59-A6C34878D82A}">
                    <a16:rowId xmlns:a16="http://schemas.microsoft.com/office/drawing/2014/main" val="1593492017"/>
                  </a:ext>
                </a:extLst>
              </a:tr>
              <a:tr h="180434">
                <a:tc>
                  <a:txBody>
                    <a:bodyPr/>
                    <a:lstStyle/>
                    <a:p>
                      <a:pPr algn="l" fontAlgn="b"/>
                      <a:r>
                        <a:rPr lang="es-MX" sz="1200" u="none" strike="noStrike">
                          <a:effectLst/>
                        </a:rPr>
                        <a:t>AP Validación de Complementos de pago(Generacion Carpetas)</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l" fontAlgn="b"/>
                      <a:r>
                        <a:rPr lang="es-MX" sz="1200" u="none" strike="noStrike">
                          <a:effectLst/>
                        </a:rPr>
                        <a:t>Baja</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l" fontAlgn="b"/>
                      <a:r>
                        <a:rPr lang="es-MX" sz="1200" u="none" strike="noStrike">
                          <a:effectLst/>
                        </a:rPr>
                        <a:t>1 al dia</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r" fontAlgn="b"/>
                      <a:r>
                        <a:rPr lang="es-MX" sz="1200" u="none" strike="noStrike">
                          <a:effectLst/>
                        </a:rPr>
                        <a:t>30</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r" fontAlgn="b"/>
                      <a:r>
                        <a:rPr lang="es-MX" sz="1200" u="none" strike="noStrike">
                          <a:effectLst/>
                        </a:rPr>
                        <a:t>90</a:t>
                      </a:r>
                      <a:endParaRPr lang="es-MX" sz="1200" b="0" i="0" u="none" strike="noStrike">
                        <a:solidFill>
                          <a:srgbClr val="000000"/>
                        </a:solidFill>
                        <a:effectLst/>
                        <a:latin typeface="Calibri" panose="020F0502020204030204" pitchFamily="34" charset="0"/>
                      </a:endParaRPr>
                    </a:p>
                  </a:txBody>
                  <a:tcPr marL="5398" marR="5398" marT="5398" marB="0" anchor="b"/>
                </a:tc>
                <a:extLst>
                  <a:ext uri="{0D108BD9-81ED-4DB2-BD59-A6C34878D82A}">
                    <a16:rowId xmlns:a16="http://schemas.microsoft.com/office/drawing/2014/main" val="228888759"/>
                  </a:ext>
                </a:extLst>
              </a:tr>
              <a:tr h="180434">
                <a:tc>
                  <a:txBody>
                    <a:bodyPr/>
                    <a:lstStyle/>
                    <a:p>
                      <a:pPr algn="l" fontAlgn="b"/>
                      <a:r>
                        <a:rPr lang="es-MX" sz="1200" u="none" strike="noStrike">
                          <a:effectLst/>
                        </a:rPr>
                        <a:t>AP Validación de Complementos de pago(Envio de correos)</a:t>
                      </a:r>
                      <a:endParaRPr lang="es-MX" sz="1200" b="0" i="0" u="none" strike="noStrike">
                        <a:solidFill>
                          <a:srgbClr val="000000"/>
                        </a:solidFill>
                        <a:effectLst/>
                        <a:latin typeface="Calibri" panose="020F0502020204030204" pitchFamily="34" charset="0"/>
                      </a:endParaRPr>
                    </a:p>
                  </a:txBody>
                  <a:tcPr marL="5398" marR="5398" marT="5398" marB="0" anchor="b">
                    <a:solidFill>
                      <a:schemeClr val="accent2">
                        <a:lumMod val="40000"/>
                        <a:lumOff val="60000"/>
                      </a:schemeClr>
                    </a:solidFill>
                  </a:tcPr>
                </a:tc>
                <a:tc>
                  <a:txBody>
                    <a:bodyPr/>
                    <a:lstStyle/>
                    <a:p>
                      <a:pPr algn="l" fontAlgn="b"/>
                      <a:r>
                        <a:rPr lang="es-MX" sz="1200" u="none" strike="noStrike">
                          <a:effectLst/>
                        </a:rPr>
                        <a:t>Baja</a:t>
                      </a:r>
                      <a:endParaRPr lang="es-MX" sz="1200" b="0" i="0" u="none" strike="noStrike">
                        <a:solidFill>
                          <a:srgbClr val="000000"/>
                        </a:solidFill>
                        <a:effectLst/>
                        <a:latin typeface="Calibri" panose="020F0502020204030204" pitchFamily="34" charset="0"/>
                      </a:endParaRPr>
                    </a:p>
                  </a:txBody>
                  <a:tcPr marL="5398" marR="5398" marT="5398" marB="0" anchor="b">
                    <a:solidFill>
                      <a:schemeClr val="accent2">
                        <a:lumMod val="40000"/>
                        <a:lumOff val="60000"/>
                      </a:schemeClr>
                    </a:solidFill>
                  </a:tcPr>
                </a:tc>
                <a:tc>
                  <a:txBody>
                    <a:bodyPr/>
                    <a:lstStyle/>
                    <a:p>
                      <a:pPr algn="l" fontAlgn="b"/>
                      <a:r>
                        <a:rPr lang="es-MX" sz="1200" u="none" strike="noStrike" dirty="0">
                          <a:effectLst/>
                        </a:rPr>
                        <a:t>1 al día</a:t>
                      </a:r>
                      <a:endParaRPr lang="es-MX" sz="1200" b="0" i="0" u="none" strike="noStrike" dirty="0">
                        <a:solidFill>
                          <a:srgbClr val="000000"/>
                        </a:solidFill>
                        <a:effectLst/>
                        <a:latin typeface="Calibri" panose="020F0502020204030204" pitchFamily="34" charset="0"/>
                      </a:endParaRPr>
                    </a:p>
                  </a:txBody>
                  <a:tcPr marL="5398" marR="5398" marT="5398" marB="0" anchor="b">
                    <a:solidFill>
                      <a:schemeClr val="accent2">
                        <a:lumMod val="40000"/>
                        <a:lumOff val="60000"/>
                      </a:schemeClr>
                    </a:solidFill>
                  </a:tcPr>
                </a:tc>
                <a:tc>
                  <a:txBody>
                    <a:bodyPr/>
                    <a:lstStyle/>
                    <a:p>
                      <a:pPr algn="r" fontAlgn="b"/>
                      <a:r>
                        <a:rPr lang="es-MX" sz="1200" u="none" strike="noStrike">
                          <a:effectLst/>
                        </a:rPr>
                        <a:t>150</a:t>
                      </a:r>
                      <a:endParaRPr lang="es-MX" sz="1200" b="0" i="0" u="none" strike="noStrike">
                        <a:solidFill>
                          <a:srgbClr val="000000"/>
                        </a:solidFill>
                        <a:effectLst/>
                        <a:latin typeface="Calibri" panose="020F0502020204030204" pitchFamily="34" charset="0"/>
                      </a:endParaRPr>
                    </a:p>
                  </a:txBody>
                  <a:tcPr marL="5398" marR="5398" marT="5398" marB="0" anchor="b">
                    <a:solidFill>
                      <a:schemeClr val="accent2">
                        <a:lumMod val="40000"/>
                        <a:lumOff val="60000"/>
                      </a:schemeClr>
                    </a:solidFill>
                  </a:tcPr>
                </a:tc>
                <a:tc>
                  <a:txBody>
                    <a:bodyPr/>
                    <a:lstStyle/>
                    <a:p>
                      <a:pPr algn="r" fontAlgn="b"/>
                      <a:r>
                        <a:rPr lang="es-MX" sz="1200" u="none" strike="noStrike" dirty="0">
                          <a:effectLst/>
                        </a:rPr>
                        <a:t>1500</a:t>
                      </a:r>
                      <a:endParaRPr lang="es-MX" sz="1200" b="0" i="0" u="none" strike="noStrike" dirty="0">
                        <a:solidFill>
                          <a:srgbClr val="000000"/>
                        </a:solidFill>
                        <a:effectLst/>
                        <a:latin typeface="Calibri" panose="020F0502020204030204" pitchFamily="34" charset="0"/>
                      </a:endParaRPr>
                    </a:p>
                  </a:txBody>
                  <a:tcPr marL="5398" marR="5398" marT="5398" marB="0" anchor="b">
                    <a:solidFill>
                      <a:schemeClr val="accent2">
                        <a:lumMod val="40000"/>
                        <a:lumOff val="60000"/>
                      </a:schemeClr>
                    </a:solidFill>
                  </a:tcPr>
                </a:tc>
                <a:extLst>
                  <a:ext uri="{0D108BD9-81ED-4DB2-BD59-A6C34878D82A}">
                    <a16:rowId xmlns:a16="http://schemas.microsoft.com/office/drawing/2014/main" val="1320272664"/>
                  </a:ext>
                </a:extLst>
              </a:tr>
              <a:tr h="190970">
                <a:tc>
                  <a:txBody>
                    <a:bodyPr/>
                    <a:lstStyle/>
                    <a:p>
                      <a:pPr algn="l" fontAlgn="b"/>
                      <a:r>
                        <a:rPr lang="es-MX" sz="1200" u="none" strike="noStrike">
                          <a:effectLst/>
                        </a:rPr>
                        <a:t>AP Validación de Complementos de pago(Validacion)</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l" fontAlgn="b"/>
                      <a:r>
                        <a:rPr lang="es-MX" sz="1200" u="none" strike="noStrike" dirty="0">
                          <a:effectLst/>
                        </a:rPr>
                        <a:t>Alta</a:t>
                      </a:r>
                      <a:endParaRPr lang="es-MX" sz="1200" b="0" i="0" u="none" strike="noStrike" dirty="0">
                        <a:solidFill>
                          <a:srgbClr val="000000"/>
                        </a:solidFill>
                        <a:effectLst/>
                        <a:latin typeface="Calibri" panose="020F0502020204030204" pitchFamily="34" charset="0"/>
                      </a:endParaRPr>
                    </a:p>
                  </a:txBody>
                  <a:tcPr marL="5398" marR="5398" marT="5398" marB="0" anchor="b"/>
                </a:tc>
                <a:tc>
                  <a:txBody>
                    <a:bodyPr/>
                    <a:lstStyle/>
                    <a:p>
                      <a:pPr algn="l" fontAlgn="b"/>
                      <a:r>
                        <a:rPr lang="es-MX" sz="1200" u="none" strike="noStrike" dirty="0">
                          <a:effectLst/>
                        </a:rPr>
                        <a:t>bajo de manda</a:t>
                      </a:r>
                      <a:endParaRPr lang="es-MX" sz="1200" b="0" i="0" u="none" strike="noStrike" dirty="0">
                        <a:solidFill>
                          <a:srgbClr val="000000"/>
                        </a:solidFill>
                        <a:effectLst/>
                        <a:latin typeface="Calibri" panose="020F0502020204030204" pitchFamily="34" charset="0"/>
                      </a:endParaRPr>
                    </a:p>
                  </a:txBody>
                  <a:tcPr marL="5398" marR="5398" marT="5398" marB="0" anchor="b"/>
                </a:tc>
                <a:tc>
                  <a:txBody>
                    <a:bodyPr/>
                    <a:lstStyle/>
                    <a:p>
                      <a:pPr algn="r" fontAlgn="b"/>
                      <a:r>
                        <a:rPr lang="es-MX" sz="1200" u="none" strike="noStrike">
                          <a:effectLst/>
                        </a:rPr>
                        <a:t>3</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r" fontAlgn="b"/>
                      <a:r>
                        <a:rPr lang="es-MX" sz="1200" u="none" strike="noStrike">
                          <a:effectLst/>
                        </a:rPr>
                        <a:t>500</a:t>
                      </a:r>
                      <a:endParaRPr lang="es-MX" sz="1200" b="0" i="0" u="none" strike="noStrike">
                        <a:solidFill>
                          <a:srgbClr val="000000"/>
                        </a:solidFill>
                        <a:effectLst/>
                        <a:latin typeface="Calibri" panose="020F0502020204030204" pitchFamily="34" charset="0"/>
                      </a:endParaRPr>
                    </a:p>
                  </a:txBody>
                  <a:tcPr marL="5398" marR="5398" marT="5398" marB="0" anchor="b"/>
                </a:tc>
                <a:extLst>
                  <a:ext uri="{0D108BD9-81ED-4DB2-BD59-A6C34878D82A}">
                    <a16:rowId xmlns:a16="http://schemas.microsoft.com/office/drawing/2014/main" val="2402061416"/>
                  </a:ext>
                </a:extLst>
              </a:tr>
              <a:tr h="190970">
                <a:tc>
                  <a:txBody>
                    <a:bodyPr/>
                    <a:lstStyle/>
                    <a:p>
                      <a:pPr algn="l" fontAlgn="b"/>
                      <a:r>
                        <a:rPr lang="es-MX" sz="1200" u="none" strike="noStrike">
                          <a:effectLst/>
                        </a:rPr>
                        <a:t>AP Validación de Facturas (Nuevo)</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l" fontAlgn="b"/>
                      <a:r>
                        <a:rPr lang="es-MX" sz="1200" u="none" strike="noStrike">
                          <a:effectLst/>
                        </a:rPr>
                        <a:t>Alta</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l" fontAlgn="b"/>
                      <a:r>
                        <a:rPr lang="es-MX" sz="1200" u="none" strike="noStrike">
                          <a:effectLst/>
                        </a:rPr>
                        <a:t>cada 5 min</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r" fontAlgn="b"/>
                      <a:r>
                        <a:rPr lang="es-MX" sz="1200" u="none" strike="noStrike" dirty="0">
                          <a:effectLst/>
                        </a:rPr>
                        <a:t>10</a:t>
                      </a:r>
                      <a:endParaRPr lang="es-MX" sz="1200" b="0" i="0" u="none" strike="noStrike" dirty="0">
                        <a:solidFill>
                          <a:srgbClr val="000000"/>
                        </a:solidFill>
                        <a:effectLst/>
                        <a:latin typeface="Calibri" panose="020F0502020204030204" pitchFamily="34" charset="0"/>
                      </a:endParaRPr>
                    </a:p>
                  </a:txBody>
                  <a:tcPr marL="5398" marR="5398" marT="5398" marB="0" anchor="b"/>
                </a:tc>
                <a:tc>
                  <a:txBody>
                    <a:bodyPr/>
                    <a:lstStyle/>
                    <a:p>
                      <a:pPr algn="r" fontAlgn="b"/>
                      <a:r>
                        <a:rPr lang="es-MX" sz="1200" u="none" strike="noStrike">
                          <a:effectLst/>
                        </a:rPr>
                        <a:t>160</a:t>
                      </a:r>
                      <a:endParaRPr lang="es-MX" sz="1200" b="0" i="0" u="none" strike="noStrike">
                        <a:solidFill>
                          <a:srgbClr val="000000"/>
                        </a:solidFill>
                        <a:effectLst/>
                        <a:latin typeface="Calibri" panose="020F0502020204030204" pitchFamily="34" charset="0"/>
                      </a:endParaRPr>
                    </a:p>
                  </a:txBody>
                  <a:tcPr marL="5398" marR="5398" marT="5398" marB="0" anchor="b"/>
                </a:tc>
                <a:extLst>
                  <a:ext uri="{0D108BD9-81ED-4DB2-BD59-A6C34878D82A}">
                    <a16:rowId xmlns:a16="http://schemas.microsoft.com/office/drawing/2014/main" val="1506589985"/>
                  </a:ext>
                </a:extLst>
              </a:tr>
              <a:tr h="190970">
                <a:tc>
                  <a:txBody>
                    <a:bodyPr/>
                    <a:lstStyle/>
                    <a:p>
                      <a:pPr algn="l" fontAlgn="b"/>
                      <a:r>
                        <a:rPr lang="es-MX" sz="1200" u="none" strike="noStrike" dirty="0">
                          <a:effectLst/>
                        </a:rPr>
                        <a:t>GL Importación de Pólizas Contables TMS Y Nómina de Empleados</a:t>
                      </a:r>
                      <a:endParaRPr lang="es-MX" sz="1200" b="0" i="0" u="none" strike="noStrike" dirty="0">
                        <a:solidFill>
                          <a:srgbClr val="000000"/>
                        </a:solidFill>
                        <a:effectLst/>
                        <a:latin typeface="Calibri" panose="020F0502020204030204" pitchFamily="34" charset="0"/>
                      </a:endParaRPr>
                    </a:p>
                  </a:txBody>
                  <a:tcPr marL="5398" marR="5398" marT="5398" marB="0" anchor="b"/>
                </a:tc>
                <a:tc>
                  <a:txBody>
                    <a:bodyPr/>
                    <a:lstStyle/>
                    <a:p>
                      <a:pPr algn="l" fontAlgn="b"/>
                      <a:r>
                        <a:rPr lang="es-MX" sz="1200" u="none" strike="noStrike">
                          <a:effectLst/>
                        </a:rPr>
                        <a:t>Media</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l" fontAlgn="b"/>
                      <a:r>
                        <a:rPr lang="es-MX" sz="1200" u="none" strike="noStrike">
                          <a:effectLst/>
                        </a:rPr>
                        <a:t>1 vez al dia</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r" fontAlgn="b"/>
                      <a:r>
                        <a:rPr lang="es-MX" sz="1200" u="none" strike="noStrike">
                          <a:effectLst/>
                        </a:rPr>
                        <a:t>70000</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r" fontAlgn="b"/>
                      <a:r>
                        <a:rPr lang="es-MX" sz="1200" u="sng" strike="noStrike">
                          <a:effectLst/>
                        </a:rPr>
                        <a:t>50</a:t>
                      </a:r>
                      <a:endParaRPr lang="es-MX" sz="1200" b="0" i="0" u="sng" strike="noStrike">
                        <a:solidFill>
                          <a:srgbClr val="000000"/>
                        </a:solidFill>
                        <a:effectLst/>
                        <a:latin typeface="Calibri" panose="020F0502020204030204" pitchFamily="34" charset="0"/>
                      </a:endParaRPr>
                    </a:p>
                  </a:txBody>
                  <a:tcPr marL="5398" marR="5398" marT="5398" marB="0" anchor="b"/>
                </a:tc>
                <a:extLst>
                  <a:ext uri="{0D108BD9-81ED-4DB2-BD59-A6C34878D82A}">
                    <a16:rowId xmlns:a16="http://schemas.microsoft.com/office/drawing/2014/main" val="2392386914"/>
                  </a:ext>
                </a:extLst>
              </a:tr>
              <a:tr h="190970">
                <a:tc>
                  <a:txBody>
                    <a:bodyPr/>
                    <a:lstStyle/>
                    <a:p>
                      <a:pPr algn="l" fontAlgn="b"/>
                      <a:r>
                        <a:rPr lang="es-MX" sz="1200" u="none" strike="noStrike">
                          <a:effectLst/>
                        </a:rPr>
                        <a:t>Bloqueo/Desbloqueo de unidades ZAM</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l" fontAlgn="b"/>
                      <a:r>
                        <a:rPr lang="es-MX" sz="1200" u="none" strike="noStrike">
                          <a:effectLst/>
                        </a:rPr>
                        <a:t>Alta</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l" fontAlgn="b"/>
                      <a:r>
                        <a:rPr lang="es-MX" sz="1200" u="none" strike="noStrike">
                          <a:effectLst/>
                        </a:rPr>
                        <a:t>cada 15 min </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r" fontAlgn="b"/>
                      <a:r>
                        <a:rPr lang="es-MX" sz="1200" u="none" strike="noStrike" dirty="0">
                          <a:effectLst/>
                        </a:rPr>
                        <a:t>15</a:t>
                      </a:r>
                      <a:endParaRPr lang="es-MX" sz="1200" b="0" i="0" u="none" strike="noStrike" dirty="0">
                        <a:solidFill>
                          <a:srgbClr val="000000"/>
                        </a:solidFill>
                        <a:effectLst/>
                        <a:latin typeface="Calibri" panose="020F0502020204030204" pitchFamily="34" charset="0"/>
                      </a:endParaRPr>
                    </a:p>
                  </a:txBody>
                  <a:tcPr marL="5398" marR="5398" marT="5398" marB="0" anchor="b"/>
                </a:tc>
                <a:tc>
                  <a:txBody>
                    <a:bodyPr/>
                    <a:lstStyle/>
                    <a:p>
                      <a:pPr algn="r" fontAlgn="b"/>
                      <a:r>
                        <a:rPr lang="es-MX" sz="1200" u="none" strike="noStrike">
                          <a:effectLst/>
                        </a:rPr>
                        <a:t>540</a:t>
                      </a:r>
                      <a:endParaRPr lang="es-MX" sz="1200" b="0" i="0" u="none" strike="noStrike">
                        <a:solidFill>
                          <a:srgbClr val="000000"/>
                        </a:solidFill>
                        <a:effectLst/>
                        <a:latin typeface="Calibri" panose="020F0502020204030204" pitchFamily="34" charset="0"/>
                      </a:endParaRPr>
                    </a:p>
                  </a:txBody>
                  <a:tcPr marL="5398" marR="5398" marT="5398" marB="0" anchor="b"/>
                </a:tc>
                <a:extLst>
                  <a:ext uri="{0D108BD9-81ED-4DB2-BD59-A6C34878D82A}">
                    <a16:rowId xmlns:a16="http://schemas.microsoft.com/office/drawing/2014/main" val="3721416320"/>
                  </a:ext>
                </a:extLst>
              </a:tr>
              <a:tr h="190970">
                <a:tc>
                  <a:txBody>
                    <a:bodyPr/>
                    <a:lstStyle/>
                    <a:p>
                      <a:pPr algn="l" fontAlgn="b"/>
                      <a:r>
                        <a:rPr lang="es-MX" sz="1200" u="none" strike="noStrike">
                          <a:effectLst/>
                        </a:rPr>
                        <a:t>Lectura de Kilómetros ZAM</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l" fontAlgn="b"/>
                      <a:r>
                        <a:rPr lang="es-MX" sz="1200" u="none" strike="noStrike">
                          <a:effectLst/>
                        </a:rPr>
                        <a:t>Media</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l" fontAlgn="b"/>
                      <a:r>
                        <a:rPr lang="es-MX" sz="1200" u="none" strike="noStrike">
                          <a:effectLst/>
                        </a:rPr>
                        <a:t>manual</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r" fontAlgn="b"/>
                      <a:r>
                        <a:rPr lang="es-MX" sz="1200" u="none" strike="noStrike" dirty="0">
                          <a:effectLst/>
                        </a:rPr>
                        <a:t>300</a:t>
                      </a:r>
                      <a:endParaRPr lang="es-MX" sz="1200" b="0" i="0" u="none" strike="noStrike" dirty="0">
                        <a:solidFill>
                          <a:srgbClr val="000000"/>
                        </a:solidFill>
                        <a:effectLst/>
                        <a:latin typeface="Calibri" panose="020F0502020204030204" pitchFamily="34" charset="0"/>
                      </a:endParaRPr>
                    </a:p>
                  </a:txBody>
                  <a:tcPr marL="5398" marR="5398" marT="5398" marB="0" anchor="b"/>
                </a:tc>
                <a:tc>
                  <a:txBody>
                    <a:bodyPr/>
                    <a:lstStyle/>
                    <a:p>
                      <a:pPr algn="l" fontAlgn="b"/>
                      <a:endParaRPr lang="es-MX" sz="1200" b="0" i="0" u="none" strike="noStrike">
                        <a:solidFill>
                          <a:srgbClr val="000000"/>
                        </a:solidFill>
                        <a:effectLst/>
                        <a:latin typeface="Calibri" panose="020F0502020204030204" pitchFamily="34" charset="0"/>
                      </a:endParaRPr>
                    </a:p>
                  </a:txBody>
                  <a:tcPr marL="5398" marR="5398" marT="5398" marB="0" anchor="b"/>
                </a:tc>
                <a:extLst>
                  <a:ext uri="{0D108BD9-81ED-4DB2-BD59-A6C34878D82A}">
                    <a16:rowId xmlns:a16="http://schemas.microsoft.com/office/drawing/2014/main" val="3097917304"/>
                  </a:ext>
                </a:extLst>
              </a:tr>
              <a:tr h="190970">
                <a:tc>
                  <a:txBody>
                    <a:bodyPr/>
                    <a:lstStyle/>
                    <a:p>
                      <a:pPr algn="l" fontAlgn="b"/>
                      <a:r>
                        <a:rPr lang="es-MX" sz="1200" u="none" strike="noStrike">
                          <a:effectLst/>
                        </a:rPr>
                        <a:t>AP Creación de Liquidaciones DLIVER y TRATECSA</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l" fontAlgn="b"/>
                      <a:r>
                        <a:rPr lang="es-MX" sz="1200" u="none" strike="noStrike">
                          <a:effectLst/>
                        </a:rPr>
                        <a:t>Baja</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l" fontAlgn="b"/>
                      <a:r>
                        <a:rPr lang="es-MX" sz="1200" u="none" strike="noStrike">
                          <a:effectLst/>
                        </a:rPr>
                        <a:t>2 veces al dia</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r" fontAlgn="b"/>
                      <a:r>
                        <a:rPr lang="es-MX" sz="1200" u="none" strike="noStrike">
                          <a:effectLst/>
                        </a:rPr>
                        <a:t>400</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r" fontAlgn="b"/>
                      <a:r>
                        <a:rPr lang="es-MX" sz="1200" u="none" strike="noStrike">
                          <a:effectLst/>
                        </a:rPr>
                        <a:t>10</a:t>
                      </a:r>
                      <a:endParaRPr lang="es-MX" sz="1200" b="0" i="0" u="none" strike="noStrike">
                        <a:solidFill>
                          <a:srgbClr val="000000"/>
                        </a:solidFill>
                        <a:effectLst/>
                        <a:latin typeface="Calibri" panose="020F0502020204030204" pitchFamily="34" charset="0"/>
                      </a:endParaRPr>
                    </a:p>
                  </a:txBody>
                  <a:tcPr marL="5398" marR="5398" marT="5398" marB="0" anchor="b"/>
                </a:tc>
                <a:extLst>
                  <a:ext uri="{0D108BD9-81ED-4DB2-BD59-A6C34878D82A}">
                    <a16:rowId xmlns:a16="http://schemas.microsoft.com/office/drawing/2014/main" val="2386737122"/>
                  </a:ext>
                </a:extLst>
              </a:tr>
              <a:tr h="341228">
                <a:tc>
                  <a:txBody>
                    <a:bodyPr/>
                    <a:lstStyle/>
                    <a:p>
                      <a:pPr algn="l" fontAlgn="b"/>
                      <a:r>
                        <a:rPr lang="es-MX" sz="1200" u="none" strike="noStrike" dirty="0">
                          <a:effectLst/>
                        </a:rPr>
                        <a:t>AR Creación de Transacciones con 4% de retención, Recibos y Notas de Crédito de TRATECSA, DLIVER y PAQUER</a:t>
                      </a:r>
                      <a:endParaRPr lang="es-MX" sz="1200" b="0" i="0" u="none" strike="noStrike" dirty="0">
                        <a:solidFill>
                          <a:srgbClr val="000000"/>
                        </a:solidFill>
                        <a:effectLst/>
                        <a:latin typeface="Calibri" panose="020F0502020204030204" pitchFamily="34" charset="0"/>
                      </a:endParaRPr>
                    </a:p>
                  </a:txBody>
                  <a:tcPr marL="5398" marR="5398" marT="5398" marB="0" anchor="b">
                    <a:solidFill>
                      <a:schemeClr val="accent2">
                        <a:lumMod val="40000"/>
                        <a:lumOff val="60000"/>
                      </a:schemeClr>
                    </a:solidFill>
                  </a:tcPr>
                </a:tc>
                <a:tc>
                  <a:txBody>
                    <a:bodyPr/>
                    <a:lstStyle/>
                    <a:p>
                      <a:pPr algn="l" fontAlgn="b"/>
                      <a:r>
                        <a:rPr lang="es-MX" sz="1200" u="none" strike="noStrike">
                          <a:effectLst/>
                        </a:rPr>
                        <a:t>Alta</a:t>
                      </a:r>
                      <a:endParaRPr lang="es-MX" sz="1200" b="0" i="0" u="none" strike="noStrike">
                        <a:solidFill>
                          <a:srgbClr val="000000"/>
                        </a:solidFill>
                        <a:effectLst/>
                        <a:latin typeface="Calibri" panose="020F0502020204030204" pitchFamily="34" charset="0"/>
                      </a:endParaRPr>
                    </a:p>
                  </a:txBody>
                  <a:tcPr marL="5398" marR="5398" marT="5398" marB="0" anchor="b">
                    <a:solidFill>
                      <a:schemeClr val="accent2">
                        <a:lumMod val="40000"/>
                        <a:lumOff val="60000"/>
                      </a:schemeClr>
                    </a:solidFill>
                  </a:tcPr>
                </a:tc>
                <a:tc>
                  <a:txBody>
                    <a:bodyPr/>
                    <a:lstStyle/>
                    <a:p>
                      <a:pPr algn="l" fontAlgn="b"/>
                      <a:r>
                        <a:rPr lang="es-MX" sz="1200" u="none" strike="noStrike">
                          <a:effectLst/>
                        </a:rPr>
                        <a:t>1 vez al dia</a:t>
                      </a:r>
                      <a:endParaRPr lang="es-MX" sz="1200" b="0" i="0" u="none" strike="noStrike">
                        <a:solidFill>
                          <a:srgbClr val="000000"/>
                        </a:solidFill>
                        <a:effectLst/>
                        <a:latin typeface="Calibri" panose="020F0502020204030204" pitchFamily="34" charset="0"/>
                      </a:endParaRPr>
                    </a:p>
                  </a:txBody>
                  <a:tcPr marL="5398" marR="5398" marT="5398" marB="0" anchor="b">
                    <a:solidFill>
                      <a:schemeClr val="accent2">
                        <a:lumMod val="40000"/>
                        <a:lumOff val="60000"/>
                      </a:schemeClr>
                    </a:solidFill>
                  </a:tcPr>
                </a:tc>
                <a:tc>
                  <a:txBody>
                    <a:bodyPr/>
                    <a:lstStyle/>
                    <a:p>
                      <a:pPr algn="r" fontAlgn="b"/>
                      <a:r>
                        <a:rPr lang="es-MX" sz="1200" u="none" strike="noStrike" dirty="0">
                          <a:effectLst/>
                        </a:rPr>
                        <a:t>4000</a:t>
                      </a:r>
                      <a:endParaRPr lang="es-MX" sz="1200" b="0" i="0" u="none" strike="noStrike" dirty="0">
                        <a:solidFill>
                          <a:srgbClr val="000000"/>
                        </a:solidFill>
                        <a:effectLst/>
                        <a:latin typeface="Calibri" panose="020F0502020204030204" pitchFamily="34" charset="0"/>
                      </a:endParaRPr>
                    </a:p>
                  </a:txBody>
                  <a:tcPr marL="5398" marR="5398" marT="5398" marB="0" anchor="b">
                    <a:solidFill>
                      <a:schemeClr val="accent2">
                        <a:lumMod val="40000"/>
                        <a:lumOff val="60000"/>
                      </a:schemeClr>
                    </a:solidFill>
                  </a:tcPr>
                </a:tc>
                <a:tc>
                  <a:txBody>
                    <a:bodyPr/>
                    <a:lstStyle/>
                    <a:p>
                      <a:pPr algn="r" fontAlgn="b"/>
                      <a:r>
                        <a:rPr lang="es-MX" sz="1200" u="none" strike="noStrike" dirty="0">
                          <a:effectLst/>
                        </a:rPr>
                        <a:t>4020</a:t>
                      </a:r>
                      <a:endParaRPr lang="es-MX" sz="1200" b="0" i="0" u="none" strike="noStrike" dirty="0">
                        <a:solidFill>
                          <a:srgbClr val="000000"/>
                        </a:solidFill>
                        <a:effectLst/>
                        <a:latin typeface="Calibri" panose="020F0502020204030204" pitchFamily="34" charset="0"/>
                      </a:endParaRPr>
                    </a:p>
                  </a:txBody>
                  <a:tcPr marL="5398" marR="5398" marT="5398" marB="0" anchor="b">
                    <a:solidFill>
                      <a:schemeClr val="accent2">
                        <a:lumMod val="40000"/>
                        <a:lumOff val="60000"/>
                      </a:schemeClr>
                    </a:solidFill>
                  </a:tcPr>
                </a:tc>
                <a:extLst>
                  <a:ext uri="{0D108BD9-81ED-4DB2-BD59-A6C34878D82A}">
                    <a16:rowId xmlns:a16="http://schemas.microsoft.com/office/drawing/2014/main" val="1413021954"/>
                  </a:ext>
                </a:extLst>
              </a:tr>
              <a:tr h="190970">
                <a:tc>
                  <a:txBody>
                    <a:bodyPr/>
                    <a:lstStyle/>
                    <a:p>
                      <a:pPr algn="l" fontAlgn="b"/>
                      <a:r>
                        <a:rPr lang="es-MX" sz="1200" u="none" strike="noStrike">
                          <a:effectLst/>
                        </a:rPr>
                        <a:t>GL Importacion Tipo Cambio</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l" fontAlgn="b"/>
                      <a:r>
                        <a:rPr lang="es-MX" sz="1200" u="none" strike="noStrike">
                          <a:effectLst/>
                        </a:rPr>
                        <a:t>Baja</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l" fontAlgn="b"/>
                      <a:r>
                        <a:rPr lang="es-MX" sz="1200" u="none" strike="noStrike">
                          <a:effectLst/>
                        </a:rPr>
                        <a:t>1 vez al dia</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r" fontAlgn="b"/>
                      <a:r>
                        <a:rPr lang="es-MX" sz="1200" u="none" strike="noStrike">
                          <a:effectLst/>
                        </a:rPr>
                        <a:t>2</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r" fontAlgn="b"/>
                      <a:r>
                        <a:rPr lang="es-MX" sz="1200" u="none" strike="noStrike">
                          <a:effectLst/>
                        </a:rPr>
                        <a:t>20</a:t>
                      </a:r>
                      <a:endParaRPr lang="es-MX" sz="1200" b="0" i="0" u="none" strike="noStrike">
                        <a:solidFill>
                          <a:srgbClr val="000000"/>
                        </a:solidFill>
                        <a:effectLst/>
                        <a:latin typeface="Calibri" panose="020F0502020204030204" pitchFamily="34" charset="0"/>
                      </a:endParaRPr>
                    </a:p>
                  </a:txBody>
                  <a:tcPr marL="5398" marR="5398" marT="5398" marB="0" anchor="b"/>
                </a:tc>
                <a:extLst>
                  <a:ext uri="{0D108BD9-81ED-4DB2-BD59-A6C34878D82A}">
                    <a16:rowId xmlns:a16="http://schemas.microsoft.com/office/drawing/2014/main" val="1263902432"/>
                  </a:ext>
                </a:extLst>
              </a:tr>
              <a:tr h="190970">
                <a:tc>
                  <a:txBody>
                    <a:bodyPr/>
                    <a:lstStyle/>
                    <a:p>
                      <a:pPr algn="l" fontAlgn="b"/>
                      <a:r>
                        <a:rPr lang="es-MX" sz="1200" u="none" strike="noStrike">
                          <a:effectLst/>
                        </a:rPr>
                        <a:t>AR Conciliacion(SFTP AMEX)</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l" fontAlgn="b"/>
                      <a:r>
                        <a:rPr lang="es-MX" sz="1200" u="none" strike="noStrike">
                          <a:effectLst/>
                        </a:rPr>
                        <a:t>Baja</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l" fontAlgn="b"/>
                      <a:r>
                        <a:rPr lang="es-MX" sz="1200" u="none" strike="noStrike">
                          <a:effectLst/>
                        </a:rPr>
                        <a:t>1 vez al dia</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r" fontAlgn="b"/>
                      <a:r>
                        <a:rPr lang="es-MX" sz="1200" u="none" strike="noStrike">
                          <a:effectLst/>
                        </a:rPr>
                        <a:t>600</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r" fontAlgn="b"/>
                      <a:r>
                        <a:rPr lang="es-MX" sz="1200" u="none" strike="noStrike">
                          <a:effectLst/>
                        </a:rPr>
                        <a:t>15</a:t>
                      </a:r>
                      <a:endParaRPr lang="es-MX" sz="1200" b="0" i="0" u="none" strike="noStrike">
                        <a:solidFill>
                          <a:srgbClr val="000000"/>
                        </a:solidFill>
                        <a:effectLst/>
                        <a:latin typeface="Calibri" panose="020F0502020204030204" pitchFamily="34" charset="0"/>
                      </a:endParaRPr>
                    </a:p>
                  </a:txBody>
                  <a:tcPr marL="5398" marR="5398" marT="5398" marB="0" anchor="b"/>
                </a:tc>
                <a:extLst>
                  <a:ext uri="{0D108BD9-81ED-4DB2-BD59-A6C34878D82A}">
                    <a16:rowId xmlns:a16="http://schemas.microsoft.com/office/drawing/2014/main" val="1586877200"/>
                  </a:ext>
                </a:extLst>
              </a:tr>
              <a:tr h="190970">
                <a:tc>
                  <a:txBody>
                    <a:bodyPr/>
                    <a:lstStyle/>
                    <a:p>
                      <a:pPr algn="l" fontAlgn="b"/>
                      <a:r>
                        <a:rPr lang="es-MX" sz="1200" u="none" strike="noStrike">
                          <a:effectLst/>
                        </a:rPr>
                        <a:t>AR Conciliacion (SFTP SANTANDER)</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l" fontAlgn="b"/>
                      <a:r>
                        <a:rPr lang="es-MX" sz="1200" u="none" strike="noStrike">
                          <a:effectLst/>
                        </a:rPr>
                        <a:t>Baja</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l" fontAlgn="b"/>
                      <a:r>
                        <a:rPr lang="es-MX" sz="1200" u="none" strike="noStrike">
                          <a:effectLst/>
                        </a:rPr>
                        <a:t>1 vez al dia</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r" fontAlgn="b"/>
                      <a:r>
                        <a:rPr lang="es-MX" sz="1200" u="none" strike="noStrike">
                          <a:effectLst/>
                        </a:rPr>
                        <a:t>600</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r" fontAlgn="b"/>
                      <a:r>
                        <a:rPr lang="es-MX" sz="1200" u="none" strike="noStrike">
                          <a:effectLst/>
                        </a:rPr>
                        <a:t>15</a:t>
                      </a:r>
                      <a:endParaRPr lang="es-MX" sz="1200" b="0" i="0" u="none" strike="noStrike">
                        <a:solidFill>
                          <a:srgbClr val="000000"/>
                        </a:solidFill>
                        <a:effectLst/>
                        <a:latin typeface="Calibri" panose="020F0502020204030204" pitchFamily="34" charset="0"/>
                      </a:endParaRPr>
                    </a:p>
                  </a:txBody>
                  <a:tcPr marL="5398" marR="5398" marT="5398" marB="0" anchor="b"/>
                </a:tc>
                <a:extLst>
                  <a:ext uri="{0D108BD9-81ED-4DB2-BD59-A6C34878D82A}">
                    <a16:rowId xmlns:a16="http://schemas.microsoft.com/office/drawing/2014/main" val="1140523977"/>
                  </a:ext>
                </a:extLst>
              </a:tr>
              <a:tr h="190970">
                <a:tc>
                  <a:txBody>
                    <a:bodyPr/>
                    <a:lstStyle/>
                    <a:p>
                      <a:pPr algn="l" fontAlgn="b"/>
                      <a:r>
                        <a:rPr lang="es-MX" sz="1200" u="none" strike="noStrike" dirty="0">
                          <a:effectLst/>
                        </a:rPr>
                        <a:t>AR Conciliación </a:t>
                      </a:r>
                      <a:endParaRPr lang="es-MX" sz="1200" b="0" i="0" u="none" strike="noStrike" dirty="0">
                        <a:solidFill>
                          <a:srgbClr val="000000"/>
                        </a:solidFill>
                        <a:effectLst/>
                        <a:latin typeface="Calibri" panose="020F0502020204030204" pitchFamily="34" charset="0"/>
                      </a:endParaRPr>
                    </a:p>
                  </a:txBody>
                  <a:tcPr marL="5398" marR="5398" marT="5398" marB="0" anchor="b">
                    <a:solidFill>
                      <a:schemeClr val="accent2">
                        <a:lumMod val="40000"/>
                        <a:lumOff val="60000"/>
                      </a:schemeClr>
                    </a:solidFill>
                  </a:tcPr>
                </a:tc>
                <a:tc>
                  <a:txBody>
                    <a:bodyPr/>
                    <a:lstStyle/>
                    <a:p>
                      <a:pPr algn="l" fontAlgn="b"/>
                      <a:r>
                        <a:rPr lang="es-MX" sz="1200" u="none" strike="noStrike" dirty="0">
                          <a:effectLst/>
                        </a:rPr>
                        <a:t>Alta</a:t>
                      </a:r>
                      <a:endParaRPr lang="es-MX" sz="1200" b="0" i="0" u="none" strike="noStrike" dirty="0">
                        <a:solidFill>
                          <a:srgbClr val="000000"/>
                        </a:solidFill>
                        <a:effectLst/>
                        <a:latin typeface="Calibri" panose="020F0502020204030204" pitchFamily="34" charset="0"/>
                      </a:endParaRPr>
                    </a:p>
                  </a:txBody>
                  <a:tcPr marL="5398" marR="5398" marT="5398" marB="0" anchor="b">
                    <a:solidFill>
                      <a:schemeClr val="accent2">
                        <a:lumMod val="40000"/>
                        <a:lumOff val="60000"/>
                      </a:schemeClr>
                    </a:solidFill>
                  </a:tcPr>
                </a:tc>
                <a:tc>
                  <a:txBody>
                    <a:bodyPr/>
                    <a:lstStyle/>
                    <a:p>
                      <a:pPr algn="l" fontAlgn="b"/>
                      <a:r>
                        <a:rPr lang="es-MX" sz="1200" u="none" strike="noStrike">
                          <a:effectLst/>
                        </a:rPr>
                        <a:t>1 vez al dia</a:t>
                      </a:r>
                      <a:endParaRPr lang="es-MX" sz="1200" b="0" i="0" u="none" strike="noStrike">
                        <a:solidFill>
                          <a:srgbClr val="000000"/>
                        </a:solidFill>
                        <a:effectLst/>
                        <a:latin typeface="Calibri" panose="020F0502020204030204" pitchFamily="34" charset="0"/>
                      </a:endParaRPr>
                    </a:p>
                  </a:txBody>
                  <a:tcPr marL="5398" marR="5398" marT="5398" marB="0" anchor="b">
                    <a:solidFill>
                      <a:schemeClr val="accent2">
                        <a:lumMod val="40000"/>
                        <a:lumOff val="60000"/>
                      </a:schemeClr>
                    </a:solidFill>
                  </a:tcPr>
                </a:tc>
                <a:tc>
                  <a:txBody>
                    <a:bodyPr/>
                    <a:lstStyle/>
                    <a:p>
                      <a:pPr algn="r" fontAlgn="b"/>
                      <a:r>
                        <a:rPr lang="es-MX" sz="1200" u="none" strike="noStrike">
                          <a:effectLst/>
                        </a:rPr>
                        <a:t>600</a:t>
                      </a:r>
                      <a:endParaRPr lang="es-MX" sz="1200" b="0" i="0" u="none" strike="noStrike">
                        <a:solidFill>
                          <a:srgbClr val="000000"/>
                        </a:solidFill>
                        <a:effectLst/>
                        <a:latin typeface="Calibri" panose="020F0502020204030204" pitchFamily="34" charset="0"/>
                      </a:endParaRPr>
                    </a:p>
                  </a:txBody>
                  <a:tcPr marL="5398" marR="5398" marT="5398" marB="0" anchor="b">
                    <a:solidFill>
                      <a:schemeClr val="accent2">
                        <a:lumMod val="40000"/>
                        <a:lumOff val="60000"/>
                      </a:schemeClr>
                    </a:solidFill>
                  </a:tcPr>
                </a:tc>
                <a:tc>
                  <a:txBody>
                    <a:bodyPr/>
                    <a:lstStyle/>
                    <a:p>
                      <a:pPr algn="r" fontAlgn="b"/>
                      <a:r>
                        <a:rPr lang="es-MX" sz="1200" u="none" strike="noStrike" dirty="0">
                          <a:effectLst/>
                        </a:rPr>
                        <a:t>1280</a:t>
                      </a:r>
                      <a:endParaRPr lang="es-MX" sz="1200" b="0" i="0" u="none" strike="noStrike" dirty="0">
                        <a:solidFill>
                          <a:srgbClr val="000000"/>
                        </a:solidFill>
                        <a:effectLst/>
                        <a:latin typeface="Calibri" panose="020F0502020204030204" pitchFamily="34" charset="0"/>
                      </a:endParaRPr>
                    </a:p>
                  </a:txBody>
                  <a:tcPr marL="5398" marR="5398" marT="5398" marB="0" anchor="b">
                    <a:solidFill>
                      <a:schemeClr val="accent2">
                        <a:lumMod val="40000"/>
                        <a:lumOff val="60000"/>
                      </a:schemeClr>
                    </a:solidFill>
                  </a:tcPr>
                </a:tc>
                <a:extLst>
                  <a:ext uri="{0D108BD9-81ED-4DB2-BD59-A6C34878D82A}">
                    <a16:rowId xmlns:a16="http://schemas.microsoft.com/office/drawing/2014/main" val="677807670"/>
                  </a:ext>
                </a:extLst>
              </a:tr>
              <a:tr h="190970">
                <a:tc>
                  <a:txBody>
                    <a:bodyPr/>
                    <a:lstStyle/>
                    <a:p>
                      <a:pPr algn="l" fontAlgn="b"/>
                      <a:r>
                        <a:rPr lang="es-MX" sz="1200" u="none" strike="noStrike">
                          <a:effectLst/>
                        </a:rPr>
                        <a:t>AR Apliacion NC </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l" fontAlgn="b"/>
                      <a:r>
                        <a:rPr lang="es-MX" sz="1200" u="none" strike="noStrike">
                          <a:effectLst/>
                        </a:rPr>
                        <a:t>Baja</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l" fontAlgn="b"/>
                      <a:r>
                        <a:rPr lang="es-MX" sz="1200" u="none" strike="noStrike" dirty="0">
                          <a:effectLst/>
                        </a:rPr>
                        <a:t>1 vez al </a:t>
                      </a:r>
                      <a:r>
                        <a:rPr lang="es-MX" sz="1200" u="none" strike="noStrike" dirty="0" err="1">
                          <a:effectLst/>
                        </a:rPr>
                        <a:t>dia</a:t>
                      </a:r>
                      <a:endParaRPr lang="es-MX" sz="1200" b="0" i="0" u="none" strike="noStrike" dirty="0">
                        <a:solidFill>
                          <a:srgbClr val="000000"/>
                        </a:solidFill>
                        <a:effectLst/>
                        <a:latin typeface="Calibri" panose="020F0502020204030204" pitchFamily="34" charset="0"/>
                      </a:endParaRPr>
                    </a:p>
                  </a:txBody>
                  <a:tcPr marL="5398" marR="5398" marT="5398" marB="0" anchor="b"/>
                </a:tc>
                <a:tc>
                  <a:txBody>
                    <a:bodyPr/>
                    <a:lstStyle/>
                    <a:p>
                      <a:pPr algn="r" fontAlgn="b"/>
                      <a:r>
                        <a:rPr lang="es-MX" sz="1200" u="none" strike="noStrike" dirty="0">
                          <a:effectLst/>
                        </a:rPr>
                        <a:t>15</a:t>
                      </a:r>
                      <a:endParaRPr lang="es-MX" sz="1200" b="0" i="0" u="none" strike="noStrike" dirty="0">
                        <a:solidFill>
                          <a:srgbClr val="000000"/>
                        </a:solidFill>
                        <a:effectLst/>
                        <a:latin typeface="Calibri" panose="020F0502020204030204" pitchFamily="34" charset="0"/>
                      </a:endParaRPr>
                    </a:p>
                  </a:txBody>
                  <a:tcPr marL="5398" marR="5398" marT="5398" marB="0" anchor="b"/>
                </a:tc>
                <a:tc>
                  <a:txBody>
                    <a:bodyPr/>
                    <a:lstStyle/>
                    <a:p>
                      <a:pPr algn="r" fontAlgn="b"/>
                      <a:r>
                        <a:rPr lang="es-MX" sz="1200" u="none" strike="noStrike" dirty="0">
                          <a:effectLst/>
                        </a:rPr>
                        <a:t>45</a:t>
                      </a:r>
                      <a:endParaRPr lang="es-MX" sz="1200" b="0" i="0" u="none" strike="noStrike" dirty="0">
                        <a:solidFill>
                          <a:srgbClr val="000000"/>
                        </a:solidFill>
                        <a:effectLst/>
                        <a:latin typeface="Calibri" panose="020F0502020204030204" pitchFamily="34" charset="0"/>
                      </a:endParaRPr>
                    </a:p>
                  </a:txBody>
                  <a:tcPr marL="5398" marR="5398" marT="5398" marB="0" anchor="b"/>
                </a:tc>
                <a:extLst>
                  <a:ext uri="{0D108BD9-81ED-4DB2-BD59-A6C34878D82A}">
                    <a16:rowId xmlns:a16="http://schemas.microsoft.com/office/drawing/2014/main" val="3671174229"/>
                  </a:ext>
                </a:extLst>
              </a:tr>
              <a:tr h="190970">
                <a:tc>
                  <a:txBody>
                    <a:bodyPr/>
                    <a:lstStyle/>
                    <a:p>
                      <a:pPr algn="l" fontAlgn="b"/>
                      <a:r>
                        <a:rPr lang="es-MX" sz="1200" u="none" strike="noStrike">
                          <a:effectLst/>
                        </a:rPr>
                        <a:t>Envio de XML y PDF repositorio</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l" fontAlgn="b"/>
                      <a:r>
                        <a:rPr lang="es-MX" sz="1200" u="none" strike="noStrike">
                          <a:effectLst/>
                        </a:rPr>
                        <a:t>Baja</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l" fontAlgn="b"/>
                      <a:r>
                        <a:rPr lang="es-MX" sz="1200" u="none" strike="noStrike">
                          <a:effectLst/>
                        </a:rPr>
                        <a:t>cada 10 min</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r" fontAlgn="b"/>
                      <a:r>
                        <a:rPr lang="es-MX" sz="1200" u="none" strike="noStrike">
                          <a:effectLst/>
                        </a:rPr>
                        <a:t>10</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r" fontAlgn="b"/>
                      <a:r>
                        <a:rPr lang="es-MX" sz="1200" u="none" strike="noStrike" dirty="0">
                          <a:effectLst/>
                        </a:rPr>
                        <a:t>30</a:t>
                      </a:r>
                      <a:endParaRPr lang="es-MX" sz="1200" b="0" i="0" u="none" strike="noStrike" dirty="0">
                        <a:solidFill>
                          <a:srgbClr val="000000"/>
                        </a:solidFill>
                        <a:effectLst/>
                        <a:latin typeface="Calibri" panose="020F0502020204030204" pitchFamily="34" charset="0"/>
                      </a:endParaRPr>
                    </a:p>
                  </a:txBody>
                  <a:tcPr marL="5398" marR="5398" marT="5398" marB="0" anchor="b"/>
                </a:tc>
                <a:extLst>
                  <a:ext uri="{0D108BD9-81ED-4DB2-BD59-A6C34878D82A}">
                    <a16:rowId xmlns:a16="http://schemas.microsoft.com/office/drawing/2014/main" val="166178269"/>
                  </a:ext>
                </a:extLst>
              </a:tr>
              <a:tr h="190970">
                <a:tc>
                  <a:txBody>
                    <a:bodyPr/>
                    <a:lstStyle/>
                    <a:p>
                      <a:pPr algn="l" fontAlgn="b"/>
                      <a:r>
                        <a:rPr lang="es-MX" sz="900" u="none" strike="noStrike">
                          <a:effectLst/>
                        </a:rPr>
                        <a:t>Total Desarrollo de procesos de Negocio</a:t>
                      </a:r>
                      <a:endParaRPr lang="es-MX" sz="900" b="0" i="0" u="none" strike="noStrike">
                        <a:solidFill>
                          <a:srgbClr val="000000"/>
                        </a:solidFill>
                        <a:effectLst/>
                        <a:latin typeface="Calibri" panose="020F0502020204030204" pitchFamily="34" charset="0"/>
                      </a:endParaRPr>
                    </a:p>
                  </a:txBody>
                  <a:tcPr marL="5398" marR="5398" marT="5398" marB="0" anchor="b"/>
                </a:tc>
                <a:tc>
                  <a:txBody>
                    <a:bodyPr/>
                    <a:lstStyle/>
                    <a:p>
                      <a:pPr algn="l" fontAlgn="b"/>
                      <a:endParaRPr lang="es-MX" sz="900" b="0" i="0" u="none" strike="noStrike">
                        <a:solidFill>
                          <a:srgbClr val="000000"/>
                        </a:solidFill>
                        <a:effectLst/>
                        <a:latin typeface="Calibri" panose="020F0502020204030204" pitchFamily="34" charset="0"/>
                      </a:endParaRPr>
                    </a:p>
                  </a:txBody>
                  <a:tcPr marL="5398" marR="5398" marT="5398" marB="0" anchor="b"/>
                </a:tc>
                <a:tc>
                  <a:txBody>
                    <a:bodyPr/>
                    <a:lstStyle/>
                    <a:p>
                      <a:pPr algn="l" fontAlgn="b"/>
                      <a:endParaRPr lang="es-MX" sz="900" b="0" i="0" u="none" strike="noStrike">
                        <a:solidFill>
                          <a:srgbClr val="000000"/>
                        </a:solidFill>
                        <a:effectLst/>
                        <a:latin typeface="Calibri" panose="020F0502020204030204" pitchFamily="34" charset="0"/>
                      </a:endParaRPr>
                    </a:p>
                  </a:txBody>
                  <a:tcPr marL="5398" marR="5398" marT="5398" marB="0" anchor="b"/>
                </a:tc>
                <a:tc>
                  <a:txBody>
                    <a:bodyPr/>
                    <a:lstStyle/>
                    <a:p>
                      <a:pPr algn="l" fontAlgn="b"/>
                      <a:endParaRPr lang="es-MX" sz="900" b="0" i="0" u="none" strike="noStrike">
                        <a:solidFill>
                          <a:srgbClr val="000000"/>
                        </a:solidFill>
                        <a:effectLst/>
                        <a:latin typeface="Calibri" panose="020F0502020204030204" pitchFamily="34" charset="0"/>
                      </a:endParaRPr>
                    </a:p>
                  </a:txBody>
                  <a:tcPr marL="5398" marR="5398" marT="5398" marB="0" anchor="b"/>
                </a:tc>
                <a:tc>
                  <a:txBody>
                    <a:bodyPr/>
                    <a:lstStyle/>
                    <a:p>
                      <a:pPr algn="l" fontAlgn="b"/>
                      <a:endParaRPr lang="es-MX" sz="900" b="0" i="0" u="none" strike="noStrike" dirty="0">
                        <a:solidFill>
                          <a:srgbClr val="000000"/>
                        </a:solidFill>
                        <a:effectLst/>
                        <a:latin typeface="Calibri" panose="020F0502020204030204" pitchFamily="34" charset="0"/>
                      </a:endParaRPr>
                    </a:p>
                  </a:txBody>
                  <a:tcPr marL="5398" marR="5398" marT="5398" marB="0" anchor="b"/>
                </a:tc>
                <a:extLst>
                  <a:ext uri="{0D108BD9-81ED-4DB2-BD59-A6C34878D82A}">
                    <a16:rowId xmlns:a16="http://schemas.microsoft.com/office/drawing/2014/main" val="2584979888"/>
                  </a:ext>
                </a:extLst>
              </a:tr>
            </a:tbl>
          </a:graphicData>
        </a:graphic>
      </p:graphicFrame>
    </p:spTree>
    <p:extLst>
      <p:ext uri="{BB962C8B-B14F-4D97-AF65-F5344CB8AC3E}">
        <p14:creationId xmlns:p14="http://schemas.microsoft.com/office/powerpoint/2010/main" val="3947875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74F2C71B-777C-184D-BD7F-5DF8B942A1F1}"/>
              </a:ext>
            </a:extLst>
          </p:cNvPr>
          <p:cNvPicPr>
            <a:picLocks noChangeAspect="1"/>
          </p:cNvPicPr>
          <p:nvPr/>
        </p:nvPicPr>
        <p:blipFill rotWithShape="1">
          <a:blip r:embed="rId2">
            <a:alphaModFix amt="5000"/>
          </a:blip>
          <a:srcRect r="13372" b="21235"/>
          <a:stretch/>
        </p:blipFill>
        <p:spPr>
          <a:xfrm>
            <a:off x="7372951" y="2476335"/>
            <a:ext cx="4819049" cy="4381665"/>
          </a:xfrm>
          <a:prstGeom prst="rect">
            <a:avLst/>
          </a:prstGeom>
        </p:spPr>
      </p:pic>
      <p:sp>
        <p:nvSpPr>
          <p:cNvPr id="13" name="Rectángulo 12">
            <a:extLst>
              <a:ext uri="{FF2B5EF4-FFF2-40B4-BE49-F238E27FC236}">
                <a16:creationId xmlns:a16="http://schemas.microsoft.com/office/drawing/2014/main" id="{F9453CCD-8A72-8F4C-B772-85B9ADF3DE40}"/>
              </a:ext>
            </a:extLst>
          </p:cNvPr>
          <p:cNvSpPr/>
          <p:nvPr/>
        </p:nvSpPr>
        <p:spPr>
          <a:xfrm>
            <a:off x="1" y="0"/>
            <a:ext cx="119270" cy="3509963"/>
          </a:xfrm>
          <a:prstGeom prst="rect">
            <a:avLst/>
          </a:prstGeom>
          <a:solidFill>
            <a:srgbClr val="C8C9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 name="Rectángulo 13">
            <a:extLst>
              <a:ext uri="{FF2B5EF4-FFF2-40B4-BE49-F238E27FC236}">
                <a16:creationId xmlns:a16="http://schemas.microsoft.com/office/drawing/2014/main" id="{434546AF-E404-884D-A08F-71716E6534BE}"/>
              </a:ext>
            </a:extLst>
          </p:cNvPr>
          <p:cNvSpPr/>
          <p:nvPr/>
        </p:nvSpPr>
        <p:spPr>
          <a:xfrm>
            <a:off x="-1880" y="4556097"/>
            <a:ext cx="540689" cy="2301903"/>
          </a:xfrm>
          <a:prstGeom prst="rect">
            <a:avLst/>
          </a:prstGeom>
          <a:solidFill>
            <a:srgbClr val="D32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a:extLst>
              <a:ext uri="{FF2B5EF4-FFF2-40B4-BE49-F238E27FC236}">
                <a16:creationId xmlns:a16="http://schemas.microsoft.com/office/drawing/2014/main" id="{19998DC7-0B8C-1C48-9C4C-3423E1B5D616}"/>
              </a:ext>
            </a:extLst>
          </p:cNvPr>
          <p:cNvSpPr/>
          <p:nvPr/>
        </p:nvSpPr>
        <p:spPr>
          <a:xfrm rot="16200000">
            <a:off x="-853781" y="5553159"/>
            <a:ext cx="2241319" cy="307777"/>
          </a:xfrm>
          <a:prstGeom prst="rect">
            <a:avLst/>
          </a:prstGeom>
        </p:spPr>
        <p:txBody>
          <a:bodyPr wrap="none">
            <a:spAutoFit/>
          </a:bodyPr>
          <a:lstStyle/>
          <a:p>
            <a:r>
              <a:rPr lang="es-MX" sz="1400" dirty="0">
                <a:solidFill>
                  <a:schemeClr val="bg1"/>
                </a:solidFill>
                <a:latin typeface="Roboto Medium" panose="02000000000000000000" pitchFamily="2" charset="0"/>
                <a:ea typeface="Roboto Medium" panose="02000000000000000000" pitchFamily="2" charset="0"/>
                <a:cs typeface="Roboto Medium" panose="02000000000000000000" pitchFamily="2" charset="0"/>
              </a:rPr>
              <a:t>For Technology... For Life</a:t>
            </a:r>
          </a:p>
        </p:txBody>
      </p:sp>
      <p:pic>
        <p:nvPicPr>
          <p:cNvPr id="16" name="Imagen 15">
            <a:extLst>
              <a:ext uri="{FF2B5EF4-FFF2-40B4-BE49-F238E27FC236}">
                <a16:creationId xmlns:a16="http://schemas.microsoft.com/office/drawing/2014/main" id="{8824CA19-4781-F74C-9BA5-368736AB3BA1}"/>
              </a:ext>
            </a:extLst>
          </p:cNvPr>
          <p:cNvPicPr>
            <a:picLocks noChangeAspect="1"/>
          </p:cNvPicPr>
          <p:nvPr/>
        </p:nvPicPr>
        <p:blipFill>
          <a:blip r:embed="rId3"/>
          <a:stretch>
            <a:fillRect/>
          </a:stretch>
        </p:blipFill>
        <p:spPr>
          <a:xfrm>
            <a:off x="420767" y="214489"/>
            <a:ext cx="2026652" cy="476299"/>
          </a:xfrm>
          <a:prstGeom prst="rect">
            <a:avLst/>
          </a:prstGeom>
        </p:spPr>
      </p:pic>
      <p:sp>
        <p:nvSpPr>
          <p:cNvPr id="17" name="Rectángulo 16">
            <a:extLst>
              <a:ext uri="{FF2B5EF4-FFF2-40B4-BE49-F238E27FC236}">
                <a16:creationId xmlns:a16="http://schemas.microsoft.com/office/drawing/2014/main" id="{E8AE702F-0D6B-B340-94BB-0C5CF4FAE76E}"/>
              </a:ext>
            </a:extLst>
          </p:cNvPr>
          <p:cNvSpPr/>
          <p:nvPr/>
        </p:nvSpPr>
        <p:spPr>
          <a:xfrm>
            <a:off x="1" y="0"/>
            <a:ext cx="215615" cy="2234317"/>
          </a:xfrm>
          <a:prstGeom prst="rect">
            <a:avLst/>
          </a:prstGeom>
          <a:solidFill>
            <a:srgbClr val="D9D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8" name="Gráfico 17">
            <a:extLst>
              <a:ext uri="{FF2B5EF4-FFF2-40B4-BE49-F238E27FC236}">
                <a16:creationId xmlns:a16="http://schemas.microsoft.com/office/drawing/2014/main" id="{40C452E4-F2BA-CA42-8886-81944721BA88}"/>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34261" r="19042"/>
          <a:stretch/>
        </p:blipFill>
        <p:spPr>
          <a:xfrm>
            <a:off x="11698479" y="88669"/>
            <a:ext cx="493521" cy="1728242"/>
          </a:xfrm>
          <a:prstGeom prst="rect">
            <a:avLst/>
          </a:prstGeom>
        </p:spPr>
      </p:pic>
      <p:sp>
        <p:nvSpPr>
          <p:cNvPr id="4" name="Marcador de contenido 2">
            <a:extLst>
              <a:ext uri="{FF2B5EF4-FFF2-40B4-BE49-F238E27FC236}">
                <a16:creationId xmlns:a16="http://schemas.microsoft.com/office/drawing/2014/main" id="{836A6670-FDBD-19C4-6F1A-7EB60119169F}"/>
              </a:ext>
            </a:extLst>
          </p:cNvPr>
          <p:cNvSpPr>
            <a:spLocks noGrp="1"/>
          </p:cNvSpPr>
          <p:nvPr>
            <p:ph idx="1"/>
          </p:nvPr>
        </p:nvSpPr>
        <p:spPr>
          <a:xfrm>
            <a:off x="838200" y="1565564"/>
            <a:ext cx="10515600" cy="4611399"/>
          </a:xfrm>
        </p:spPr>
        <p:txBody>
          <a:bodyPr>
            <a:normAutofit/>
          </a:bodyPr>
          <a:lstStyle/>
          <a:p>
            <a:pPr marL="0" indent="0">
              <a:buNone/>
            </a:pPr>
            <a:r>
              <a:rPr lang="es-MX" b="1" i="0" dirty="0">
                <a:solidFill>
                  <a:schemeClr val="tx1">
                    <a:lumMod val="50000"/>
                    <a:lumOff val="50000"/>
                  </a:schemeClr>
                </a:solidFill>
                <a:effectLst/>
                <a:latin typeface="OracleSansVF"/>
              </a:rPr>
              <a:t>SOA a OIC no es una actualización o una migración automática. Los dos productos de integración tienen diferentes entornos de ejecución y tiempo de diseño. Por lo tanto, las integraciones deben volver a desarrollarse en la plataforma OIC de destino. Aunque los conceptos de integración de alto nivel siguen siendo los mismos para ambas plataformas, un buen conocimiento de las características de Oracle </a:t>
            </a:r>
            <a:r>
              <a:rPr lang="es-MX" b="1" i="0" dirty="0" err="1">
                <a:solidFill>
                  <a:schemeClr val="tx1">
                    <a:lumMod val="50000"/>
                    <a:lumOff val="50000"/>
                  </a:schemeClr>
                </a:solidFill>
                <a:effectLst/>
                <a:latin typeface="OracleSansVF"/>
              </a:rPr>
              <a:t>Integration</a:t>
            </a:r>
            <a:r>
              <a:rPr lang="es-MX" b="1" i="0" dirty="0">
                <a:solidFill>
                  <a:schemeClr val="tx1">
                    <a:lumMod val="50000"/>
                    <a:lumOff val="50000"/>
                  </a:schemeClr>
                </a:solidFill>
                <a:effectLst/>
                <a:latin typeface="OracleSansVF"/>
              </a:rPr>
              <a:t> Cloud, una amplia gama de adaptadores y una buena idea de los conceptos de integración en la nube son clave para obtener todos los beneficios de Oracle </a:t>
            </a:r>
            <a:r>
              <a:rPr lang="es-MX" b="1" i="0" dirty="0" err="1">
                <a:solidFill>
                  <a:schemeClr val="tx1">
                    <a:lumMod val="50000"/>
                    <a:lumOff val="50000"/>
                  </a:schemeClr>
                </a:solidFill>
                <a:effectLst/>
                <a:latin typeface="OracleSansVF"/>
              </a:rPr>
              <a:t>Integration</a:t>
            </a:r>
            <a:r>
              <a:rPr lang="es-MX" b="1" i="0" dirty="0">
                <a:solidFill>
                  <a:schemeClr val="tx1">
                    <a:lumMod val="50000"/>
                    <a:lumOff val="50000"/>
                  </a:schemeClr>
                </a:solidFill>
                <a:effectLst/>
                <a:latin typeface="OracleSansVF"/>
              </a:rPr>
              <a:t> durante la migración desde SOA.</a:t>
            </a:r>
            <a:endParaRPr lang="es-MX" b="1" dirty="0">
              <a:solidFill>
                <a:schemeClr val="tx1">
                  <a:lumMod val="50000"/>
                  <a:lumOff val="50000"/>
                </a:schemeClr>
              </a:solidFill>
              <a:latin typeface="OracleSansVF"/>
            </a:endParaRPr>
          </a:p>
        </p:txBody>
      </p:sp>
    </p:spTree>
    <p:extLst>
      <p:ext uri="{BB962C8B-B14F-4D97-AF65-F5344CB8AC3E}">
        <p14:creationId xmlns:p14="http://schemas.microsoft.com/office/powerpoint/2010/main" val="1173365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777A366F-078B-3B44-8217-BF53A9EC280B}"/>
              </a:ext>
            </a:extLst>
          </p:cNvPr>
          <p:cNvPicPr>
            <a:picLocks noChangeAspect="1"/>
          </p:cNvPicPr>
          <p:nvPr/>
        </p:nvPicPr>
        <p:blipFill rotWithShape="1">
          <a:blip r:embed="rId2">
            <a:alphaModFix amt="5000"/>
          </a:blip>
          <a:srcRect r="13372" b="21235"/>
          <a:stretch/>
        </p:blipFill>
        <p:spPr>
          <a:xfrm>
            <a:off x="7372951" y="2476335"/>
            <a:ext cx="4819049" cy="4381665"/>
          </a:xfrm>
          <a:prstGeom prst="rect">
            <a:avLst/>
          </a:prstGeom>
        </p:spPr>
      </p:pic>
      <p:sp>
        <p:nvSpPr>
          <p:cNvPr id="13" name="Rectángulo 12">
            <a:extLst>
              <a:ext uri="{FF2B5EF4-FFF2-40B4-BE49-F238E27FC236}">
                <a16:creationId xmlns:a16="http://schemas.microsoft.com/office/drawing/2014/main" id="{FD497594-76DD-5448-84E0-183DA4F68AD0}"/>
              </a:ext>
            </a:extLst>
          </p:cNvPr>
          <p:cNvSpPr/>
          <p:nvPr/>
        </p:nvSpPr>
        <p:spPr>
          <a:xfrm>
            <a:off x="1" y="0"/>
            <a:ext cx="119270" cy="3509963"/>
          </a:xfrm>
          <a:prstGeom prst="rect">
            <a:avLst/>
          </a:prstGeom>
          <a:solidFill>
            <a:srgbClr val="C8C9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 name="Rectángulo 13">
            <a:extLst>
              <a:ext uri="{FF2B5EF4-FFF2-40B4-BE49-F238E27FC236}">
                <a16:creationId xmlns:a16="http://schemas.microsoft.com/office/drawing/2014/main" id="{79BF8CE7-9ADA-844D-B9D3-C44452BB947A}"/>
              </a:ext>
            </a:extLst>
          </p:cNvPr>
          <p:cNvSpPr/>
          <p:nvPr/>
        </p:nvSpPr>
        <p:spPr>
          <a:xfrm>
            <a:off x="-1880" y="4556097"/>
            <a:ext cx="540689" cy="2301903"/>
          </a:xfrm>
          <a:prstGeom prst="rect">
            <a:avLst/>
          </a:prstGeom>
          <a:solidFill>
            <a:srgbClr val="D32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a:extLst>
              <a:ext uri="{FF2B5EF4-FFF2-40B4-BE49-F238E27FC236}">
                <a16:creationId xmlns:a16="http://schemas.microsoft.com/office/drawing/2014/main" id="{284BB499-979F-C541-AB25-E17F7BD528AB}"/>
              </a:ext>
            </a:extLst>
          </p:cNvPr>
          <p:cNvSpPr/>
          <p:nvPr/>
        </p:nvSpPr>
        <p:spPr>
          <a:xfrm rot="16200000">
            <a:off x="-853781" y="5553159"/>
            <a:ext cx="2241319" cy="307777"/>
          </a:xfrm>
          <a:prstGeom prst="rect">
            <a:avLst/>
          </a:prstGeom>
        </p:spPr>
        <p:txBody>
          <a:bodyPr wrap="none">
            <a:spAutoFit/>
          </a:bodyPr>
          <a:lstStyle/>
          <a:p>
            <a:r>
              <a:rPr lang="es-MX" sz="1400" dirty="0">
                <a:solidFill>
                  <a:schemeClr val="bg1"/>
                </a:solidFill>
                <a:latin typeface="Roboto Medium" panose="02000000000000000000" pitchFamily="2" charset="0"/>
                <a:ea typeface="Roboto Medium" panose="02000000000000000000" pitchFamily="2" charset="0"/>
                <a:cs typeface="Roboto Medium" panose="02000000000000000000" pitchFamily="2" charset="0"/>
              </a:rPr>
              <a:t>For Technology... For Life</a:t>
            </a:r>
          </a:p>
        </p:txBody>
      </p:sp>
      <p:pic>
        <p:nvPicPr>
          <p:cNvPr id="16" name="Imagen 15">
            <a:extLst>
              <a:ext uri="{FF2B5EF4-FFF2-40B4-BE49-F238E27FC236}">
                <a16:creationId xmlns:a16="http://schemas.microsoft.com/office/drawing/2014/main" id="{63534AC2-ABD2-0347-BED7-710E97F7D9FE}"/>
              </a:ext>
            </a:extLst>
          </p:cNvPr>
          <p:cNvPicPr>
            <a:picLocks noChangeAspect="1"/>
          </p:cNvPicPr>
          <p:nvPr/>
        </p:nvPicPr>
        <p:blipFill>
          <a:blip r:embed="rId3"/>
          <a:stretch>
            <a:fillRect/>
          </a:stretch>
        </p:blipFill>
        <p:spPr>
          <a:xfrm>
            <a:off x="420767" y="214489"/>
            <a:ext cx="2026652" cy="476299"/>
          </a:xfrm>
          <a:prstGeom prst="rect">
            <a:avLst/>
          </a:prstGeom>
        </p:spPr>
      </p:pic>
      <p:sp>
        <p:nvSpPr>
          <p:cNvPr id="17" name="Rectángulo 16">
            <a:extLst>
              <a:ext uri="{FF2B5EF4-FFF2-40B4-BE49-F238E27FC236}">
                <a16:creationId xmlns:a16="http://schemas.microsoft.com/office/drawing/2014/main" id="{98184C1D-9DD6-8F46-A67A-C02147BF7846}"/>
              </a:ext>
            </a:extLst>
          </p:cNvPr>
          <p:cNvSpPr/>
          <p:nvPr/>
        </p:nvSpPr>
        <p:spPr>
          <a:xfrm>
            <a:off x="1" y="0"/>
            <a:ext cx="215615" cy="2234317"/>
          </a:xfrm>
          <a:prstGeom prst="rect">
            <a:avLst/>
          </a:prstGeom>
          <a:solidFill>
            <a:srgbClr val="D9D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8" name="Gráfico 17">
            <a:extLst>
              <a:ext uri="{FF2B5EF4-FFF2-40B4-BE49-F238E27FC236}">
                <a16:creationId xmlns:a16="http://schemas.microsoft.com/office/drawing/2014/main" id="{9D941131-C069-2C41-A02E-FCA7C2A6A2C4}"/>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34261" r="19042"/>
          <a:stretch/>
        </p:blipFill>
        <p:spPr>
          <a:xfrm>
            <a:off x="11698479" y="88669"/>
            <a:ext cx="493521" cy="1728242"/>
          </a:xfrm>
          <a:prstGeom prst="rect">
            <a:avLst/>
          </a:prstGeom>
        </p:spPr>
      </p:pic>
      <p:sp>
        <p:nvSpPr>
          <p:cNvPr id="2" name="Título 1">
            <a:extLst>
              <a:ext uri="{FF2B5EF4-FFF2-40B4-BE49-F238E27FC236}">
                <a16:creationId xmlns:a16="http://schemas.microsoft.com/office/drawing/2014/main" id="{38618E36-0ABB-E34C-97DE-1050C3B96686}"/>
              </a:ext>
            </a:extLst>
          </p:cNvPr>
          <p:cNvSpPr>
            <a:spLocks noGrp="1"/>
          </p:cNvSpPr>
          <p:nvPr>
            <p:ph type="title"/>
          </p:nvPr>
        </p:nvSpPr>
        <p:spPr>
          <a:xfrm>
            <a:off x="838200" y="790238"/>
            <a:ext cx="10390909" cy="776288"/>
          </a:xfrm>
        </p:spPr>
        <p:txBody>
          <a:bodyPr>
            <a:normAutofit fontScale="90000"/>
          </a:bodyPr>
          <a:lstStyle/>
          <a:p>
            <a:pPr algn="ctr"/>
            <a:r>
              <a:rPr lang="es-MX" b="1" dirty="0">
                <a:solidFill>
                  <a:srgbClr val="D32630"/>
                </a:solidFill>
                <a:latin typeface="Open Sans" panose="020B0606030504020204" pitchFamily="34" charset="0"/>
                <a:ea typeface="Open Sans" panose="020B0606030504020204" pitchFamily="34" charset="0"/>
                <a:cs typeface="Open Sans" panose="020B0606030504020204" pitchFamily="34" charset="0"/>
              </a:rPr>
              <a:t>Desarrollos </a:t>
            </a:r>
            <a:r>
              <a:rPr lang="es-MX" b="1" dirty="0" err="1">
                <a:solidFill>
                  <a:srgbClr val="D32630"/>
                </a:solidFill>
                <a:latin typeface="Open Sans" panose="020B0606030504020204" pitchFamily="34" charset="0"/>
                <a:ea typeface="Open Sans" panose="020B0606030504020204" pitchFamily="34" charset="0"/>
                <a:cs typeface="Open Sans" panose="020B0606030504020204" pitchFamily="34" charset="0"/>
              </a:rPr>
              <a:t>Service</a:t>
            </a:r>
            <a:r>
              <a:rPr lang="es-MX" b="1" dirty="0">
                <a:solidFill>
                  <a:srgbClr val="D32630"/>
                </a:solidFill>
                <a:latin typeface="Open Sans" panose="020B0606030504020204" pitchFamily="34" charset="0"/>
                <a:ea typeface="Open Sans" panose="020B0606030504020204" pitchFamily="34" charset="0"/>
                <a:cs typeface="Open Sans" panose="020B0606030504020204" pitchFamily="34" charset="0"/>
              </a:rPr>
              <a:t> Bus (Estimación 0)</a:t>
            </a:r>
            <a:endParaRPr lang="es-MX" dirty="0"/>
          </a:p>
        </p:txBody>
      </p:sp>
      <p:graphicFrame>
        <p:nvGraphicFramePr>
          <p:cNvPr id="8" name="Tabla 7">
            <a:extLst>
              <a:ext uri="{FF2B5EF4-FFF2-40B4-BE49-F238E27FC236}">
                <a16:creationId xmlns:a16="http://schemas.microsoft.com/office/drawing/2014/main" id="{A1BF2537-D917-2AD8-5E9B-A6ADF4EE04A7}"/>
              </a:ext>
            </a:extLst>
          </p:cNvPr>
          <p:cNvGraphicFramePr>
            <a:graphicFrameLocks noGrp="1"/>
          </p:cNvGraphicFramePr>
          <p:nvPr>
            <p:extLst>
              <p:ext uri="{D42A27DB-BD31-4B8C-83A1-F6EECF244321}">
                <p14:modId xmlns:p14="http://schemas.microsoft.com/office/powerpoint/2010/main" val="2320767036"/>
              </p:ext>
            </p:extLst>
          </p:nvPr>
        </p:nvGraphicFramePr>
        <p:xfrm>
          <a:off x="2029752" y="1498747"/>
          <a:ext cx="8132495" cy="4838138"/>
        </p:xfrm>
        <a:graphic>
          <a:graphicData uri="http://schemas.openxmlformats.org/drawingml/2006/table">
            <a:tbl>
              <a:tblPr>
                <a:tableStyleId>{5C22544A-7EE6-4342-B048-85BDC9FD1C3A}</a:tableStyleId>
              </a:tblPr>
              <a:tblGrid>
                <a:gridCol w="2743139">
                  <a:extLst>
                    <a:ext uri="{9D8B030D-6E8A-4147-A177-3AD203B41FA5}">
                      <a16:colId xmlns:a16="http://schemas.microsoft.com/office/drawing/2014/main" val="3387052922"/>
                    </a:ext>
                  </a:extLst>
                </a:gridCol>
                <a:gridCol w="3609109">
                  <a:extLst>
                    <a:ext uri="{9D8B030D-6E8A-4147-A177-3AD203B41FA5}">
                      <a16:colId xmlns:a16="http://schemas.microsoft.com/office/drawing/2014/main" val="1793489091"/>
                    </a:ext>
                  </a:extLst>
                </a:gridCol>
                <a:gridCol w="1780247">
                  <a:extLst>
                    <a:ext uri="{9D8B030D-6E8A-4147-A177-3AD203B41FA5}">
                      <a16:colId xmlns:a16="http://schemas.microsoft.com/office/drawing/2014/main" val="3858796937"/>
                    </a:ext>
                  </a:extLst>
                </a:gridCol>
              </a:tblGrid>
              <a:tr h="522420">
                <a:tc>
                  <a:txBody>
                    <a:bodyPr/>
                    <a:lstStyle/>
                    <a:p>
                      <a:pPr algn="l" fontAlgn="b"/>
                      <a:r>
                        <a:rPr lang="es-MX" sz="2000" b="0" u="none" strike="noStrike" cap="none" spc="0" dirty="0">
                          <a:ln w="0"/>
                          <a:solidFill>
                            <a:schemeClr val="tx1"/>
                          </a:solidFill>
                          <a:effectLst>
                            <a:outerShdw blurRad="38100" dist="19050" dir="2700000" algn="tl" rotWithShape="0">
                              <a:schemeClr val="dk1">
                                <a:alpha val="40000"/>
                              </a:schemeClr>
                            </a:outerShdw>
                          </a:effectLst>
                        </a:rPr>
                        <a:t>Servicio OSB</a:t>
                      </a:r>
                      <a:endParaRPr lang="es-MX" sz="2000" b="0" i="0" u="none" strike="noStrike"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6350" marR="6350" marT="6350" marB="0" anchor="b">
                    <a:solidFill>
                      <a:schemeClr val="accent5"/>
                    </a:solidFill>
                  </a:tcPr>
                </a:tc>
                <a:tc>
                  <a:txBody>
                    <a:bodyPr/>
                    <a:lstStyle/>
                    <a:p>
                      <a:pPr algn="l" fontAlgn="b"/>
                      <a:r>
                        <a:rPr lang="es-MX" sz="2000" b="0" i="0" u="none" strike="noStrike"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rPr>
                        <a:t>Numero Operaciones del servicio </a:t>
                      </a:r>
                    </a:p>
                  </a:txBody>
                  <a:tcPr marL="6350" marR="6350" marT="6350" marB="0" anchor="b">
                    <a:solidFill>
                      <a:schemeClr val="accent5"/>
                    </a:solidFill>
                  </a:tcPr>
                </a:tc>
                <a:tc>
                  <a:txBody>
                    <a:bodyPr/>
                    <a:lstStyle/>
                    <a:p>
                      <a:pPr algn="l" fontAlgn="b"/>
                      <a:r>
                        <a:rPr lang="es-MX" sz="2000" b="0" u="none" strike="noStrike" cap="none" spc="0" dirty="0">
                          <a:ln w="0"/>
                          <a:solidFill>
                            <a:schemeClr val="tx1"/>
                          </a:solidFill>
                          <a:effectLst>
                            <a:outerShdw blurRad="38100" dist="19050" dir="2700000" algn="tl" rotWithShape="0">
                              <a:schemeClr val="dk1">
                                <a:alpha val="40000"/>
                              </a:schemeClr>
                            </a:outerShdw>
                          </a:effectLst>
                        </a:rPr>
                        <a:t>Tiempo Desarrollo (</a:t>
                      </a:r>
                      <a:r>
                        <a:rPr lang="es-MX" sz="2000" b="0" u="none" strike="noStrike" cap="none" spc="0" dirty="0" err="1">
                          <a:ln w="0"/>
                          <a:solidFill>
                            <a:schemeClr val="tx1"/>
                          </a:solidFill>
                          <a:effectLst>
                            <a:outerShdw blurRad="38100" dist="19050" dir="2700000" algn="tl" rotWithShape="0">
                              <a:schemeClr val="dk1">
                                <a:alpha val="40000"/>
                              </a:schemeClr>
                            </a:outerShdw>
                          </a:effectLst>
                        </a:rPr>
                        <a:t>Hrs</a:t>
                      </a:r>
                      <a:r>
                        <a:rPr lang="es-MX" sz="2000" b="0" u="none" strike="noStrike" cap="none" spc="0" dirty="0">
                          <a:ln w="0"/>
                          <a:solidFill>
                            <a:schemeClr val="tx1"/>
                          </a:solidFill>
                          <a:effectLst>
                            <a:outerShdw blurRad="38100" dist="19050" dir="2700000" algn="tl" rotWithShape="0">
                              <a:schemeClr val="dk1">
                                <a:alpha val="40000"/>
                              </a:schemeClr>
                            </a:outerShdw>
                          </a:effectLst>
                        </a:rPr>
                        <a:t>)</a:t>
                      </a:r>
                      <a:endParaRPr lang="es-MX" sz="2000" b="0" i="0" u="none" strike="noStrike"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6350" marR="6350" marT="6350" marB="0" anchor="b">
                    <a:solidFill>
                      <a:schemeClr val="accent5"/>
                    </a:solidFill>
                  </a:tcPr>
                </a:tc>
                <a:extLst>
                  <a:ext uri="{0D108BD9-81ED-4DB2-BD59-A6C34878D82A}">
                    <a16:rowId xmlns:a16="http://schemas.microsoft.com/office/drawing/2014/main" val="4115637436"/>
                  </a:ext>
                </a:extLst>
              </a:tr>
              <a:tr h="248364">
                <a:tc>
                  <a:txBody>
                    <a:bodyPr/>
                    <a:lstStyle/>
                    <a:p>
                      <a:pPr algn="l" fontAlgn="b"/>
                      <a:r>
                        <a:rPr lang="es-MX" sz="1400" u="none" strike="noStrike" dirty="0" err="1">
                          <a:effectLst/>
                        </a:rPr>
                        <a:t>APIUnitMetricsTec</a:t>
                      </a:r>
                      <a:endParaRPr lang="es-MX"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s-MX" sz="1400" u="none" strike="noStrike" dirty="0">
                          <a:effectLst/>
                        </a:rPr>
                        <a:t>5</a:t>
                      </a:r>
                      <a:endParaRPr lang="es-MX"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s-MX" sz="1100" b="0" i="0" u="none" strike="noStrike" dirty="0">
                          <a:solidFill>
                            <a:srgbClr val="000000"/>
                          </a:solidFill>
                          <a:effectLst/>
                          <a:latin typeface="Calibri" panose="020F0502020204030204" pitchFamily="34" charset="0"/>
                        </a:rPr>
                        <a:t>16</a:t>
                      </a:r>
                    </a:p>
                  </a:txBody>
                  <a:tcPr marL="6350" marR="6350" marT="6350" marB="0" anchor="b"/>
                </a:tc>
                <a:extLst>
                  <a:ext uri="{0D108BD9-81ED-4DB2-BD59-A6C34878D82A}">
                    <a16:rowId xmlns:a16="http://schemas.microsoft.com/office/drawing/2014/main" val="1979353362"/>
                  </a:ext>
                </a:extLst>
              </a:tr>
              <a:tr h="248364">
                <a:tc>
                  <a:txBody>
                    <a:bodyPr/>
                    <a:lstStyle/>
                    <a:p>
                      <a:pPr algn="l" fontAlgn="b"/>
                      <a:r>
                        <a:rPr lang="es-MX" sz="1400" u="none" strike="noStrike" dirty="0" err="1">
                          <a:effectLst/>
                        </a:rPr>
                        <a:t>AuditControlTec</a:t>
                      </a:r>
                      <a:endParaRPr lang="es-MX"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s-MX" sz="1400" u="none" strike="noStrike" dirty="0">
                          <a:effectLst/>
                        </a:rPr>
                        <a:t>17</a:t>
                      </a:r>
                      <a:endParaRPr lang="es-MX"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s-MX" sz="1100" b="0" i="0" u="none" strike="noStrike" dirty="0">
                          <a:solidFill>
                            <a:srgbClr val="000000"/>
                          </a:solidFill>
                          <a:effectLst/>
                          <a:latin typeface="Calibri" panose="020F0502020204030204" pitchFamily="34" charset="0"/>
                        </a:rPr>
                        <a:t>40</a:t>
                      </a:r>
                    </a:p>
                  </a:txBody>
                  <a:tcPr marL="6350" marR="6350" marT="6350" marB="0" anchor="b"/>
                </a:tc>
                <a:extLst>
                  <a:ext uri="{0D108BD9-81ED-4DB2-BD59-A6C34878D82A}">
                    <a16:rowId xmlns:a16="http://schemas.microsoft.com/office/drawing/2014/main" val="1940556177"/>
                  </a:ext>
                </a:extLst>
              </a:tr>
              <a:tr h="248364">
                <a:tc>
                  <a:txBody>
                    <a:bodyPr/>
                    <a:lstStyle/>
                    <a:p>
                      <a:pPr algn="l" fontAlgn="b"/>
                      <a:r>
                        <a:rPr lang="es-MX" sz="1400" u="none" strike="noStrike" dirty="0" err="1">
                          <a:effectLst/>
                        </a:rPr>
                        <a:t>BanxicoTec</a:t>
                      </a:r>
                      <a:endParaRPr lang="es-MX"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s-MX" sz="1400" u="none" strike="noStrike" dirty="0">
                          <a:effectLst/>
                        </a:rPr>
                        <a:t>1</a:t>
                      </a:r>
                      <a:endParaRPr lang="es-MX"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s-MX" sz="1100" b="0" i="0" u="none" strike="noStrike" dirty="0">
                          <a:solidFill>
                            <a:srgbClr val="000000"/>
                          </a:solidFill>
                          <a:effectLst/>
                          <a:latin typeface="Calibri" panose="020F0502020204030204" pitchFamily="34" charset="0"/>
                        </a:rPr>
                        <a:t>8</a:t>
                      </a:r>
                    </a:p>
                  </a:txBody>
                  <a:tcPr marL="6350" marR="6350" marT="6350" marB="0" anchor="b"/>
                </a:tc>
                <a:extLst>
                  <a:ext uri="{0D108BD9-81ED-4DB2-BD59-A6C34878D82A}">
                    <a16:rowId xmlns:a16="http://schemas.microsoft.com/office/drawing/2014/main" val="3823409909"/>
                  </a:ext>
                </a:extLst>
              </a:tr>
              <a:tr h="248364">
                <a:tc>
                  <a:txBody>
                    <a:bodyPr/>
                    <a:lstStyle/>
                    <a:p>
                      <a:pPr algn="l" fontAlgn="b"/>
                      <a:r>
                        <a:rPr lang="es-MX" sz="1400" u="none" strike="noStrike" dirty="0" err="1">
                          <a:effectLst/>
                        </a:rPr>
                        <a:t>CatalogsTec</a:t>
                      </a:r>
                      <a:endParaRPr lang="es-MX"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s-MX" sz="1400" u="none" strike="noStrike" dirty="0">
                          <a:effectLst/>
                        </a:rPr>
                        <a:t>1</a:t>
                      </a:r>
                      <a:endParaRPr lang="es-MX"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s-MX" sz="1100" b="0" i="0" u="none" strike="noStrike">
                          <a:solidFill>
                            <a:srgbClr val="000000"/>
                          </a:solidFill>
                          <a:effectLst/>
                          <a:latin typeface="Calibri" panose="020F0502020204030204" pitchFamily="34" charset="0"/>
                        </a:rPr>
                        <a:t>8</a:t>
                      </a:r>
                    </a:p>
                  </a:txBody>
                  <a:tcPr marL="6350" marR="6350" marT="6350" marB="0" anchor="b"/>
                </a:tc>
                <a:extLst>
                  <a:ext uri="{0D108BD9-81ED-4DB2-BD59-A6C34878D82A}">
                    <a16:rowId xmlns:a16="http://schemas.microsoft.com/office/drawing/2014/main" val="4064565366"/>
                  </a:ext>
                </a:extLst>
              </a:tr>
              <a:tr h="248364">
                <a:tc>
                  <a:txBody>
                    <a:bodyPr/>
                    <a:lstStyle/>
                    <a:p>
                      <a:pPr algn="l" fontAlgn="b"/>
                      <a:r>
                        <a:rPr lang="es-MX" sz="1400" u="none" strike="noStrike">
                          <a:effectLst/>
                        </a:rPr>
                        <a:t>CoherenceTec</a:t>
                      </a:r>
                      <a:endParaRPr lang="es-MX"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s-MX" sz="1400" u="none" strike="noStrike" dirty="0">
                          <a:effectLst/>
                        </a:rPr>
                        <a:t>6</a:t>
                      </a:r>
                      <a:endParaRPr lang="es-MX"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s-MX" sz="1100" b="0" i="0" u="none" strike="noStrike">
                          <a:solidFill>
                            <a:srgbClr val="000000"/>
                          </a:solidFill>
                          <a:effectLst/>
                          <a:latin typeface="Calibri" panose="020F0502020204030204" pitchFamily="34" charset="0"/>
                        </a:rPr>
                        <a:t>16</a:t>
                      </a:r>
                    </a:p>
                  </a:txBody>
                  <a:tcPr marL="6350" marR="6350" marT="6350" marB="0" anchor="b"/>
                </a:tc>
                <a:extLst>
                  <a:ext uri="{0D108BD9-81ED-4DB2-BD59-A6C34878D82A}">
                    <a16:rowId xmlns:a16="http://schemas.microsoft.com/office/drawing/2014/main" val="4196511"/>
                  </a:ext>
                </a:extLst>
              </a:tr>
              <a:tr h="248364">
                <a:tc>
                  <a:txBody>
                    <a:bodyPr/>
                    <a:lstStyle/>
                    <a:p>
                      <a:pPr algn="l" fontAlgn="b"/>
                      <a:r>
                        <a:rPr lang="es-MX" sz="1400" u="none" strike="noStrike" dirty="0" err="1">
                          <a:effectLst/>
                        </a:rPr>
                        <a:t>CustomerEnt</a:t>
                      </a:r>
                      <a:endParaRPr lang="es-MX"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s-MX" sz="1400" u="none" strike="noStrike" dirty="0">
                          <a:effectLst/>
                        </a:rPr>
                        <a:t>1</a:t>
                      </a:r>
                      <a:endParaRPr lang="es-MX"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s-MX" sz="1100" b="0" i="0" u="none" strike="noStrike">
                          <a:solidFill>
                            <a:srgbClr val="000000"/>
                          </a:solidFill>
                          <a:effectLst/>
                          <a:latin typeface="Calibri" panose="020F0502020204030204" pitchFamily="34" charset="0"/>
                        </a:rPr>
                        <a:t>8</a:t>
                      </a:r>
                    </a:p>
                  </a:txBody>
                  <a:tcPr marL="6350" marR="6350" marT="6350" marB="0" anchor="b"/>
                </a:tc>
                <a:extLst>
                  <a:ext uri="{0D108BD9-81ED-4DB2-BD59-A6C34878D82A}">
                    <a16:rowId xmlns:a16="http://schemas.microsoft.com/office/drawing/2014/main" val="3591160341"/>
                  </a:ext>
                </a:extLst>
              </a:tr>
              <a:tr h="248364">
                <a:tc>
                  <a:txBody>
                    <a:bodyPr/>
                    <a:lstStyle/>
                    <a:p>
                      <a:pPr algn="l" fontAlgn="b"/>
                      <a:r>
                        <a:rPr lang="es-MX" sz="1400" u="none" strike="noStrike">
                          <a:effectLst/>
                        </a:rPr>
                        <a:t>DigitalStampGERTec</a:t>
                      </a:r>
                      <a:endParaRPr lang="es-MX"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s-MX" sz="1400" u="none" strike="noStrike" dirty="0">
                          <a:effectLst/>
                        </a:rPr>
                        <a:t>3</a:t>
                      </a:r>
                      <a:endParaRPr lang="es-MX"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s-MX" sz="1100" b="0" i="0" u="none" strike="noStrike" dirty="0">
                          <a:solidFill>
                            <a:srgbClr val="000000"/>
                          </a:solidFill>
                          <a:effectLst/>
                          <a:latin typeface="Calibri" panose="020F0502020204030204" pitchFamily="34" charset="0"/>
                        </a:rPr>
                        <a:t>8</a:t>
                      </a:r>
                    </a:p>
                  </a:txBody>
                  <a:tcPr marL="6350" marR="6350" marT="6350" marB="0" anchor="b"/>
                </a:tc>
                <a:extLst>
                  <a:ext uri="{0D108BD9-81ED-4DB2-BD59-A6C34878D82A}">
                    <a16:rowId xmlns:a16="http://schemas.microsoft.com/office/drawing/2014/main" val="964401208"/>
                  </a:ext>
                </a:extLst>
              </a:tr>
              <a:tr h="248364">
                <a:tc>
                  <a:txBody>
                    <a:bodyPr/>
                    <a:lstStyle/>
                    <a:p>
                      <a:pPr algn="l" fontAlgn="b"/>
                      <a:r>
                        <a:rPr lang="es-MX" sz="1400" u="none" strike="noStrike">
                          <a:effectLst/>
                        </a:rPr>
                        <a:t>EAMUnitMetricsTec</a:t>
                      </a:r>
                      <a:endParaRPr lang="es-MX"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s-MX" sz="1400" u="none" strike="noStrike" dirty="0">
                          <a:effectLst/>
                        </a:rPr>
                        <a:t>6</a:t>
                      </a:r>
                      <a:endParaRPr lang="es-MX"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s-MX" sz="1100" b="0" i="0" u="none" strike="noStrike">
                          <a:solidFill>
                            <a:srgbClr val="000000"/>
                          </a:solidFill>
                          <a:effectLst/>
                          <a:latin typeface="Calibri" panose="020F0502020204030204" pitchFamily="34" charset="0"/>
                        </a:rPr>
                        <a:t>16</a:t>
                      </a:r>
                    </a:p>
                  </a:txBody>
                  <a:tcPr marL="6350" marR="6350" marT="6350" marB="0" anchor="b"/>
                </a:tc>
                <a:extLst>
                  <a:ext uri="{0D108BD9-81ED-4DB2-BD59-A6C34878D82A}">
                    <a16:rowId xmlns:a16="http://schemas.microsoft.com/office/drawing/2014/main" val="674281764"/>
                  </a:ext>
                </a:extLst>
              </a:tr>
              <a:tr h="248364">
                <a:tc>
                  <a:txBody>
                    <a:bodyPr/>
                    <a:lstStyle/>
                    <a:p>
                      <a:pPr algn="l" fontAlgn="b"/>
                      <a:r>
                        <a:rPr lang="es-MX" sz="1400" u="none" strike="noStrike" dirty="0" err="1">
                          <a:effectLst/>
                        </a:rPr>
                        <a:t>EAMWorkOrdersTec</a:t>
                      </a:r>
                      <a:endParaRPr lang="es-MX"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s-MX" sz="1400" u="none" strike="noStrike" dirty="0">
                          <a:effectLst/>
                        </a:rPr>
                        <a:t>9</a:t>
                      </a:r>
                      <a:endParaRPr lang="es-MX"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s-MX" sz="1100" b="0" i="0" u="none" strike="noStrike" dirty="0">
                          <a:solidFill>
                            <a:srgbClr val="000000"/>
                          </a:solidFill>
                          <a:effectLst/>
                          <a:latin typeface="Calibri" panose="020F0502020204030204" pitchFamily="34" charset="0"/>
                        </a:rPr>
                        <a:t>24</a:t>
                      </a:r>
                    </a:p>
                  </a:txBody>
                  <a:tcPr marL="6350" marR="6350" marT="6350" marB="0" anchor="b"/>
                </a:tc>
                <a:extLst>
                  <a:ext uri="{0D108BD9-81ED-4DB2-BD59-A6C34878D82A}">
                    <a16:rowId xmlns:a16="http://schemas.microsoft.com/office/drawing/2014/main" val="2476759575"/>
                  </a:ext>
                </a:extLst>
              </a:tr>
              <a:tr h="248364">
                <a:tc>
                  <a:txBody>
                    <a:bodyPr/>
                    <a:lstStyle/>
                    <a:p>
                      <a:pPr algn="l" fontAlgn="b"/>
                      <a:r>
                        <a:rPr lang="es-MX" sz="1400" u="none" strike="noStrike">
                          <a:effectLst/>
                        </a:rPr>
                        <a:t>ERPIntegrationApiTec</a:t>
                      </a:r>
                      <a:endParaRPr lang="es-MX"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s-MX" sz="1400" u="none" strike="noStrike" dirty="0">
                          <a:effectLst/>
                        </a:rPr>
                        <a:t>2</a:t>
                      </a:r>
                      <a:endParaRPr lang="es-MX"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s-MX" sz="1100" b="0" i="0" u="none" strike="noStrike">
                          <a:solidFill>
                            <a:srgbClr val="000000"/>
                          </a:solidFill>
                          <a:effectLst/>
                          <a:latin typeface="Calibri" panose="020F0502020204030204" pitchFamily="34" charset="0"/>
                        </a:rPr>
                        <a:t>8</a:t>
                      </a:r>
                    </a:p>
                  </a:txBody>
                  <a:tcPr marL="6350" marR="6350" marT="6350" marB="0" anchor="b"/>
                </a:tc>
                <a:extLst>
                  <a:ext uri="{0D108BD9-81ED-4DB2-BD59-A6C34878D82A}">
                    <a16:rowId xmlns:a16="http://schemas.microsoft.com/office/drawing/2014/main" val="768562095"/>
                  </a:ext>
                </a:extLst>
              </a:tr>
              <a:tr h="248364">
                <a:tc>
                  <a:txBody>
                    <a:bodyPr/>
                    <a:lstStyle/>
                    <a:p>
                      <a:pPr algn="l" fontAlgn="b"/>
                      <a:r>
                        <a:rPr lang="es-MX" sz="1400" u="none" strike="noStrike">
                          <a:effectLst/>
                        </a:rPr>
                        <a:t>ERPIntegrationServiceTec</a:t>
                      </a:r>
                      <a:endParaRPr lang="es-MX"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s-MX" sz="1400" u="none" strike="noStrike" dirty="0">
                          <a:effectLst/>
                        </a:rPr>
                        <a:t>29</a:t>
                      </a:r>
                      <a:endParaRPr lang="es-MX"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s-MX" sz="1100" b="0" i="0" u="none" strike="noStrike" dirty="0">
                          <a:solidFill>
                            <a:srgbClr val="000000"/>
                          </a:solidFill>
                          <a:effectLst/>
                          <a:latin typeface="Calibri" panose="020F0502020204030204" pitchFamily="34" charset="0"/>
                        </a:rPr>
                        <a:t>56</a:t>
                      </a:r>
                    </a:p>
                  </a:txBody>
                  <a:tcPr marL="6350" marR="6350" marT="6350" marB="0" anchor="b"/>
                </a:tc>
                <a:extLst>
                  <a:ext uri="{0D108BD9-81ED-4DB2-BD59-A6C34878D82A}">
                    <a16:rowId xmlns:a16="http://schemas.microsoft.com/office/drawing/2014/main" val="2389949588"/>
                  </a:ext>
                </a:extLst>
              </a:tr>
              <a:tr h="248364">
                <a:tc>
                  <a:txBody>
                    <a:bodyPr/>
                    <a:lstStyle/>
                    <a:p>
                      <a:pPr algn="l" fontAlgn="b"/>
                      <a:r>
                        <a:rPr lang="es-MX" sz="1400" u="none" strike="noStrike">
                          <a:effectLst/>
                        </a:rPr>
                        <a:t>ERPUnitMetricsTec</a:t>
                      </a:r>
                      <a:endParaRPr lang="es-MX"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s-MX" sz="1400" u="none" strike="noStrike" dirty="0">
                          <a:effectLst/>
                        </a:rPr>
                        <a:t>1</a:t>
                      </a:r>
                      <a:endParaRPr lang="es-MX"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s-MX" sz="1100" b="0" i="0" u="none" strike="noStrike">
                          <a:solidFill>
                            <a:srgbClr val="000000"/>
                          </a:solidFill>
                          <a:effectLst/>
                          <a:latin typeface="Calibri" panose="020F0502020204030204" pitchFamily="34" charset="0"/>
                        </a:rPr>
                        <a:t>8</a:t>
                      </a:r>
                    </a:p>
                  </a:txBody>
                  <a:tcPr marL="6350" marR="6350" marT="6350" marB="0" anchor="b"/>
                </a:tc>
                <a:extLst>
                  <a:ext uri="{0D108BD9-81ED-4DB2-BD59-A6C34878D82A}">
                    <a16:rowId xmlns:a16="http://schemas.microsoft.com/office/drawing/2014/main" val="1297317991"/>
                  </a:ext>
                </a:extLst>
              </a:tr>
              <a:tr h="248364">
                <a:tc>
                  <a:txBody>
                    <a:bodyPr/>
                    <a:lstStyle/>
                    <a:p>
                      <a:pPr algn="l" fontAlgn="b"/>
                      <a:r>
                        <a:rPr lang="es-MX" sz="1400" u="none" strike="noStrike" dirty="0" err="1">
                          <a:effectLst/>
                        </a:rPr>
                        <a:t>FinancialsTec</a:t>
                      </a:r>
                      <a:endParaRPr lang="es-MX"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s-MX" sz="1400" u="none" strike="noStrike" dirty="0">
                          <a:effectLst/>
                        </a:rPr>
                        <a:t>18</a:t>
                      </a:r>
                      <a:endParaRPr lang="es-MX"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s-MX" sz="1100" b="0" i="0" u="none" strike="noStrike" dirty="0">
                          <a:solidFill>
                            <a:srgbClr val="000000"/>
                          </a:solidFill>
                          <a:effectLst/>
                          <a:latin typeface="Calibri" panose="020F0502020204030204" pitchFamily="34" charset="0"/>
                        </a:rPr>
                        <a:t>32</a:t>
                      </a:r>
                    </a:p>
                  </a:txBody>
                  <a:tcPr marL="6350" marR="6350" marT="6350" marB="0" anchor="b"/>
                </a:tc>
                <a:extLst>
                  <a:ext uri="{0D108BD9-81ED-4DB2-BD59-A6C34878D82A}">
                    <a16:rowId xmlns:a16="http://schemas.microsoft.com/office/drawing/2014/main" val="1158401672"/>
                  </a:ext>
                </a:extLst>
              </a:tr>
              <a:tr h="248364">
                <a:tc>
                  <a:txBody>
                    <a:bodyPr/>
                    <a:lstStyle/>
                    <a:p>
                      <a:pPr algn="l" fontAlgn="b"/>
                      <a:r>
                        <a:rPr lang="es-MX" sz="1400" u="none" strike="noStrike">
                          <a:effectLst/>
                        </a:rPr>
                        <a:t>INER_FinancialsTec</a:t>
                      </a:r>
                      <a:endParaRPr lang="es-MX"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s-MX" sz="1400" u="none" strike="noStrike" dirty="0">
                          <a:effectLst/>
                        </a:rPr>
                        <a:t>18</a:t>
                      </a:r>
                      <a:endParaRPr lang="es-MX"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s-MX" sz="1100" b="0" i="0" u="none" strike="noStrike" dirty="0">
                          <a:solidFill>
                            <a:srgbClr val="000000"/>
                          </a:solidFill>
                          <a:effectLst/>
                          <a:latin typeface="Calibri" panose="020F0502020204030204" pitchFamily="34" charset="0"/>
                        </a:rPr>
                        <a:t>32</a:t>
                      </a:r>
                    </a:p>
                  </a:txBody>
                  <a:tcPr marL="6350" marR="6350" marT="6350" marB="0" anchor="b"/>
                </a:tc>
                <a:extLst>
                  <a:ext uri="{0D108BD9-81ED-4DB2-BD59-A6C34878D82A}">
                    <a16:rowId xmlns:a16="http://schemas.microsoft.com/office/drawing/2014/main" val="51499165"/>
                  </a:ext>
                </a:extLst>
              </a:tr>
              <a:tr h="248364">
                <a:tc>
                  <a:txBody>
                    <a:bodyPr/>
                    <a:lstStyle/>
                    <a:p>
                      <a:pPr algn="l" fontAlgn="b"/>
                      <a:r>
                        <a:rPr lang="es-MX" sz="1400" u="none" strike="noStrike">
                          <a:effectLst/>
                        </a:rPr>
                        <a:t>SCMWorkOrdersTec</a:t>
                      </a:r>
                      <a:endParaRPr lang="es-MX"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s-MX" sz="1400" u="none" strike="noStrike" dirty="0">
                          <a:effectLst/>
                        </a:rPr>
                        <a:t>1</a:t>
                      </a:r>
                      <a:endParaRPr lang="es-MX"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s-MX" sz="1100" b="0" i="0" u="none" strike="noStrike" dirty="0">
                          <a:solidFill>
                            <a:srgbClr val="000000"/>
                          </a:solidFill>
                          <a:effectLst/>
                          <a:latin typeface="Calibri" panose="020F0502020204030204" pitchFamily="34" charset="0"/>
                        </a:rPr>
                        <a:t>8</a:t>
                      </a:r>
                    </a:p>
                  </a:txBody>
                  <a:tcPr marL="6350" marR="6350" marT="6350" marB="0" anchor="b"/>
                </a:tc>
                <a:extLst>
                  <a:ext uri="{0D108BD9-81ED-4DB2-BD59-A6C34878D82A}">
                    <a16:rowId xmlns:a16="http://schemas.microsoft.com/office/drawing/2014/main" val="555530417"/>
                  </a:ext>
                </a:extLst>
              </a:tr>
              <a:tr h="248364">
                <a:tc>
                  <a:txBody>
                    <a:bodyPr/>
                    <a:lstStyle/>
                    <a:p>
                      <a:pPr algn="l" fontAlgn="b"/>
                      <a:r>
                        <a:rPr lang="es-MX" sz="1400" u="none" strike="noStrike">
                          <a:effectLst/>
                        </a:rPr>
                        <a:t>SftpTec</a:t>
                      </a:r>
                      <a:endParaRPr lang="es-MX"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s-MX" sz="1400" u="none" strike="noStrike" dirty="0">
                          <a:effectLst/>
                        </a:rPr>
                        <a:t>5</a:t>
                      </a:r>
                      <a:endParaRPr lang="es-MX"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s-MX" sz="1100" b="0" i="0" u="none" strike="noStrike" dirty="0">
                          <a:solidFill>
                            <a:srgbClr val="000000"/>
                          </a:solidFill>
                          <a:effectLst/>
                          <a:latin typeface="Calibri" panose="020F0502020204030204" pitchFamily="34" charset="0"/>
                        </a:rPr>
                        <a:t>16</a:t>
                      </a:r>
                    </a:p>
                  </a:txBody>
                  <a:tcPr marL="6350" marR="6350" marT="6350" marB="0" anchor="b"/>
                </a:tc>
                <a:extLst>
                  <a:ext uri="{0D108BD9-81ED-4DB2-BD59-A6C34878D82A}">
                    <a16:rowId xmlns:a16="http://schemas.microsoft.com/office/drawing/2014/main" val="1341912345"/>
                  </a:ext>
                </a:extLst>
              </a:tr>
              <a:tr h="248364">
                <a:tc>
                  <a:txBody>
                    <a:bodyPr/>
                    <a:lstStyle/>
                    <a:p>
                      <a:pPr algn="l" fontAlgn="b"/>
                      <a:r>
                        <a:rPr lang="es-MX" sz="1400" u="none" strike="noStrike">
                          <a:effectLst/>
                        </a:rPr>
                        <a:t>Total de dias de desarrollo</a:t>
                      </a:r>
                      <a:endParaRPr lang="es-MX"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s-MX"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s-MX" sz="1100" b="0" i="0" u="none" strike="noStrike" dirty="0">
                          <a:solidFill>
                            <a:srgbClr val="000000"/>
                          </a:solidFill>
                          <a:effectLst/>
                          <a:latin typeface="Calibri" panose="020F0502020204030204" pitchFamily="34" charset="0"/>
                        </a:rPr>
                        <a:t>304</a:t>
                      </a:r>
                    </a:p>
                  </a:txBody>
                  <a:tcPr marL="6350" marR="6350" marT="6350" marB="0" anchor="b"/>
                </a:tc>
                <a:extLst>
                  <a:ext uri="{0D108BD9-81ED-4DB2-BD59-A6C34878D82A}">
                    <a16:rowId xmlns:a16="http://schemas.microsoft.com/office/drawing/2014/main" val="2724501221"/>
                  </a:ext>
                </a:extLst>
              </a:tr>
            </a:tbl>
          </a:graphicData>
        </a:graphic>
      </p:graphicFrame>
    </p:spTree>
    <p:extLst>
      <p:ext uri="{BB962C8B-B14F-4D97-AF65-F5344CB8AC3E}">
        <p14:creationId xmlns:p14="http://schemas.microsoft.com/office/powerpoint/2010/main" val="1865359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777A366F-078B-3B44-8217-BF53A9EC280B}"/>
              </a:ext>
            </a:extLst>
          </p:cNvPr>
          <p:cNvPicPr>
            <a:picLocks noChangeAspect="1"/>
          </p:cNvPicPr>
          <p:nvPr/>
        </p:nvPicPr>
        <p:blipFill rotWithShape="1">
          <a:blip r:embed="rId2">
            <a:alphaModFix amt="5000"/>
          </a:blip>
          <a:srcRect r="13372" b="21235"/>
          <a:stretch/>
        </p:blipFill>
        <p:spPr>
          <a:xfrm>
            <a:off x="7372951" y="2476335"/>
            <a:ext cx="4819049" cy="4381665"/>
          </a:xfrm>
          <a:prstGeom prst="rect">
            <a:avLst/>
          </a:prstGeom>
        </p:spPr>
      </p:pic>
      <p:sp>
        <p:nvSpPr>
          <p:cNvPr id="13" name="Rectángulo 12">
            <a:extLst>
              <a:ext uri="{FF2B5EF4-FFF2-40B4-BE49-F238E27FC236}">
                <a16:creationId xmlns:a16="http://schemas.microsoft.com/office/drawing/2014/main" id="{FD497594-76DD-5448-84E0-183DA4F68AD0}"/>
              </a:ext>
            </a:extLst>
          </p:cNvPr>
          <p:cNvSpPr/>
          <p:nvPr/>
        </p:nvSpPr>
        <p:spPr>
          <a:xfrm>
            <a:off x="1" y="0"/>
            <a:ext cx="119270" cy="3509963"/>
          </a:xfrm>
          <a:prstGeom prst="rect">
            <a:avLst/>
          </a:prstGeom>
          <a:solidFill>
            <a:srgbClr val="C8C9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 name="Rectángulo 13">
            <a:extLst>
              <a:ext uri="{FF2B5EF4-FFF2-40B4-BE49-F238E27FC236}">
                <a16:creationId xmlns:a16="http://schemas.microsoft.com/office/drawing/2014/main" id="{79BF8CE7-9ADA-844D-B9D3-C44452BB947A}"/>
              </a:ext>
            </a:extLst>
          </p:cNvPr>
          <p:cNvSpPr/>
          <p:nvPr/>
        </p:nvSpPr>
        <p:spPr>
          <a:xfrm>
            <a:off x="-1880" y="4556097"/>
            <a:ext cx="540689" cy="2301903"/>
          </a:xfrm>
          <a:prstGeom prst="rect">
            <a:avLst/>
          </a:prstGeom>
          <a:solidFill>
            <a:srgbClr val="D32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a:extLst>
              <a:ext uri="{FF2B5EF4-FFF2-40B4-BE49-F238E27FC236}">
                <a16:creationId xmlns:a16="http://schemas.microsoft.com/office/drawing/2014/main" id="{284BB499-979F-C541-AB25-E17F7BD528AB}"/>
              </a:ext>
            </a:extLst>
          </p:cNvPr>
          <p:cNvSpPr/>
          <p:nvPr/>
        </p:nvSpPr>
        <p:spPr>
          <a:xfrm rot="16200000">
            <a:off x="-853781" y="5553159"/>
            <a:ext cx="2241319" cy="307777"/>
          </a:xfrm>
          <a:prstGeom prst="rect">
            <a:avLst/>
          </a:prstGeom>
        </p:spPr>
        <p:txBody>
          <a:bodyPr wrap="none">
            <a:spAutoFit/>
          </a:bodyPr>
          <a:lstStyle/>
          <a:p>
            <a:r>
              <a:rPr lang="es-MX" sz="1400" dirty="0">
                <a:solidFill>
                  <a:schemeClr val="bg1"/>
                </a:solidFill>
                <a:latin typeface="Roboto Medium" panose="02000000000000000000" pitchFamily="2" charset="0"/>
                <a:ea typeface="Roboto Medium" panose="02000000000000000000" pitchFamily="2" charset="0"/>
                <a:cs typeface="Roboto Medium" panose="02000000000000000000" pitchFamily="2" charset="0"/>
              </a:rPr>
              <a:t>For Technology... For Life</a:t>
            </a:r>
          </a:p>
        </p:txBody>
      </p:sp>
      <p:pic>
        <p:nvPicPr>
          <p:cNvPr id="16" name="Imagen 15">
            <a:extLst>
              <a:ext uri="{FF2B5EF4-FFF2-40B4-BE49-F238E27FC236}">
                <a16:creationId xmlns:a16="http://schemas.microsoft.com/office/drawing/2014/main" id="{63534AC2-ABD2-0347-BED7-710E97F7D9FE}"/>
              </a:ext>
            </a:extLst>
          </p:cNvPr>
          <p:cNvPicPr>
            <a:picLocks noChangeAspect="1"/>
          </p:cNvPicPr>
          <p:nvPr/>
        </p:nvPicPr>
        <p:blipFill>
          <a:blip r:embed="rId3"/>
          <a:stretch>
            <a:fillRect/>
          </a:stretch>
        </p:blipFill>
        <p:spPr>
          <a:xfrm>
            <a:off x="420767" y="214489"/>
            <a:ext cx="2026652" cy="476299"/>
          </a:xfrm>
          <a:prstGeom prst="rect">
            <a:avLst/>
          </a:prstGeom>
        </p:spPr>
      </p:pic>
      <p:sp>
        <p:nvSpPr>
          <p:cNvPr id="17" name="Rectángulo 16">
            <a:extLst>
              <a:ext uri="{FF2B5EF4-FFF2-40B4-BE49-F238E27FC236}">
                <a16:creationId xmlns:a16="http://schemas.microsoft.com/office/drawing/2014/main" id="{98184C1D-9DD6-8F46-A67A-C02147BF7846}"/>
              </a:ext>
            </a:extLst>
          </p:cNvPr>
          <p:cNvSpPr/>
          <p:nvPr/>
        </p:nvSpPr>
        <p:spPr>
          <a:xfrm>
            <a:off x="1" y="0"/>
            <a:ext cx="215615" cy="2234317"/>
          </a:xfrm>
          <a:prstGeom prst="rect">
            <a:avLst/>
          </a:prstGeom>
          <a:solidFill>
            <a:srgbClr val="D9D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8" name="Gráfico 17">
            <a:extLst>
              <a:ext uri="{FF2B5EF4-FFF2-40B4-BE49-F238E27FC236}">
                <a16:creationId xmlns:a16="http://schemas.microsoft.com/office/drawing/2014/main" id="{9D941131-C069-2C41-A02E-FCA7C2A6A2C4}"/>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34261" r="19042"/>
          <a:stretch/>
        </p:blipFill>
        <p:spPr>
          <a:xfrm>
            <a:off x="11698479" y="88669"/>
            <a:ext cx="493521" cy="1728242"/>
          </a:xfrm>
          <a:prstGeom prst="rect">
            <a:avLst/>
          </a:prstGeom>
        </p:spPr>
      </p:pic>
      <p:sp>
        <p:nvSpPr>
          <p:cNvPr id="2" name="Título 1">
            <a:extLst>
              <a:ext uri="{FF2B5EF4-FFF2-40B4-BE49-F238E27FC236}">
                <a16:creationId xmlns:a16="http://schemas.microsoft.com/office/drawing/2014/main" id="{38618E36-0ABB-E34C-97DE-1050C3B96686}"/>
              </a:ext>
            </a:extLst>
          </p:cNvPr>
          <p:cNvSpPr>
            <a:spLocks noGrp="1"/>
          </p:cNvSpPr>
          <p:nvPr>
            <p:ph type="title"/>
          </p:nvPr>
        </p:nvSpPr>
        <p:spPr>
          <a:xfrm>
            <a:off x="838200" y="631872"/>
            <a:ext cx="10515600" cy="776288"/>
          </a:xfrm>
        </p:spPr>
        <p:txBody>
          <a:bodyPr/>
          <a:lstStyle/>
          <a:p>
            <a:pPr algn="ctr"/>
            <a:r>
              <a:rPr lang="es-MX" b="1" dirty="0">
                <a:solidFill>
                  <a:srgbClr val="D32630"/>
                </a:solidFill>
                <a:latin typeface="Open Sans" panose="020B0606030504020204" pitchFamily="34" charset="0"/>
                <a:ea typeface="Open Sans" panose="020B0606030504020204" pitchFamily="34" charset="0"/>
                <a:cs typeface="Open Sans" panose="020B0606030504020204" pitchFamily="34" charset="0"/>
              </a:rPr>
              <a:t>Desarrollos BPEL(Estimación 0)</a:t>
            </a:r>
            <a:endParaRPr lang="es-MX" dirty="0"/>
          </a:p>
        </p:txBody>
      </p:sp>
      <p:graphicFrame>
        <p:nvGraphicFramePr>
          <p:cNvPr id="7" name="Tabla 6">
            <a:extLst>
              <a:ext uri="{FF2B5EF4-FFF2-40B4-BE49-F238E27FC236}">
                <a16:creationId xmlns:a16="http://schemas.microsoft.com/office/drawing/2014/main" id="{D10B9578-A063-4A60-EE80-93701128A896}"/>
              </a:ext>
            </a:extLst>
          </p:cNvPr>
          <p:cNvGraphicFramePr>
            <a:graphicFrameLocks noGrp="1"/>
          </p:cNvGraphicFramePr>
          <p:nvPr>
            <p:extLst>
              <p:ext uri="{D42A27DB-BD31-4B8C-83A1-F6EECF244321}">
                <p14:modId xmlns:p14="http://schemas.microsoft.com/office/powerpoint/2010/main" val="3339788348"/>
              </p:ext>
            </p:extLst>
          </p:nvPr>
        </p:nvGraphicFramePr>
        <p:xfrm>
          <a:off x="1477399" y="1332932"/>
          <a:ext cx="9237201" cy="5298648"/>
        </p:xfrm>
        <a:graphic>
          <a:graphicData uri="http://schemas.openxmlformats.org/drawingml/2006/table">
            <a:tbl>
              <a:tblPr>
                <a:tableStyleId>{5C22544A-7EE6-4342-B048-85BDC9FD1C3A}</a:tableStyleId>
              </a:tblPr>
              <a:tblGrid>
                <a:gridCol w="6059016">
                  <a:extLst>
                    <a:ext uri="{9D8B030D-6E8A-4147-A177-3AD203B41FA5}">
                      <a16:colId xmlns:a16="http://schemas.microsoft.com/office/drawing/2014/main" val="3051056054"/>
                    </a:ext>
                  </a:extLst>
                </a:gridCol>
                <a:gridCol w="1732714">
                  <a:extLst>
                    <a:ext uri="{9D8B030D-6E8A-4147-A177-3AD203B41FA5}">
                      <a16:colId xmlns:a16="http://schemas.microsoft.com/office/drawing/2014/main" val="1993474205"/>
                    </a:ext>
                  </a:extLst>
                </a:gridCol>
                <a:gridCol w="1445471">
                  <a:extLst>
                    <a:ext uri="{9D8B030D-6E8A-4147-A177-3AD203B41FA5}">
                      <a16:colId xmlns:a16="http://schemas.microsoft.com/office/drawing/2014/main" val="3569502764"/>
                    </a:ext>
                  </a:extLst>
                </a:gridCol>
              </a:tblGrid>
              <a:tr h="415593">
                <a:tc>
                  <a:txBody>
                    <a:bodyPr/>
                    <a:lstStyle/>
                    <a:p>
                      <a:pPr algn="l" fontAlgn="b"/>
                      <a:r>
                        <a:rPr lang="es-MX" sz="1800" b="0" u="none" strike="noStrike" cap="none" spc="0" dirty="0">
                          <a:ln w="0"/>
                          <a:solidFill>
                            <a:schemeClr val="tx1"/>
                          </a:solidFill>
                          <a:effectLst>
                            <a:outerShdw blurRad="38100" dist="19050" dir="2700000" algn="tl" rotWithShape="0">
                              <a:schemeClr val="dk1">
                                <a:alpha val="40000"/>
                              </a:schemeClr>
                            </a:outerShdw>
                          </a:effectLst>
                        </a:rPr>
                        <a:t>Integración SOACS</a:t>
                      </a:r>
                      <a:endParaRPr lang="es-MX" sz="1800" b="0" i="0" u="none" strike="noStrike"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5398" marR="5398" marT="5398" marB="0" anchor="b">
                    <a:solidFill>
                      <a:schemeClr val="accent5"/>
                    </a:solidFill>
                  </a:tcPr>
                </a:tc>
                <a:tc>
                  <a:txBody>
                    <a:bodyPr/>
                    <a:lstStyle/>
                    <a:p>
                      <a:pPr algn="l" fontAlgn="b"/>
                      <a:r>
                        <a:rPr lang="es-MX" sz="1800" b="0" u="none" strike="noStrike" cap="none" spc="0">
                          <a:ln w="0"/>
                          <a:solidFill>
                            <a:schemeClr val="tx1"/>
                          </a:solidFill>
                          <a:effectLst>
                            <a:outerShdw blurRad="38100" dist="19050" dir="2700000" algn="tl" rotWithShape="0">
                              <a:schemeClr val="dk1">
                                <a:alpha val="40000"/>
                              </a:schemeClr>
                            </a:outerShdw>
                          </a:effectLst>
                        </a:rPr>
                        <a:t>Complejidad</a:t>
                      </a:r>
                      <a:endParaRPr lang="es-MX" sz="18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5398" marR="5398" marT="5398" marB="0" anchor="b">
                    <a:solidFill>
                      <a:schemeClr val="accent5"/>
                    </a:solidFill>
                  </a:tcPr>
                </a:tc>
                <a:tc>
                  <a:txBody>
                    <a:bodyPr/>
                    <a:lstStyle/>
                    <a:p>
                      <a:pPr algn="l" fontAlgn="b"/>
                      <a:r>
                        <a:rPr lang="es-MX" sz="1800" b="0" u="none" strike="noStrike" cap="none" spc="0" dirty="0">
                          <a:ln w="0"/>
                          <a:solidFill>
                            <a:schemeClr val="tx1"/>
                          </a:solidFill>
                          <a:effectLst>
                            <a:outerShdw blurRad="38100" dist="19050" dir="2700000" algn="tl" rotWithShape="0">
                              <a:schemeClr val="dk1">
                                <a:alpha val="40000"/>
                              </a:schemeClr>
                            </a:outerShdw>
                          </a:effectLst>
                        </a:rPr>
                        <a:t>Tiempo Desarrollo(</a:t>
                      </a:r>
                      <a:r>
                        <a:rPr lang="es-MX" sz="1800" b="0" u="none" strike="noStrike" cap="none" spc="0" dirty="0" err="1">
                          <a:ln w="0"/>
                          <a:solidFill>
                            <a:schemeClr val="tx1"/>
                          </a:solidFill>
                          <a:effectLst>
                            <a:outerShdw blurRad="38100" dist="19050" dir="2700000" algn="tl" rotWithShape="0">
                              <a:schemeClr val="dk1">
                                <a:alpha val="40000"/>
                              </a:schemeClr>
                            </a:outerShdw>
                          </a:effectLst>
                        </a:rPr>
                        <a:t>Hrs</a:t>
                      </a:r>
                      <a:r>
                        <a:rPr lang="es-MX" sz="1800" b="0" u="none" strike="noStrike" cap="none" spc="0" dirty="0">
                          <a:ln w="0"/>
                          <a:solidFill>
                            <a:schemeClr val="tx1"/>
                          </a:solidFill>
                          <a:effectLst>
                            <a:outerShdw blurRad="38100" dist="19050" dir="2700000" algn="tl" rotWithShape="0">
                              <a:schemeClr val="dk1">
                                <a:alpha val="40000"/>
                              </a:schemeClr>
                            </a:outerShdw>
                          </a:effectLst>
                        </a:rPr>
                        <a:t>)</a:t>
                      </a:r>
                      <a:endParaRPr lang="es-MX" sz="1800" b="0" i="0" u="none" strike="noStrike"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txBody>
                  <a:tcPr marL="5398" marR="5398" marT="5398" marB="0" anchor="b">
                    <a:solidFill>
                      <a:schemeClr val="accent5"/>
                    </a:solidFill>
                  </a:tcPr>
                </a:tc>
                <a:extLst>
                  <a:ext uri="{0D108BD9-81ED-4DB2-BD59-A6C34878D82A}">
                    <a16:rowId xmlns:a16="http://schemas.microsoft.com/office/drawing/2014/main" val="727655255"/>
                  </a:ext>
                </a:extLst>
              </a:tr>
              <a:tr h="190970">
                <a:tc>
                  <a:txBody>
                    <a:bodyPr/>
                    <a:lstStyle/>
                    <a:p>
                      <a:pPr algn="l" fontAlgn="b"/>
                      <a:r>
                        <a:rPr lang="es-MX" sz="1200" u="none" strike="noStrike" dirty="0" err="1">
                          <a:effectLst/>
                        </a:rPr>
                        <a:t>AR_Creacion_de_transacciones</a:t>
                      </a:r>
                      <a:endParaRPr lang="es-MX" sz="1200" b="0" i="0" u="none" strike="noStrike" dirty="0">
                        <a:solidFill>
                          <a:srgbClr val="000000"/>
                        </a:solidFill>
                        <a:effectLst/>
                        <a:latin typeface="Calibri" panose="020F0502020204030204" pitchFamily="34" charset="0"/>
                      </a:endParaRPr>
                    </a:p>
                  </a:txBody>
                  <a:tcPr marL="5398" marR="5398" marT="5398" marB="0" anchor="b"/>
                </a:tc>
                <a:tc>
                  <a:txBody>
                    <a:bodyPr/>
                    <a:lstStyle/>
                    <a:p>
                      <a:pPr algn="ctr" fontAlgn="b"/>
                      <a:r>
                        <a:rPr lang="es-MX" sz="1200" u="none" strike="noStrike" dirty="0">
                          <a:effectLst/>
                        </a:rPr>
                        <a:t>Alta</a:t>
                      </a:r>
                      <a:endParaRPr lang="es-MX" sz="1200" b="0" i="0" u="none" strike="noStrike" dirty="0">
                        <a:solidFill>
                          <a:srgbClr val="000000"/>
                        </a:solidFill>
                        <a:effectLst/>
                        <a:latin typeface="Calibri" panose="020F0502020204030204" pitchFamily="34" charset="0"/>
                      </a:endParaRPr>
                    </a:p>
                  </a:txBody>
                  <a:tcPr marL="5398" marR="5398" marT="5398" marB="0" anchor="b"/>
                </a:tc>
                <a:tc>
                  <a:txBody>
                    <a:bodyPr/>
                    <a:lstStyle/>
                    <a:p>
                      <a:pPr algn="ctr" fontAlgn="b"/>
                      <a:r>
                        <a:rPr lang="es-MX" sz="1100" b="0" i="0" u="none" strike="noStrike">
                          <a:solidFill>
                            <a:srgbClr val="000000"/>
                          </a:solidFill>
                          <a:effectLst/>
                          <a:latin typeface="Calibri" panose="020F0502020204030204" pitchFamily="34" charset="0"/>
                        </a:rPr>
                        <a:t>120</a:t>
                      </a:r>
                    </a:p>
                  </a:txBody>
                  <a:tcPr marL="6350" marR="6350" marT="6350" marB="0" anchor="b"/>
                </a:tc>
                <a:extLst>
                  <a:ext uri="{0D108BD9-81ED-4DB2-BD59-A6C34878D82A}">
                    <a16:rowId xmlns:a16="http://schemas.microsoft.com/office/drawing/2014/main" val="3832316495"/>
                  </a:ext>
                </a:extLst>
              </a:tr>
              <a:tr h="190970">
                <a:tc>
                  <a:txBody>
                    <a:bodyPr/>
                    <a:lstStyle/>
                    <a:p>
                      <a:pPr algn="l" fontAlgn="b"/>
                      <a:r>
                        <a:rPr lang="pt-BR" sz="1200" u="none" strike="noStrike" dirty="0" err="1">
                          <a:effectLst/>
                        </a:rPr>
                        <a:t>AR_Timbrado</a:t>
                      </a:r>
                      <a:r>
                        <a:rPr lang="pt-BR" sz="1200" u="none" strike="noStrike" dirty="0">
                          <a:effectLst/>
                        </a:rPr>
                        <a:t> de complemento de pagos</a:t>
                      </a:r>
                      <a:endParaRPr lang="pt-BR" sz="1200" b="0" i="0" u="none" strike="noStrike" dirty="0">
                        <a:solidFill>
                          <a:srgbClr val="000000"/>
                        </a:solidFill>
                        <a:effectLst/>
                        <a:latin typeface="Calibri" panose="020F0502020204030204" pitchFamily="34" charset="0"/>
                      </a:endParaRPr>
                    </a:p>
                  </a:txBody>
                  <a:tcPr marL="5398" marR="5398" marT="5398" marB="0" anchor="b"/>
                </a:tc>
                <a:tc>
                  <a:txBody>
                    <a:bodyPr/>
                    <a:lstStyle/>
                    <a:p>
                      <a:pPr algn="ctr" fontAlgn="b"/>
                      <a:r>
                        <a:rPr lang="es-MX" sz="1200" u="none" strike="noStrike" dirty="0">
                          <a:effectLst/>
                        </a:rPr>
                        <a:t>Media</a:t>
                      </a:r>
                      <a:endParaRPr lang="es-MX" sz="1200" b="0" i="0" u="none" strike="noStrike" dirty="0">
                        <a:solidFill>
                          <a:srgbClr val="000000"/>
                        </a:solidFill>
                        <a:effectLst/>
                        <a:latin typeface="Calibri" panose="020F0502020204030204" pitchFamily="34" charset="0"/>
                      </a:endParaRPr>
                    </a:p>
                  </a:txBody>
                  <a:tcPr marL="5398" marR="5398" marT="5398" marB="0" anchor="b"/>
                </a:tc>
                <a:tc>
                  <a:txBody>
                    <a:bodyPr/>
                    <a:lstStyle/>
                    <a:p>
                      <a:pPr algn="ctr" fontAlgn="b"/>
                      <a:r>
                        <a:rPr lang="es-MX" sz="1100" b="0" i="0" u="none" strike="noStrike">
                          <a:solidFill>
                            <a:srgbClr val="000000"/>
                          </a:solidFill>
                          <a:effectLst/>
                          <a:latin typeface="Calibri" panose="020F0502020204030204" pitchFamily="34" charset="0"/>
                        </a:rPr>
                        <a:t>80</a:t>
                      </a:r>
                    </a:p>
                  </a:txBody>
                  <a:tcPr marL="6350" marR="6350" marT="6350" marB="0" anchor="b"/>
                </a:tc>
                <a:extLst>
                  <a:ext uri="{0D108BD9-81ED-4DB2-BD59-A6C34878D82A}">
                    <a16:rowId xmlns:a16="http://schemas.microsoft.com/office/drawing/2014/main" val="805886394"/>
                  </a:ext>
                </a:extLst>
              </a:tr>
              <a:tr h="190970">
                <a:tc>
                  <a:txBody>
                    <a:bodyPr/>
                    <a:lstStyle/>
                    <a:p>
                      <a:pPr algn="l" fontAlgn="b"/>
                      <a:r>
                        <a:rPr lang="es-MX" sz="1200" u="none" strike="noStrike" dirty="0" err="1">
                          <a:effectLst/>
                        </a:rPr>
                        <a:t>AR_Timbrado</a:t>
                      </a:r>
                      <a:r>
                        <a:rPr lang="es-MX" sz="1200" u="none" strike="noStrike" dirty="0">
                          <a:effectLst/>
                        </a:rPr>
                        <a:t> de Transacciones</a:t>
                      </a:r>
                      <a:endParaRPr lang="es-MX" sz="1200" b="0" i="0" u="none" strike="noStrike" dirty="0">
                        <a:solidFill>
                          <a:srgbClr val="000000"/>
                        </a:solidFill>
                        <a:effectLst/>
                        <a:latin typeface="Calibri" panose="020F0502020204030204" pitchFamily="34" charset="0"/>
                      </a:endParaRPr>
                    </a:p>
                  </a:txBody>
                  <a:tcPr marL="5398" marR="5398" marT="5398" marB="0" anchor="b"/>
                </a:tc>
                <a:tc>
                  <a:txBody>
                    <a:bodyPr/>
                    <a:lstStyle/>
                    <a:p>
                      <a:pPr algn="ctr" fontAlgn="b"/>
                      <a:r>
                        <a:rPr lang="es-MX" sz="1200" u="none" strike="noStrike" dirty="0">
                          <a:effectLst/>
                        </a:rPr>
                        <a:t>Media</a:t>
                      </a:r>
                      <a:endParaRPr lang="es-MX" sz="1200" b="0" i="0" u="none" strike="noStrike" dirty="0">
                        <a:solidFill>
                          <a:srgbClr val="000000"/>
                        </a:solidFill>
                        <a:effectLst/>
                        <a:latin typeface="Calibri" panose="020F0502020204030204" pitchFamily="34" charset="0"/>
                      </a:endParaRPr>
                    </a:p>
                  </a:txBody>
                  <a:tcPr marL="5398" marR="5398" marT="5398" marB="0" anchor="b"/>
                </a:tc>
                <a:tc>
                  <a:txBody>
                    <a:bodyPr/>
                    <a:lstStyle/>
                    <a:p>
                      <a:pPr algn="ctr" fontAlgn="b"/>
                      <a:r>
                        <a:rPr lang="es-MX" sz="1100" b="0" i="0" u="none" strike="noStrike">
                          <a:solidFill>
                            <a:srgbClr val="000000"/>
                          </a:solidFill>
                          <a:effectLst/>
                          <a:latin typeface="Calibri" panose="020F0502020204030204" pitchFamily="34" charset="0"/>
                        </a:rPr>
                        <a:t>80</a:t>
                      </a:r>
                    </a:p>
                  </a:txBody>
                  <a:tcPr marL="6350" marR="6350" marT="6350" marB="0" anchor="b"/>
                </a:tc>
                <a:extLst>
                  <a:ext uri="{0D108BD9-81ED-4DB2-BD59-A6C34878D82A}">
                    <a16:rowId xmlns:a16="http://schemas.microsoft.com/office/drawing/2014/main" val="371407061"/>
                  </a:ext>
                </a:extLst>
              </a:tr>
              <a:tr h="190970">
                <a:tc>
                  <a:txBody>
                    <a:bodyPr/>
                    <a:lstStyle/>
                    <a:p>
                      <a:pPr algn="l" fontAlgn="b"/>
                      <a:r>
                        <a:rPr lang="es-MX" sz="1200" u="none" strike="noStrike">
                          <a:effectLst/>
                        </a:rPr>
                        <a:t>AR Creación y aplicación de recibos  ZAM</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ctr" fontAlgn="b"/>
                      <a:r>
                        <a:rPr lang="es-MX" sz="1200" u="none" strike="noStrike" dirty="0">
                          <a:effectLst/>
                        </a:rPr>
                        <a:t>Alta</a:t>
                      </a:r>
                      <a:endParaRPr lang="es-MX" sz="1200" b="0" i="0" u="none" strike="noStrike" dirty="0">
                        <a:solidFill>
                          <a:srgbClr val="000000"/>
                        </a:solidFill>
                        <a:effectLst/>
                        <a:latin typeface="Calibri" panose="020F0502020204030204" pitchFamily="34" charset="0"/>
                      </a:endParaRPr>
                    </a:p>
                  </a:txBody>
                  <a:tcPr marL="5398" marR="5398" marT="5398" marB="0" anchor="b"/>
                </a:tc>
                <a:tc>
                  <a:txBody>
                    <a:bodyPr/>
                    <a:lstStyle/>
                    <a:p>
                      <a:pPr algn="ctr" fontAlgn="b"/>
                      <a:r>
                        <a:rPr lang="es-MX" sz="1100" b="0" i="0" u="none" strike="noStrike">
                          <a:solidFill>
                            <a:srgbClr val="000000"/>
                          </a:solidFill>
                          <a:effectLst/>
                          <a:latin typeface="Calibri" panose="020F0502020204030204" pitchFamily="34" charset="0"/>
                        </a:rPr>
                        <a:t>120</a:t>
                      </a:r>
                    </a:p>
                  </a:txBody>
                  <a:tcPr marL="6350" marR="6350" marT="6350" marB="0" anchor="b"/>
                </a:tc>
                <a:extLst>
                  <a:ext uri="{0D108BD9-81ED-4DB2-BD59-A6C34878D82A}">
                    <a16:rowId xmlns:a16="http://schemas.microsoft.com/office/drawing/2014/main" val="1550931147"/>
                  </a:ext>
                </a:extLst>
              </a:tr>
              <a:tr h="190970">
                <a:tc>
                  <a:txBody>
                    <a:bodyPr/>
                    <a:lstStyle/>
                    <a:p>
                      <a:pPr algn="l" fontAlgn="b"/>
                      <a:r>
                        <a:rPr lang="es-MX" sz="1200" u="none" strike="noStrike">
                          <a:effectLst/>
                        </a:rPr>
                        <a:t>INV Importación de consumos de diesel</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ctr" fontAlgn="b"/>
                      <a:r>
                        <a:rPr lang="es-MX" sz="1200" u="none" strike="noStrike" dirty="0">
                          <a:effectLst/>
                        </a:rPr>
                        <a:t>Media</a:t>
                      </a:r>
                      <a:endParaRPr lang="es-MX" sz="1200" b="0" i="0" u="none" strike="noStrike" dirty="0">
                        <a:solidFill>
                          <a:srgbClr val="000000"/>
                        </a:solidFill>
                        <a:effectLst/>
                        <a:latin typeface="Calibri" panose="020F0502020204030204" pitchFamily="34" charset="0"/>
                      </a:endParaRPr>
                    </a:p>
                  </a:txBody>
                  <a:tcPr marL="5398" marR="5398" marT="5398" marB="0" anchor="b"/>
                </a:tc>
                <a:tc>
                  <a:txBody>
                    <a:bodyPr/>
                    <a:lstStyle/>
                    <a:p>
                      <a:pPr algn="ctr" fontAlgn="b"/>
                      <a:r>
                        <a:rPr lang="es-MX" sz="1100" b="0" i="0" u="none" strike="noStrike">
                          <a:solidFill>
                            <a:srgbClr val="000000"/>
                          </a:solidFill>
                          <a:effectLst/>
                          <a:latin typeface="Calibri" panose="020F0502020204030204" pitchFamily="34" charset="0"/>
                        </a:rPr>
                        <a:t>80</a:t>
                      </a:r>
                    </a:p>
                  </a:txBody>
                  <a:tcPr marL="6350" marR="6350" marT="6350" marB="0" anchor="b"/>
                </a:tc>
                <a:extLst>
                  <a:ext uri="{0D108BD9-81ED-4DB2-BD59-A6C34878D82A}">
                    <a16:rowId xmlns:a16="http://schemas.microsoft.com/office/drawing/2014/main" val="3758770620"/>
                  </a:ext>
                </a:extLst>
              </a:tr>
              <a:tr h="354285">
                <a:tc>
                  <a:txBody>
                    <a:bodyPr/>
                    <a:lstStyle/>
                    <a:p>
                      <a:pPr algn="l" fontAlgn="b"/>
                      <a:r>
                        <a:rPr lang="es-MX" sz="1200" u="none" strike="noStrike" dirty="0" err="1">
                          <a:effectLst/>
                        </a:rPr>
                        <a:t>CE_Importación</a:t>
                      </a:r>
                      <a:r>
                        <a:rPr lang="es-MX" sz="1200" u="none" strike="noStrike" dirty="0">
                          <a:effectLst/>
                        </a:rPr>
                        <a:t> de estados de cuenta</a:t>
                      </a:r>
                      <a:br>
                        <a:rPr lang="es-MX" sz="1200" u="none" strike="noStrike" dirty="0">
                          <a:effectLst/>
                        </a:rPr>
                      </a:br>
                      <a:r>
                        <a:rPr lang="es-MX" sz="1200" u="none" strike="noStrike" dirty="0">
                          <a:effectLst/>
                        </a:rPr>
                        <a:t>bancarios</a:t>
                      </a:r>
                      <a:endParaRPr lang="es-MX" sz="1200" b="0" i="0" u="none" strike="noStrike" dirty="0">
                        <a:solidFill>
                          <a:srgbClr val="000000"/>
                        </a:solidFill>
                        <a:effectLst/>
                        <a:latin typeface="Calibri" panose="020F0502020204030204" pitchFamily="34" charset="0"/>
                      </a:endParaRPr>
                    </a:p>
                  </a:txBody>
                  <a:tcPr marL="5398" marR="5398" marT="5398" marB="0" anchor="b"/>
                </a:tc>
                <a:tc>
                  <a:txBody>
                    <a:bodyPr/>
                    <a:lstStyle/>
                    <a:p>
                      <a:pPr algn="ctr" fontAlgn="b"/>
                      <a:r>
                        <a:rPr lang="es-MX" sz="1200" u="none" strike="noStrike" dirty="0">
                          <a:effectLst/>
                        </a:rPr>
                        <a:t>Alta</a:t>
                      </a:r>
                      <a:endParaRPr lang="es-MX" sz="1200" b="0" i="0" u="none" strike="noStrike" dirty="0">
                        <a:solidFill>
                          <a:srgbClr val="000000"/>
                        </a:solidFill>
                        <a:effectLst/>
                        <a:latin typeface="Calibri" panose="020F0502020204030204" pitchFamily="34" charset="0"/>
                      </a:endParaRPr>
                    </a:p>
                  </a:txBody>
                  <a:tcPr marL="5398" marR="5398" marT="5398" marB="0" anchor="b"/>
                </a:tc>
                <a:tc>
                  <a:txBody>
                    <a:bodyPr/>
                    <a:lstStyle/>
                    <a:p>
                      <a:pPr algn="ctr" fontAlgn="b"/>
                      <a:r>
                        <a:rPr lang="es-MX" sz="1100" b="0" i="0" u="none" strike="noStrike">
                          <a:solidFill>
                            <a:srgbClr val="000000"/>
                          </a:solidFill>
                          <a:effectLst/>
                          <a:latin typeface="Calibri" panose="020F0502020204030204" pitchFamily="34" charset="0"/>
                        </a:rPr>
                        <a:t>120</a:t>
                      </a:r>
                    </a:p>
                  </a:txBody>
                  <a:tcPr marL="6350" marR="6350" marT="6350" marB="0" anchor="b"/>
                </a:tc>
                <a:extLst>
                  <a:ext uri="{0D108BD9-81ED-4DB2-BD59-A6C34878D82A}">
                    <a16:rowId xmlns:a16="http://schemas.microsoft.com/office/drawing/2014/main" val="3106317217"/>
                  </a:ext>
                </a:extLst>
              </a:tr>
              <a:tr h="180434">
                <a:tc>
                  <a:txBody>
                    <a:bodyPr/>
                    <a:lstStyle/>
                    <a:p>
                      <a:pPr algn="l" fontAlgn="b"/>
                      <a:r>
                        <a:rPr lang="es-MX" sz="1200" u="none" strike="noStrike" dirty="0">
                          <a:effectLst/>
                        </a:rPr>
                        <a:t>AR Creación y Actualización de Clientes</a:t>
                      </a:r>
                      <a:endParaRPr lang="es-MX" sz="1200" b="0" i="0" u="none" strike="noStrike" dirty="0">
                        <a:solidFill>
                          <a:srgbClr val="000000"/>
                        </a:solidFill>
                        <a:effectLst/>
                        <a:latin typeface="Calibri" panose="020F0502020204030204" pitchFamily="34" charset="0"/>
                      </a:endParaRPr>
                    </a:p>
                  </a:txBody>
                  <a:tcPr marL="5398" marR="5398" marT="5398" marB="0" anchor="b"/>
                </a:tc>
                <a:tc>
                  <a:txBody>
                    <a:bodyPr/>
                    <a:lstStyle/>
                    <a:p>
                      <a:pPr algn="ctr" fontAlgn="b"/>
                      <a:r>
                        <a:rPr lang="es-MX" sz="1200" u="none" strike="noStrike">
                          <a:effectLst/>
                        </a:rPr>
                        <a:t>Muy Alta</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ctr" fontAlgn="b"/>
                      <a:r>
                        <a:rPr lang="es-MX" sz="1100" b="0" i="0" u="none" strike="noStrike">
                          <a:solidFill>
                            <a:srgbClr val="000000"/>
                          </a:solidFill>
                          <a:effectLst/>
                          <a:latin typeface="Calibri" panose="020F0502020204030204" pitchFamily="34" charset="0"/>
                        </a:rPr>
                        <a:t>160</a:t>
                      </a:r>
                    </a:p>
                  </a:txBody>
                  <a:tcPr marL="6350" marR="6350" marT="6350" marB="0" anchor="b"/>
                </a:tc>
                <a:extLst>
                  <a:ext uri="{0D108BD9-81ED-4DB2-BD59-A6C34878D82A}">
                    <a16:rowId xmlns:a16="http://schemas.microsoft.com/office/drawing/2014/main" val="1593492017"/>
                  </a:ext>
                </a:extLst>
              </a:tr>
              <a:tr h="180434">
                <a:tc>
                  <a:txBody>
                    <a:bodyPr/>
                    <a:lstStyle/>
                    <a:p>
                      <a:pPr algn="l" fontAlgn="b"/>
                      <a:r>
                        <a:rPr lang="es-MX" sz="1200" u="none" strike="noStrike">
                          <a:effectLst/>
                        </a:rPr>
                        <a:t>AP Validación de Complementos de pago(Generacion Carpetas)</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ctr" fontAlgn="b"/>
                      <a:r>
                        <a:rPr lang="es-MX" sz="1200" u="none" strike="noStrike">
                          <a:effectLst/>
                        </a:rPr>
                        <a:t>Baja</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ctr" fontAlgn="b"/>
                      <a:r>
                        <a:rPr lang="es-MX" sz="1100" b="0" i="0" u="none" strike="noStrike">
                          <a:solidFill>
                            <a:srgbClr val="000000"/>
                          </a:solidFill>
                          <a:effectLst/>
                          <a:latin typeface="Calibri" panose="020F0502020204030204" pitchFamily="34" charset="0"/>
                        </a:rPr>
                        <a:t>40</a:t>
                      </a:r>
                    </a:p>
                  </a:txBody>
                  <a:tcPr marL="6350" marR="6350" marT="6350" marB="0" anchor="b"/>
                </a:tc>
                <a:extLst>
                  <a:ext uri="{0D108BD9-81ED-4DB2-BD59-A6C34878D82A}">
                    <a16:rowId xmlns:a16="http://schemas.microsoft.com/office/drawing/2014/main" val="228888759"/>
                  </a:ext>
                </a:extLst>
              </a:tr>
              <a:tr h="180434">
                <a:tc>
                  <a:txBody>
                    <a:bodyPr/>
                    <a:lstStyle/>
                    <a:p>
                      <a:pPr algn="l" fontAlgn="b"/>
                      <a:r>
                        <a:rPr lang="es-MX" sz="1200" u="none" strike="noStrike">
                          <a:effectLst/>
                        </a:rPr>
                        <a:t>AP Validación de Complementos de pago(Envio de correos)</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ctr" fontAlgn="b"/>
                      <a:r>
                        <a:rPr lang="es-MX" sz="1200" u="none" strike="noStrike">
                          <a:effectLst/>
                        </a:rPr>
                        <a:t>Baja</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ctr" fontAlgn="b"/>
                      <a:r>
                        <a:rPr lang="es-MX" sz="1100" b="0" i="0" u="none" strike="noStrike">
                          <a:solidFill>
                            <a:srgbClr val="000000"/>
                          </a:solidFill>
                          <a:effectLst/>
                          <a:latin typeface="Calibri" panose="020F0502020204030204" pitchFamily="34" charset="0"/>
                        </a:rPr>
                        <a:t>40</a:t>
                      </a:r>
                    </a:p>
                  </a:txBody>
                  <a:tcPr marL="6350" marR="6350" marT="6350" marB="0" anchor="b"/>
                </a:tc>
                <a:extLst>
                  <a:ext uri="{0D108BD9-81ED-4DB2-BD59-A6C34878D82A}">
                    <a16:rowId xmlns:a16="http://schemas.microsoft.com/office/drawing/2014/main" val="1320272664"/>
                  </a:ext>
                </a:extLst>
              </a:tr>
              <a:tr h="190970">
                <a:tc>
                  <a:txBody>
                    <a:bodyPr/>
                    <a:lstStyle/>
                    <a:p>
                      <a:pPr algn="l" fontAlgn="b"/>
                      <a:r>
                        <a:rPr lang="es-MX" sz="1200" u="none" strike="noStrike">
                          <a:effectLst/>
                        </a:rPr>
                        <a:t>AP Validación de Complementos de pago(Validacion)</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ctr" fontAlgn="b"/>
                      <a:r>
                        <a:rPr lang="es-MX" sz="1200" u="none" strike="noStrike" dirty="0">
                          <a:effectLst/>
                        </a:rPr>
                        <a:t>Alta</a:t>
                      </a:r>
                      <a:endParaRPr lang="es-MX" sz="1200" b="0" i="0" u="none" strike="noStrike" dirty="0">
                        <a:solidFill>
                          <a:srgbClr val="000000"/>
                        </a:solidFill>
                        <a:effectLst/>
                        <a:latin typeface="Calibri" panose="020F0502020204030204" pitchFamily="34" charset="0"/>
                      </a:endParaRPr>
                    </a:p>
                  </a:txBody>
                  <a:tcPr marL="5398" marR="5398" marT="5398" marB="0" anchor="b"/>
                </a:tc>
                <a:tc>
                  <a:txBody>
                    <a:bodyPr/>
                    <a:lstStyle/>
                    <a:p>
                      <a:pPr algn="ctr" fontAlgn="b"/>
                      <a:r>
                        <a:rPr lang="es-MX" sz="1100" b="0" i="0" u="none" strike="noStrike">
                          <a:solidFill>
                            <a:srgbClr val="000000"/>
                          </a:solidFill>
                          <a:effectLst/>
                          <a:latin typeface="Calibri" panose="020F0502020204030204" pitchFamily="34" charset="0"/>
                        </a:rPr>
                        <a:t>120</a:t>
                      </a:r>
                    </a:p>
                  </a:txBody>
                  <a:tcPr marL="6350" marR="6350" marT="6350" marB="0" anchor="b"/>
                </a:tc>
                <a:extLst>
                  <a:ext uri="{0D108BD9-81ED-4DB2-BD59-A6C34878D82A}">
                    <a16:rowId xmlns:a16="http://schemas.microsoft.com/office/drawing/2014/main" val="2402061416"/>
                  </a:ext>
                </a:extLst>
              </a:tr>
              <a:tr h="190970">
                <a:tc>
                  <a:txBody>
                    <a:bodyPr/>
                    <a:lstStyle/>
                    <a:p>
                      <a:pPr algn="l" fontAlgn="b"/>
                      <a:r>
                        <a:rPr lang="es-MX" sz="1200" u="none" strike="noStrike">
                          <a:effectLst/>
                        </a:rPr>
                        <a:t>AP Validación de Facturas (Nuevo)</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ctr" fontAlgn="b"/>
                      <a:r>
                        <a:rPr lang="es-MX" sz="1200" u="none" strike="noStrike">
                          <a:effectLst/>
                        </a:rPr>
                        <a:t>Alta</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ctr" fontAlgn="b"/>
                      <a:r>
                        <a:rPr lang="es-MX" sz="1100" b="0" i="0" u="none" strike="noStrike">
                          <a:solidFill>
                            <a:srgbClr val="000000"/>
                          </a:solidFill>
                          <a:effectLst/>
                          <a:latin typeface="Calibri" panose="020F0502020204030204" pitchFamily="34" charset="0"/>
                        </a:rPr>
                        <a:t>160</a:t>
                      </a:r>
                    </a:p>
                  </a:txBody>
                  <a:tcPr marL="6350" marR="6350" marT="6350" marB="0" anchor="b"/>
                </a:tc>
                <a:extLst>
                  <a:ext uri="{0D108BD9-81ED-4DB2-BD59-A6C34878D82A}">
                    <a16:rowId xmlns:a16="http://schemas.microsoft.com/office/drawing/2014/main" val="1506589985"/>
                  </a:ext>
                </a:extLst>
              </a:tr>
              <a:tr h="190970">
                <a:tc>
                  <a:txBody>
                    <a:bodyPr/>
                    <a:lstStyle/>
                    <a:p>
                      <a:pPr algn="l" fontAlgn="b"/>
                      <a:r>
                        <a:rPr lang="es-MX" sz="1200" u="none" strike="noStrike" dirty="0">
                          <a:effectLst/>
                        </a:rPr>
                        <a:t>GL Importación de Pólizas Contables TMS Y Nómina de Empleados</a:t>
                      </a:r>
                      <a:endParaRPr lang="es-MX" sz="1200" b="0" i="0" u="none" strike="noStrike" dirty="0">
                        <a:solidFill>
                          <a:srgbClr val="000000"/>
                        </a:solidFill>
                        <a:effectLst/>
                        <a:latin typeface="Calibri" panose="020F0502020204030204" pitchFamily="34" charset="0"/>
                      </a:endParaRPr>
                    </a:p>
                  </a:txBody>
                  <a:tcPr marL="5398" marR="5398" marT="5398" marB="0" anchor="b"/>
                </a:tc>
                <a:tc>
                  <a:txBody>
                    <a:bodyPr/>
                    <a:lstStyle/>
                    <a:p>
                      <a:pPr algn="ctr" fontAlgn="b"/>
                      <a:r>
                        <a:rPr lang="es-MX" sz="1200" u="none" strike="noStrike">
                          <a:effectLst/>
                        </a:rPr>
                        <a:t>Media</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ctr" fontAlgn="b"/>
                      <a:r>
                        <a:rPr lang="es-MX" sz="1100" b="0" i="0" u="none" strike="noStrike">
                          <a:solidFill>
                            <a:srgbClr val="000000"/>
                          </a:solidFill>
                          <a:effectLst/>
                          <a:latin typeface="Calibri" panose="020F0502020204030204" pitchFamily="34" charset="0"/>
                        </a:rPr>
                        <a:t>80</a:t>
                      </a:r>
                    </a:p>
                  </a:txBody>
                  <a:tcPr marL="6350" marR="6350" marT="6350" marB="0" anchor="b"/>
                </a:tc>
                <a:extLst>
                  <a:ext uri="{0D108BD9-81ED-4DB2-BD59-A6C34878D82A}">
                    <a16:rowId xmlns:a16="http://schemas.microsoft.com/office/drawing/2014/main" val="2392386914"/>
                  </a:ext>
                </a:extLst>
              </a:tr>
              <a:tr h="190970">
                <a:tc>
                  <a:txBody>
                    <a:bodyPr/>
                    <a:lstStyle/>
                    <a:p>
                      <a:pPr algn="l" fontAlgn="b"/>
                      <a:r>
                        <a:rPr lang="es-MX" sz="1200" u="none" strike="noStrike">
                          <a:effectLst/>
                        </a:rPr>
                        <a:t>Bloqueo/Desbloqueo de unidades ZAM</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ctr" fontAlgn="b"/>
                      <a:r>
                        <a:rPr lang="es-MX" sz="1200" u="none" strike="noStrike">
                          <a:effectLst/>
                        </a:rPr>
                        <a:t>Alta</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ctr" fontAlgn="b"/>
                      <a:r>
                        <a:rPr lang="es-MX" sz="1100" b="0" i="0" u="none" strike="noStrike">
                          <a:solidFill>
                            <a:srgbClr val="000000"/>
                          </a:solidFill>
                          <a:effectLst/>
                          <a:latin typeface="Calibri" panose="020F0502020204030204" pitchFamily="34" charset="0"/>
                        </a:rPr>
                        <a:t>120</a:t>
                      </a:r>
                    </a:p>
                  </a:txBody>
                  <a:tcPr marL="6350" marR="6350" marT="6350" marB="0" anchor="b"/>
                </a:tc>
                <a:extLst>
                  <a:ext uri="{0D108BD9-81ED-4DB2-BD59-A6C34878D82A}">
                    <a16:rowId xmlns:a16="http://schemas.microsoft.com/office/drawing/2014/main" val="3721416320"/>
                  </a:ext>
                </a:extLst>
              </a:tr>
              <a:tr h="190970">
                <a:tc>
                  <a:txBody>
                    <a:bodyPr/>
                    <a:lstStyle/>
                    <a:p>
                      <a:pPr algn="l" fontAlgn="b"/>
                      <a:r>
                        <a:rPr lang="es-MX" sz="1200" u="none" strike="noStrike">
                          <a:effectLst/>
                        </a:rPr>
                        <a:t>Lectura de Kilómetros ZAM</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ctr" fontAlgn="b"/>
                      <a:r>
                        <a:rPr lang="es-MX" sz="1200" u="none" strike="noStrike">
                          <a:effectLst/>
                        </a:rPr>
                        <a:t>Media</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ctr" fontAlgn="b"/>
                      <a:r>
                        <a:rPr lang="es-MX" sz="1100" b="0" i="0" u="none" strike="noStrike">
                          <a:solidFill>
                            <a:srgbClr val="000000"/>
                          </a:solidFill>
                          <a:effectLst/>
                          <a:latin typeface="Calibri" panose="020F0502020204030204" pitchFamily="34" charset="0"/>
                        </a:rPr>
                        <a:t>80</a:t>
                      </a:r>
                    </a:p>
                  </a:txBody>
                  <a:tcPr marL="6350" marR="6350" marT="6350" marB="0" anchor="b"/>
                </a:tc>
                <a:extLst>
                  <a:ext uri="{0D108BD9-81ED-4DB2-BD59-A6C34878D82A}">
                    <a16:rowId xmlns:a16="http://schemas.microsoft.com/office/drawing/2014/main" val="3097917304"/>
                  </a:ext>
                </a:extLst>
              </a:tr>
              <a:tr h="190970">
                <a:tc>
                  <a:txBody>
                    <a:bodyPr/>
                    <a:lstStyle/>
                    <a:p>
                      <a:pPr algn="l" fontAlgn="b"/>
                      <a:r>
                        <a:rPr lang="es-MX" sz="1200" u="none" strike="noStrike">
                          <a:effectLst/>
                        </a:rPr>
                        <a:t>AP Creación de Liquidaciones DLIVER y TRATECSA</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ctr" fontAlgn="b"/>
                      <a:r>
                        <a:rPr lang="es-MX" sz="1200" u="none" strike="noStrike">
                          <a:effectLst/>
                        </a:rPr>
                        <a:t>Baja</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ctr" fontAlgn="b"/>
                      <a:r>
                        <a:rPr lang="es-MX" sz="1100" b="0" i="0" u="none" strike="noStrike">
                          <a:solidFill>
                            <a:srgbClr val="000000"/>
                          </a:solidFill>
                          <a:effectLst/>
                          <a:latin typeface="Calibri" panose="020F0502020204030204" pitchFamily="34" charset="0"/>
                        </a:rPr>
                        <a:t>40</a:t>
                      </a:r>
                    </a:p>
                  </a:txBody>
                  <a:tcPr marL="6350" marR="6350" marT="6350" marB="0" anchor="b"/>
                </a:tc>
                <a:extLst>
                  <a:ext uri="{0D108BD9-81ED-4DB2-BD59-A6C34878D82A}">
                    <a16:rowId xmlns:a16="http://schemas.microsoft.com/office/drawing/2014/main" val="2386737122"/>
                  </a:ext>
                </a:extLst>
              </a:tr>
              <a:tr h="341228">
                <a:tc>
                  <a:txBody>
                    <a:bodyPr/>
                    <a:lstStyle/>
                    <a:p>
                      <a:pPr algn="l" fontAlgn="b"/>
                      <a:r>
                        <a:rPr lang="es-MX" sz="1200" u="none" strike="noStrike" dirty="0">
                          <a:effectLst/>
                        </a:rPr>
                        <a:t>AR Creación de Transacciones con 4% de retención, Recibos y Notas de Crédito de TRATECSA, DLIVER y PAQUER</a:t>
                      </a:r>
                      <a:endParaRPr lang="es-MX" sz="1200" b="0" i="0" u="none" strike="noStrike" dirty="0">
                        <a:solidFill>
                          <a:srgbClr val="000000"/>
                        </a:solidFill>
                        <a:effectLst/>
                        <a:latin typeface="Calibri" panose="020F0502020204030204" pitchFamily="34" charset="0"/>
                      </a:endParaRPr>
                    </a:p>
                  </a:txBody>
                  <a:tcPr marL="5398" marR="5398" marT="5398" marB="0" anchor="b"/>
                </a:tc>
                <a:tc>
                  <a:txBody>
                    <a:bodyPr/>
                    <a:lstStyle/>
                    <a:p>
                      <a:pPr algn="ctr" fontAlgn="b"/>
                      <a:r>
                        <a:rPr lang="es-MX" sz="1200" u="none" strike="noStrike">
                          <a:effectLst/>
                        </a:rPr>
                        <a:t>Alta</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ctr" fontAlgn="b"/>
                      <a:r>
                        <a:rPr lang="es-MX" sz="1100" b="0" i="0" u="none" strike="noStrike">
                          <a:solidFill>
                            <a:srgbClr val="000000"/>
                          </a:solidFill>
                          <a:effectLst/>
                          <a:latin typeface="Calibri" panose="020F0502020204030204" pitchFamily="34" charset="0"/>
                        </a:rPr>
                        <a:t>120</a:t>
                      </a:r>
                    </a:p>
                  </a:txBody>
                  <a:tcPr marL="6350" marR="6350" marT="6350" marB="0" anchor="b"/>
                </a:tc>
                <a:extLst>
                  <a:ext uri="{0D108BD9-81ED-4DB2-BD59-A6C34878D82A}">
                    <a16:rowId xmlns:a16="http://schemas.microsoft.com/office/drawing/2014/main" val="1413021954"/>
                  </a:ext>
                </a:extLst>
              </a:tr>
              <a:tr h="190970">
                <a:tc>
                  <a:txBody>
                    <a:bodyPr/>
                    <a:lstStyle/>
                    <a:p>
                      <a:pPr algn="l" fontAlgn="b"/>
                      <a:r>
                        <a:rPr lang="es-MX" sz="1200" u="none" strike="noStrike">
                          <a:effectLst/>
                        </a:rPr>
                        <a:t>GL Importacion Tipo Cambio</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ctr" fontAlgn="b"/>
                      <a:r>
                        <a:rPr lang="es-MX" sz="1200" u="none" strike="noStrike">
                          <a:effectLst/>
                        </a:rPr>
                        <a:t>Baja</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ctr" fontAlgn="b"/>
                      <a:r>
                        <a:rPr lang="es-MX" sz="1100" b="0" i="0" u="none" strike="noStrike">
                          <a:solidFill>
                            <a:srgbClr val="000000"/>
                          </a:solidFill>
                          <a:effectLst/>
                          <a:latin typeface="Calibri" panose="020F0502020204030204" pitchFamily="34" charset="0"/>
                        </a:rPr>
                        <a:t>40</a:t>
                      </a:r>
                    </a:p>
                  </a:txBody>
                  <a:tcPr marL="6350" marR="6350" marT="6350" marB="0" anchor="b"/>
                </a:tc>
                <a:extLst>
                  <a:ext uri="{0D108BD9-81ED-4DB2-BD59-A6C34878D82A}">
                    <a16:rowId xmlns:a16="http://schemas.microsoft.com/office/drawing/2014/main" val="1263902432"/>
                  </a:ext>
                </a:extLst>
              </a:tr>
              <a:tr h="190970">
                <a:tc>
                  <a:txBody>
                    <a:bodyPr/>
                    <a:lstStyle/>
                    <a:p>
                      <a:pPr algn="l" fontAlgn="b"/>
                      <a:r>
                        <a:rPr lang="es-MX" sz="1200" u="none" strike="noStrike">
                          <a:effectLst/>
                        </a:rPr>
                        <a:t>AR Conciliacion(SFTP AMEX)</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ctr" fontAlgn="b"/>
                      <a:r>
                        <a:rPr lang="es-MX" sz="1200" u="none" strike="noStrike">
                          <a:effectLst/>
                        </a:rPr>
                        <a:t>Baja</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ctr" fontAlgn="b"/>
                      <a:r>
                        <a:rPr lang="es-MX" sz="1100" b="0" i="0" u="none" strike="noStrike">
                          <a:solidFill>
                            <a:srgbClr val="000000"/>
                          </a:solidFill>
                          <a:effectLst/>
                          <a:latin typeface="Calibri" panose="020F0502020204030204" pitchFamily="34" charset="0"/>
                        </a:rPr>
                        <a:t>40</a:t>
                      </a:r>
                    </a:p>
                  </a:txBody>
                  <a:tcPr marL="6350" marR="6350" marT="6350" marB="0" anchor="b"/>
                </a:tc>
                <a:extLst>
                  <a:ext uri="{0D108BD9-81ED-4DB2-BD59-A6C34878D82A}">
                    <a16:rowId xmlns:a16="http://schemas.microsoft.com/office/drawing/2014/main" val="1586877200"/>
                  </a:ext>
                </a:extLst>
              </a:tr>
              <a:tr h="190970">
                <a:tc>
                  <a:txBody>
                    <a:bodyPr/>
                    <a:lstStyle/>
                    <a:p>
                      <a:pPr algn="l" fontAlgn="b"/>
                      <a:r>
                        <a:rPr lang="es-MX" sz="1200" u="none" strike="noStrike">
                          <a:effectLst/>
                        </a:rPr>
                        <a:t>AR Conciliacion (SFTP SANTANDER)</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ctr" fontAlgn="b"/>
                      <a:r>
                        <a:rPr lang="es-MX" sz="1200" u="none" strike="noStrike">
                          <a:effectLst/>
                        </a:rPr>
                        <a:t>Baja</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ctr" fontAlgn="b"/>
                      <a:r>
                        <a:rPr lang="es-MX" sz="1100" b="0" i="0" u="none" strike="noStrike">
                          <a:solidFill>
                            <a:srgbClr val="000000"/>
                          </a:solidFill>
                          <a:effectLst/>
                          <a:latin typeface="Calibri" panose="020F0502020204030204" pitchFamily="34" charset="0"/>
                        </a:rPr>
                        <a:t>40</a:t>
                      </a:r>
                    </a:p>
                  </a:txBody>
                  <a:tcPr marL="6350" marR="6350" marT="6350" marB="0" anchor="b"/>
                </a:tc>
                <a:extLst>
                  <a:ext uri="{0D108BD9-81ED-4DB2-BD59-A6C34878D82A}">
                    <a16:rowId xmlns:a16="http://schemas.microsoft.com/office/drawing/2014/main" val="1140523977"/>
                  </a:ext>
                </a:extLst>
              </a:tr>
              <a:tr h="190970">
                <a:tc>
                  <a:txBody>
                    <a:bodyPr/>
                    <a:lstStyle/>
                    <a:p>
                      <a:pPr algn="l" fontAlgn="b"/>
                      <a:r>
                        <a:rPr lang="es-MX" sz="1200" u="none" strike="noStrike">
                          <a:effectLst/>
                        </a:rPr>
                        <a:t>AR Conciliacion </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ctr" fontAlgn="b"/>
                      <a:r>
                        <a:rPr lang="es-MX" sz="1200" u="none" strike="noStrike">
                          <a:effectLst/>
                        </a:rPr>
                        <a:t>Alta</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ctr" fontAlgn="b"/>
                      <a:r>
                        <a:rPr lang="es-MX" sz="1100" b="0" i="0" u="none" strike="noStrike">
                          <a:solidFill>
                            <a:srgbClr val="000000"/>
                          </a:solidFill>
                          <a:effectLst/>
                          <a:latin typeface="Calibri" panose="020F0502020204030204" pitchFamily="34" charset="0"/>
                        </a:rPr>
                        <a:t>120</a:t>
                      </a:r>
                    </a:p>
                  </a:txBody>
                  <a:tcPr marL="6350" marR="6350" marT="6350" marB="0" anchor="b"/>
                </a:tc>
                <a:extLst>
                  <a:ext uri="{0D108BD9-81ED-4DB2-BD59-A6C34878D82A}">
                    <a16:rowId xmlns:a16="http://schemas.microsoft.com/office/drawing/2014/main" val="677807670"/>
                  </a:ext>
                </a:extLst>
              </a:tr>
              <a:tr h="190970">
                <a:tc>
                  <a:txBody>
                    <a:bodyPr/>
                    <a:lstStyle/>
                    <a:p>
                      <a:pPr algn="l" fontAlgn="b"/>
                      <a:r>
                        <a:rPr lang="es-MX" sz="1200" u="none" strike="noStrike">
                          <a:effectLst/>
                        </a:rPr>
                        <a:t>AR Apliacion NC </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ctr" fontAlgn="b"/>
                      <a:r>
                        <a:rPr lang="es-MX" sz="1200" u="none" strike="noStrike">
                          <a:effectLst/>
                        </a:rPr>
                        <a:t>Baja</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ctr" fontAlgn="b"/>
                      <a:r>
                        <a:rPr lang="es-MX" sz="1100" b="0" i="0" u="none" strike="noStrike">
                          <a:solidFill>
                            <a:srgbClr val="000000"/>
                          </a:solidFill>
                          <a:effectLst/>
                          <a:latin typeface="Calibri" panose="020F0502020204030204" pitchFamily="34" charset="0"/>
                        </a:rPr>
                        <a:t>40</a:t>
                      </a:r>
                    </a:p>
                  </a:txBody>
                  <a:tcPr marL="6350" marR="6350" marT="6350" marB="0" anchor="b"/>
                </a:tc>
                <a:extLst>
                  <a:ext uri="{0D108BD9-81ED-4DB2-BD59-A6C34878D82A}">
                    <a16:rowId xmlns:a16="http://schemas.microsoft.com/office/drawing/2014/main" val="3671174229"/>
                  </a:ext>
                </a:extLst>
              </a:tr>
              <a:tr h="190970">
                <a:tc>
                  <a:txBody>
                    <a:bodyPr/>
                    <a:lstStyle/>
                    <a:p>
                      <a:pPr algn="l" fontAlgn="b"/>
                      <a:r>
                        <a:rPr lang="es-MX" sz="1200" u="none" strike="noStrike">
                          <a:effectLst/>
                        </a:rPr>
                        <a:t>Envio de XML y PDF repositorio</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ctr" fontAlgn="b"/>
                      <a:r>
                        <a:rPr lang="es-MX" sz="1200" u="none" strike="noStrike">
                          <a:effectLst/>
                        </a:rPr>
                        <a:t>Baja</a:t>
                      </a:r>
                      <a:endParaRPr lang="es-MX" sz="1200" b="0" i="0" u="none" strike="noStrike">
                        <a:solidFill>
                          <a:srgbClr val="000000"/>
                        </a:solidFill>
                        <a:effectLst/>
                        <a:latin typeface="Calibri" panose="020F0502020204030204" pitchFamily="34" charset="0"/>
                      </a:endParaRPr>
                    </a:p>
                  </a:txBody>
                  <a:tcPr marL="5398" marR="5398" marT="5398" marB="0" anchor="b"/>
                </a:tc>
                <a:tc>
                  <a:txBody>
                    <a:bodyPr/>
                    <a:lstStyle/>
                    <a:p>
                      <a:pPr algn="ctr" fontAlgn="b"/>
                      <a:r>
                        <a:rPr lang="es-MX" sz="1100" b="0" i="0" u="none" strike="noStrike">
                          <a:solidFill>
                            <a:srgbClr val="000000"/>
                          </a:solidFill>
                          <a:effectLst/>
                          <a:latin typeface="Calibri" panose="020F0502020204030204" pitchFamily="34" charset="0"/>
                        </a:rPr>
                        <a:t>40</a:t>
                      </a:r>
                    </a:p>
                  </a:txBody>
                  <a:tcPr marL="6350" marR="6350" marT="6350" marB="0" anchor="b"/>
                </a:tc>
                <a:extLst>
                  <a:ext uri="{0D108BD9-81ED-4DB2-BD59-A6C34878D82A}">
                    <a16:rowId xmlns:a16="http://schemas.microsoft.com/office/drawing/2014/main" val="166178269"/>
                  </a:ext>
                </a:extLst>
              </a:tr>
              <a:tr h="190970">
                <a:tc>
                  <a:txBody>
                    <a:bodyPr/>
                    <a:lstStyle/>
                    <a:p>
                      <a:pPr algn="l" fontAlgn="b"/>
                      <a:r>
                        <a:rPr lang="es-MX" sz="900" u="none" strike="noStrike">
                          <a:effectLst/>
                        </a:rPr>
                        <a:t>Total Desarrollo de procesos de Negocio</a:t>
                      </a:r>
                      <a:endParaRPr lang="es-MX" sz="900" b="0" i="0" u="none" strike="noStrike">
                        <a:solidFill>
                          <a:srgbClr val="000000"/>
                        </a:solidFill>
                        <a:effectLst/>
                        <a:latin typeface="Calibri" panose="020F0502020204030204" pitchFamily="34" charset="0"/>
                      </a:endParaRPr>
                    </a:p>
                  </a:txBody>
                  <a:tcPr marL="5398" marR="5398" marT="5398" marB="0" anchor="b"/>
                </a:tc>
                <a:tc>
                  <a:txBody>
                    <a:bodyPr/>
                    <a:lstStyle/>
                    <a:p>
                      <a:pPr algn="ctr" fontAlgn="b"/>
                      <a:endParaRPr lang="es-MX" sz="900" b="0" i="0" u="none" strike="noStrike">
                        <a:solidFill>
                          <a:srgbClr val="000000"/>
                        </a:solidFill>
                        <a:effectLst/>
                        <a:latin typeface="Calibri" panose="020F0502020204030204" pitchFamily="34" charset="0"/>
                      </a:endParaRPr>
                    </a:p>
                  </a:txBody>
                  <a:tcPr marL="5398" marR="5398" marT="5398" marB="0" anchor="b"/>
                </a:tc>
                <a:tc>
                  <a:txBody>
                    <a:bodyPr/>
                    <a:lstStyle/>
                    <a:p>
                      <a:pPr algn="ctr" fontAlgn="b"/>
                      <a:r>
                        <a:rPr lang="es-MX" sz="1100" b="1" i="0" u="none" strike="noStrike" dirty="0">
                          <a:solidFill>
                            <a:srgbClr val="000000"/>
                          </a:solidFill>
                          <a:effectLst/>
                          <a:latin typeface="Calibri" panose="020F0502020204030204" pitchFamily="34" charset="0"/>
                        </a:rPr>
                        <a:t>1760</a:t>
                      </a:r>
                    </a:p>
                  </a:txBody>
                  <a:tcPr marL="6350" marR="6350" marT="6350" marB="0" anchor="b"/>
                </a:tc>
                <a:extLst>
                  <a:ext uri="{0D108BD9-81ED-4DB2-BD59-A6C34878D82A}">
                    <a16:rowId xmlns:a16="http://schemas.microsoft.com/office/drawing/2014/main" val="2584979888"/>
                  </a:ext>
                </a:extLst>
              </a:tr>
            </a:tbl>
          </a:graphicData>
        </a:graphic>
      </p:graphicFrame>
    </p:spTree>
    <p:extLst>
      <p:ext uri="{BB962C8B-B14F-4D97-AF65-F5344CB8AC3E}">
        <p14:creationId xmlns:p14="http://schemas.microsoft.com/office/powerpoint/2010/main" val="1720187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777A366F-078B-3B44-8217-BF53A9EC280B}"/>
              </a:ext>
            </a:extLst>
          </p:cNvPr>
          <p:cNvPicPr>
            <a:picLocks noChangeAspect="1"/>
          </p:cNvPicPr>
          <p:nvPr/>
        </p:nvPicPr>
        <p:blipFill rotWithShape="1">
          <a:blip r:embed="rId2">
            <a:alphaModFix amt="5000"/>
          </a:blip>
          <a:srcRect r="13372" b="21235"/>
          <a:stretch/>
        </p:blipFill>
        <p:spPr>
          <a:xfrm>
            <a:off x="7372951" y="2476335"/>
            <a:ext cx="4819049" cy="4381665"/>
          </a:xfrm>
          <a:prstGeom prst="rect">
            <a:avLst/>
          </a:prstGeom>
        </p:spPr>
      </p:pic>
      <p:sp>
        <p:nvSpPr>
          <p:cNvPr id="13" name="Rectángulo 12">
            <a:extLst>
              <a:ext uri="{FF2B5EF4-FFF2-40B4-BE49-F238E27FC236}">
                <a16:creationId xmlns:a16="http://schemas.microsoft.com/office/drawing/2014/main" id="{FD497594-76DD-5448-84E0-183DA4F68AD0}"/>
              </a:ext>
            </a:extLst>
          </p:cNvPr>
          <p:cNvSpPr/>
          <p:nvPr/>
        </p:nvSpPr>
        <p:spPr>
          <a:xfrm>
            <a:off x="1" y="0"/>
            <a:ext cx="119270" cy="3509963"/>
          </a:xfrm>
          <a:prstGeom prst="rect">
            <a:avLst/>
          </a:prstGeom>
          <a:solidFill>
            <a:srgbClr val="C8C9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 name="Rectángulo 13">
            <a:extLst>
              <a:ext uri="{FF2B5EF4-FFF2-40B4-BE49-F238E27FC236}">
                <a16:creationId xmlns:a16="http://schemas.microsoft.com/office/drawing/2014/main" id="{79BF8CE7-9ADA-844D-B9D3-C44452BB947A}"/>
              </a:ext>
            </a:extLst>
          </p:cNvPr>
          <p:cNvSpPr/>
          <p:nvPr/>
        </p:nvSpPr>
        <p:spPr>
          <a:xfrm>
            <a:off x="-1880" y="4556097"/>
            <a:ext cx="540689" cy="2301903"/>
          </a:xfrm>
          <a:prstGeom prst="rect">
            <a:avLst/>
          </a:prstGeom>
          <a:solidFill>
            <a:srgbClr val="D32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a:extLst>
              <a:ext uri="{FF2B5EF4-FFF2-40B4-BE49-F238E27FC236}">
                <a16:creationId xmlns:a16="http://schemas.microsoft.com/office/drawing/2014/main" id="{284BB499-979F-C541-AB25-E17F7BD528AB}"/>
              </a:ext>
            </a:extLst>
          </p:cNvPr>
          <p:cNvSpPr/>
          <p:nvPr/>
        </p:nvSpPr>
        <p:spPr>
          <a:xfrm rot="16200000">
            <a:off x="-853781" y="5553159"/>
            <a:ext cx="2241319" cy="307777"/>
          </a:xfrm>
          <a:prstGeom prst="rect">
            <a:avLst/>
          </a:prstGeom>
        </p:spPr>
        <p:txBody>
          <a:bodyPr wrap="none">
            <a:spAutoFit/>
          </a:bodyPr>
          <a:lstStyle/>
          <a:p>
            <a:r>
              <a:rPr lang="es-MX" sz="1400" dirty="0">
                <a:solidFill>
                  <a:schemeClr val="bg1"/>
                </a:solidFill>
                <a:latin typeface="Roboto Medium" panose="02000000000000000000" pitchFamily="2" charset="0"/>
                <a:ea typeface="Roboto Medium" panose="02000000000000000000" pitchFamily="2" charset="0"/>
                <a:cs typeface="Roboto Medium" panose="02000000000000000000" pitchFamily="2" charset="0"/>
              </a:rPr>
              <a:t>For Technology... For Life</a:t>
            </a:r>
          </a:p>
        </p:txBody>
      </p:sp>
      <p:pic>
        <p:nvPicPr>
          <p:cNvPr id="16" name="Imagen 15">
            <a:extLst>
              <a:ext uri="{FF2B5EF4-FFF2-40B4-BE49-F238E27FC236}">
                <a16:creationId xmlns:a16="http://schemas.microsoft.com/office/drawing/2014/main" id="{63534AC2-ABD2-0347-BED7-710E97F7D9FE}"/>
              </a:ext>
            </a:extLst>
          </p:cNvPr>
          <p:cNvPicPr>
            <a:picLocks noChangeAspect="1"/>
          </p:cNvPicPr>
          <p:nvPr/>
        </p:nvPicPr>
        <p:blipFill>
          <a:blip r:embed="rId3"/>
          <a:stretch>
            <a:fillRect/>
          </a:stretch>
        </p:blipFill>
        <p:spPr>
          <a:xfrm>
            <a:off x="420767" y="214489"/>
            <a:ext cx="2026652" cy="476299"/>
          </a:xfrm>
          <a:prstGeom prst="rect">
            <a:avLst/>
          </a:prstGeom>
        </p:spPr>
      </p:pic>
      <p:sp>
        <p:nvSpPr>
          <p:cNvPr id="17" name="Rectángulo 16">
            <a:extLst>
              <a:ext uri="{FF2B5EF4-FFF2-40B4-BE49-F238E27FC236}">
                <a16:creationId xmlns:a16="http://schemas.microsoft.com/office/drawing/2014/main" id="{98184C1D-9DD6-8F46-A67A-C02147BF7846}"/>
              </a:ext>
            </a:extLst>
          </p:cNvPr>
          <p:cNvSpPr/>
          <p:nvPr/>
        </p:nvSpPr>
        <p:spPr>
          <a:xfrm>
            <a:off x="1" y="0"/>
            <a:ext cx="215615" cy="2234317"/>
          </a:xfrm>
          <a:prstGeom prst="rect">
            <a:avLst/>
          </a:prstGeom>
          <a:solidFill>
            <a:srgbClr val="D9D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8" name="Gráfico 17">
            <a:extLst>
              <a:ext uri="{FF2B5EF4-FFF2-40B4-BE49-F238E27FC236}">
                <a16:creationId xmlns:a16="http://schemas.microsoft.com/office/drawing/2014/main" id="{9D941131-C069-2C41-A02E-FCA7C2A6A2C4}"/>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34261" r="19042"/>
          <a:stretch/>
        </p:blipFill>
        <p:spPr>
          <a:xfrm>
            <a:off x="11698479" y="88669"/>
            <a:ext cx="493521" cy="1728242"/>
          </a:xfrm>
          <a:prstGeom prst="rect">
            <a:avLst/>
          </a:prstGeom>
        </p:spPr>
      </p:pic>
      <p:sp>
        <p:nvSpPr>
          <p:cNvPr id="2" name="Título 1">
            <a:extLst>
              <a:ext uri="{FF2B5EF4-FFF2-40B4-BE49-F238E27FC236}">
                <a16:creationId xmlns:a16="http://schemas.microsoft.com/office/drawing/2014/main" id="{38618E36-0ABB-E34C-97DE-1050C3B96686}"/>
              </a:ext>
            </a:extLst>
          </p:cNvPr>
          <p:cNvSpPr>
            <a:spLocks noGrp="1"/>
          </p:cNvSpPr>
          <p:nvPr>
            <p:ph type="title"/>
          </p:nvPr>
        </p:nvSpPr>
        <p:spPr>
          <a:xfrm>
            <a:off x="838200" y="790238"/>
            <a:ext cx="10515600" cy="776288"/>
          </a:xfrm>
        </p:spPr>
        <p:txBody>
          <a:bodyPr/>
          <a:lstStyle/>
          <a:p>
            <a:pPr algn="ctr"/>
            <a:r>
              <a:rPr lang="es-MX" b="1" dirty="0">
                <a:solidFill>
                  <a:srgbClr val="D32630"/>
                </a:solidFill>
                <a:latin typeface="Open Sans" panose="020B0606030504020204" pitchFamily="34" charset="0"/>
                <a:ea typeface="Open Sans" panose="020B0606030504020204" pitchFamily="34" charset="0"/>
                <a:cs typeface="Open Sans" panose="020B0606030504020204" pitchFamily="34" charset="0"/>
              </a:rPr>
              <a:t>Actividades por desarrollo</a:t>
            </a:r>
            <a:endParaRPr lang="es-MX" dirty="0"/>
          </a:p>
        </p:txBody>
      </p:sp>
      <p:sp>
        <p:nvSpPr>
          <p:cNvPr id="3" name="Marcador de contenido 2">
            <a:extLst>
              <a:ext uri="{FF2B5EF4-FFF2-40B4-BE49-F238E27FC236}">
                <a16:creationId xmlns:a16="http://schemas.microsoft.com/office/drawing/2014/main" id="{713352D3-B57C-3141-B622-8B164BE81E95}"/>
              </a:ext>
            </a:extLst>
          </p:cNvPr>
          <p:cNvSpPr>
            <a:spLocks noGrp="1"/>
          </p:cNvSpPr>
          <p:nvPr>
            <p:ph idx="1"/>
          </p:nvPr>
        </p:nvSpPr>
        <p:spPr>
          <a:xfrm>
            <a:off x="838200" y="1825624"/>
            <a:ext cx="10515600" cy="4381665"/>
          </a:xfrm>
        </p:spPr>
        <p:txBody>
          <a:bodyPr>
            <a:normAutofit fontScale="92500" lnSpcReduction="20000"/>
          </a:bodyPr>
          <a:lstStyle/>
          <a:p>
            <a:pPr marL="0" indent="0">
              <a:buNone/>
            </a:pPr>
            <a:r>
              <a:rPr lang="es-MX" b="0" i="0" dirty="0">
                <a:solidFill>
                  <a:schemeClr val="tx1">
                    <a:lumMod val="50000"/>
                    <a:lumOff val="50000"/>
                  </a:schemeClr>
                </a:solidFill>
                <a:effectLst/>
                <a:latin typeface="OracleSans"/>
              </a:rPr>
              <a:t>En todos los servicios es necesaria </a:t>
            </a:r>
            <a:r>
              <a:rPr lang="es-MX" dirty="0">
                <a:solidFill>
                  <a:schemeClr val="tx1">
                    <a:lumMod val="50000"/>
                    <a:lumOff val="50000"/>
                  </a:schemeClr>
                </a:solidFill>
                <a:latin typeface="OracleSans"/>
              </a:rPr>
              <a:t>la replicación de los servicios en este caso se puede decir que se debe replicar lo que ya se tiene desde cero a otro lenguaje es similar pero cambian algunas cosas.</a:t>
            </a:r>
          </a:p>
          <a:p>
            <a:pPr marL="0" indent="0">
              <a:buNone/>
            </a:pPr>
            <a:r>
              <a:rPr lang="es-MX" dirty="0">
                <a:solidFill>
                  <a:schemeClr val="tx1">
                    <a:lumMod val="50000"/>
                    <a:lumOff val="50000"/>
                  </a:schemeClr>
                </a:solidFill>
                <a:latin typeface="OracleSans"/>
              </a:rPr>
              <a:t>Adicional a esto implica actividades mas, ya que como se comenta hay funciones que actualmente se tienen en SOACS que en OIC no por lo que será necesario realizar la adaptación apoyándose de </a:t>
            </a:r>
            <a:r>
              <a:rPr lang="es-MX" dirty="0" err="1">
                <a:solidFill>
                  <a:schemeClr val="tx1">
                    <a:lumMod val="50000"/>
                    <a:lumOff val="50000"/>
                  </a:schemeClr>
                </a:solidFill>
                <a:latin typeface="OracleSans"/>
              </a:rPr>
              <a:t>javascript</a:t>
            </a:r>
            <a:r>
              <a:rPr lang="es-MX" dirty="0">
                <a:solidFill>
                  <a:schemeClr val="tx1">
                    <a:lumMod val="50000"/>
                    <a:lumOff val="50000"/>
                  </a:schemeClr>
                </a:solidFill>
                <a:latin typeface="OracleSans"/>
              </a:rPr>
              <a:t>.</a:t>
            </a:r>
            <a:endParaRPr lang="es-MX" b="0" i="0" dirty="0">
              <a:solidFill>
                <a:schemeClr val="tx1">
                  <a:lumMod val="50000"/>
                  <a:lumOff val="50000"/>
                </a:schemeClr>
              </a:solidFill>
              <a:effectLst/>
              <a:latin typeface="OracleSans"/>
            </a:endParaRPr>
          </a:p>
          <a:p>
            <a:pPr marL="0" indent="0">
              <a:buNone/>
            </a:pPr>
            <a:r>
              <a:rPr lang="es-MX" dirty="0">
                <a:solidFill>
                  <a:schemeClr val="tx1">
                    <a:lumMod val="50000"/>
                    <a:lumOff val="50000"/>
                  </a:schemeClr>
                </a:solidFill>
                <a:latin typeface="OracleSans"/>
              </a:rPr>
              <a:t>En caso de los servicio marcados en naranja que son los que mayor numero de mensajes consumen, se recomienda realizar una reingeniería del servicio de tal forma que podamos apoyarnos generando APIS de los servicios que nos consuman mayor demanda de mensajes para acumular un grupo de mensajes en una sola petición y de esta forma no consumir tantos mensajes del lado de OIC. Esta</a:t>
            </a:r>
            <a:r>
              <a:rPr lang="es-MX" b="0" i="0" dirty="0">
                <a:solidFill>
                  <a:schemeClr val="tx1">
                    <a:lumMod val="50000"/>
                    <a:lumOff val="50000"/>
                  </a:schemeClr>
                </a:solidFill>
                <a:effectLst/>
                <a:latin typeface="OracleSans"/>
              </a:rPr>
              <a:t> actividad es opcional e implica aumentar tiempos de desarrollo.</a:t>
            </a:r>
          </a:p>
        </p:txBody>
      </p:sp>
    </p:spTree>
    <p:extLst>
      <p:ext uri="{BB962C8B-B14F-4D97-AF65-F5344CB8AC3E}">
        <p14:creationId xmlns:p14="http://schemas.microsoft.com/office/powerpoint/2010/main" val="4103702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777A366F-078B-3B44-8217-BF53A9EC280B}"/>
              </a:ext>
            </a:extLst>
          </p:cNvPr>
          <p:cNvPicPr>
            <a:picLocks noChangeAspect="1"/>
          </p:cNvPicPr>
          <p:nvPr/>
        </p:nvPicPr>
        <p:blipFill rotWithShape="1">
          <a:blip r:embed="rId2">
            <a:alphaModFix amt="5000"/>
          </a:blip>
          <a:srcRect r="13372" b="21235"/>
          <a:stretch/>
        </p:blipFill>
        <p:spPr>
          <a:xfrm>
            <a:off x="7372951" y="2476335"/>
            <a:ext cx="4819049" cy="4381665"/>
          </a:xfrm>
          <a:prstGeom prst="rect">
            <a:avLst/>
          </a:prstGeom>
        </p:spPr>
      </p:pic>
      <p:sp>
        <p:nvSpPr>
          <p:cNvPr id="13" name="Rectángulo 12">
            <a:extLst>
              <a:ext uri="{FF2B5EF4-FFF2-40B4-BE49-F238E27FC236}">
                <a16:creationId xmlns:a16="http://schemas.microsoft.com/office/drawing/2014/main" id="{FD497594-76DD-5448-84E0-183DA4F68AD0}"/>
              </a:ext>
            </a:extLst>
          </p:cNvPr>
          <p:cNvSpPr/>
          <p:nvPr/>
        </p:nvSpPr>
        <p:spPr>
          <a:xfrm>
            <a:off x="1" y="0"/>
            <a:ext cx="119270" cy="3509963"/>
          </a:xfrm>
          <a:prstGeom prst="rect">
            <a:avLst/>
          </a:prstGeom>
          <a:solidFill>
            <a:srgbClr val="C8C9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 name="Rectángulo 13">
            <a:extLst>
              <a:ext uri="{FF2B5EF4-FFF2-40B4-BE49-F238E27FC236}">
                <a16:creationId xmlns:a16="http://schemas.microsoft.com/office/drawing/2014/main" id="{79BF8CE7-9ADA-844D-B9D3-C44452BB947A}"/>
              </a:ext>
            </a:extLst>
          </p:cNvPr>
          <p:cNvSpPr/>
          <p:nvPr/>
        </p:nvSpPr>
        <p:spPr>
          <a:xfrm>
            <a:off x="-1880" y="4556097"/>
            <a:ext cx="540689" cy="2301903"/>
          </a:xfrm>
          <a:prstGeom prst="rect">
            <a:avLst/>
          </a:prstGeom>
          <a:solidFill>
            <a:srgbClr val="D32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a:extLst>
              <a:ext uri="{FF2B5EF4-FFF2-40B4-BE49-F238E27FC236}">
                <a16:creationId xmlns:a16="http://schemas.microsoft.com/office/drawing/2014/main" id="{284BB499-979F-C541-AB25-E17F7BD528AB}"/>
              </a:ext>
            </a:extLst>
          </p:cNvPr>
          <p:cNvSpPr/>
          <p:nvPr/>
        </p:nvSpPr>
        <p:spPr>
          <a:xfrm rot="16200000">
            <a:off x="-853781" y="5553159"/>
            <a:ext cx="2241319" cy="307777"/>
          </a:xfrm>
          <a:prstGeom prst="rect">
            <a:avLst/>
          </a:prstGeom>
        </p:spPr>
        <p:txBody>
          <a:bodyPr wrap="none">
            <a:spAutoFit/>
          </a:bodyPr>
          <a:lstStyle/>
          <a:p>
            <a:r>
              <a:rPr lang="es-MX" sz="1400" dirty="0">
                <a:solidFill>
                  <a:schemeClr val="bg1"/>
                </a:solidFill>
                <a:latin typeface="Roboto Medium" panose="02000000000000000000" pitchFamily="2" charset="0"/>
                <a:ea typeface="Roboto Medium" panose="02000000000000000000" pitchFamily="2" charset="0"/>
                <a:cs typeface="Roboto Medium" panose="02000000000000000000" pitchFamily="2" charset="0"/>
              </a:rPr>
              <a:t>For Technology... For Life</a:t>
            </a:r>
          </a:p>
        </p:txBody>
      </p:sp>
      <p:pic>
        <p:nvPicPr>
          <p:cNvPr id="16" name="Imagen 15">
            <a:extLst>
              <a:ext uri="{FF2B5EF4-FFF2-40B4-BE49-F238E27FC236}">
                <a16:creationId xmlns:a16="http://schemas.microsoft.com/office/drawing/2014/main" id="{63534AC2-ABD2-0347-BED7-710E97F7D9FE}"/>
              </a:ext>
            </a:extLst>
          </p:cNvPr>
          <p:cNvPicPr>
            <a:picLocks noChangeAspect="1"/>
          </p:cNvPicPr>
          <p:nvPr/>
        </p:nvPicPr>
        <p:blipFill>
          <a:blip r:embed="rId3"/>
          <a:stretch>
            <a:fillRect/>
          </a:stretch>
        </p:blipFill>
        <p:spPr>
          <a:xfrm>
            <a:off x="420767" y="214489"/>
            <a:ext cx="2026652" cy="476299"/>
          </a:xfrm>
          <a:prstGeom prst="rect">
            <a:avLst/>
          </a:prstGeom>
        </p:spPr>
      </p:pic>
      <p:sp>
        <p:nvSpPr>
          <p:cNvPr id="17" name="Rectángulo 16">
            <a:extLst>
              <a:ext uri="{FF2B5EF4-FFF2-40B4-BE49-F238E27FC236}">
                <a16:creationId xmlns:a16="http://schemas.microsoft.com/office/drawing/2014/main" id="{98184C1D-9DD6-8F46-A67A-C02147BF7846}"/>
              </a:ext>
            </a:extLst>
          </p:cNvPr>
          <p:cNvSpPr/>
          <p:nvPr/>
        </p:nvSpPr>
        <p:spPr>
          <a:xfrm>
            <a:off x="1" y="0"/>
            <a:ext cx="215615" cy="2234317"/>
          </a:xfrm>
          <a:prstGeom prst="rect">
            <a:avLst/>
          </a:prstGeom>
          <a:solidFill>
            <a:srgbClr val="D9D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8" name="Gráfico 17">
            <a:extLst>
              <a:ext uri="{FF2B5EF4-FFF2-40B4-BE49-F238E27FC236}">
                <a16:creationId xmlns:a16="http://schemas.microsoft.com/office/drawing/2014/main" id="{9D941131-C069-2C41-A02E-FCA7C2A6A2C4}"/>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34261" r="19042"/>
          <a:stretch/>
        </p:blipFill>
        <p:spPr>
          <a:xfrm>
            <a:off x="11698479" y="88669"/>
            <a:ext cx="493521" cy="1728242"/>
          </a:xfrm>
          <a:prstGeom prst="rect">
            <a:avLst/>
          </a:prstGeom>
        </p:spPr>
      </p:pic>
      <p:pic>
        <p:nvPicPr>
          <p:cNvPr id="22" name="Imagen 21">
            <a:extLst>
              <a:ext uri="{FF2B5EF4-FFF2-40B4-BE49-F238E27FC236}">
                <a16:creationId xmlns:a16="http://schemas.microsoft.com/office/drawing/2014/main" id="{B7C5AEDD-D5E6-2A3C-9DB7-85CE191BF59B}"/>
              </a:ext>
            </a:extLst>
          </p:cNvPr>
          <p:cNvPicPr>
            <a:picLocks noChangeAspect="1"/>
          </p:cNvPicPr>
          <p:nvPr/>
        </p:nvPicPr>
        <p:blipFill>
          <a:blip r:embed="rId6">
            <a:clrChange>
              <a:clrFrom>
                <a:srgbClr val="FEFEFE"/>
              </a:clrFrom>
              <a:clrTo>
                <a:srgbClr val="FEFEFE">
                  <a:alpha val="0"/>
                </a:srgbClr>
              </a:clrTo>
            </a:clrChange>
          </a:blip>
          <a:stretch>
            <a:fillRect/>
          </a:stretch>
        </p:blipFill>
        <p:spPr>
          <a:xfrm>
            <a:off x="625918" y="669472"/>
            <a:ext cx="10827967" cy="5869781"/>
          </a:xfrm>
          <a:prstGeom prst="rect">
            <a:avLst/>
          </a:prstGeom>
        </p:spPr>
      </p:pic>
    </p:spTree>
    <p:extLst>
      <p:ext uri="{BB962C8B-B14F-4D97-AF65-F5344CB8AC3E}">
        <p14:creationId xmlns:p14="http://schemas.microsoft.com/office/powerpoint/2010/main" val="2937039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777A366F-078B-3B44-8217-BF53A9EC280B}"/>
              </a:ext>
            </a:extLst>
          </p:cNvPr>
          <p:cNvPicPr>
            <a:picLocks noChangeAspect="1"/>
          </p:cNvPicPr>
          <p:nvPr/>
        </p:nvPicPr>
        <p:blipFill rotWithShape="1">
          <a:blip r:embed="rId2">
            <a:alphaModFix amt="5000"/>
          </a:blip>
          <a:srcRect r="13372" b="21235"/>
          <a:stretch/>
        </p:blipFill>
        <p:spPr>
          <a:xfrm>
            <a:off x="7372951" y="2476335"/>
            <a:ext cx="4819049" cy="4381665"/>
          </a:xfrm>
          <a:prstGeom prst="rect">
            <a:avLst/>
          </a:prstGeom>
        </p:spPr>
      </p:pic>
      <p:sp>
        <p:nvSpPr>
          <p:cNvPr id="13" name="Rectángulo 12">
            <a:extLst>
              <a:ext uri="{FF2B5EF4-FFF2-40B4-BE49-F238E27FC236}">
                <a16:creationId xmlns:a16="http://schemas.microsoft.com/office/drawing/2014/main" id="{FD497594-76DD-5448-84E0-183DA4F68AD0}"/>
              </a:ext>
            </a:extLst>
          </p:cNvPr>
          <p:cNvSpPr/>
          <p:nvPr/>
        </p:nvSpPr>
        <p:spPr>
          <a:xfrm>
            <a:off x="1" y="0"/>
            <a:ext cx="119270" cy="3509963"/>
          </a:xfrm>
          <a:prstGeom prst="rect">
            <a:avLst/>
          </a:prstGeom>
          <a:solidFill>
            <a:srgbClr val="C8C9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 name="Rectángulo 13">
            <a:extLst>
              <a:ext uri="{FF2B5EF4-FFF2-40B4-BE49-F238E27FC236}">
                <a16:creationId xmlns:a16="http://schemas.microsoft.com/office/drawing/2014/main" id="{79BF8CE7-9ADA-844D-B9D3-C44452BB947A}"/>
              </a:ext>
            </a:extLst>
          </p:cNvPr>
          <p:cNvSpPr/>
          <p:nvPr/>
        </p:nvSpPr>
        <p:spPr>
          <a:xfrm>
            <a:off x="-1880" y="4556097"/>
            <a:ext cx="540689" cy="2301903"/>
          </a:xfrm>
          <a:prstGeom prst="rect">
            <a:avLst/>
          </a:prstGeom>
          <a:solidFill>
            <a:srgbClr val="D32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a:extLst>
              <a:ext uri="{FF2B5EF4-FFF2-40B4-BE49-F238E27FC236}">
                <a16:creationId xmlns:a16="http://schemas.microsoft.com/office/drawing/2014/main" id="{284BB499-979F-C541-AB25-E17F7BD528AB}"/>
              </a:ext>
            </a:extLst>
          </p:cNvPr>
          <p:cNvSpPr/>
          <p:nvPr/>
        </p:nvSpPr>
        <p:spPr>
          <a:xfrm rot="16200000">
            <a:off x="-853781" y="5553159"/>
            <a:ext cx="2241319" cy="307777"/>
          </a:xfrm>
          <a:prstGeom prst="rect">
            <a:avLst/>
          </a:prstGeom>
        </p:spPr>
        <p:txBody>
          <a:bodyPr wrap="none">
            <a:spAutoFit/>
          </a:bodyPr>
          <a:lstStyle/>
          <a:p>
            <a:r>
              <a:rPr lang="es-MX" sz="1400" dirty="0">
                <a:solidFill>
                  <a:schemeClr val="bg1"/>
                </a:solidFill>
                <a:latin typeface="Roboto Medium" panose="02000000000000000000" pitchFamily="2" charset="0"/>
                <a:ea typeface="Roboto Medium" panose="02000000000000000000" pitchFamily="2" charset="0"/>
                <a:cs typeface="Roboto Medium" panose="02000000000000000000" pitchFamily="2" charset="0"/>
              </a:rPr>
              <a:t>For Technology... For Life</a:t>
            </a:r>
          </a:p>
        </p:txBody>
      </p:sp>
      <p:pic>
        <p:nvPicPr>
          <p:cNvPr id="16" name="Imagen 15">
            <a:extLst>
              <a:ext uri="{FF2B5EF4-FFF2-40B4-BE49-F238E27FC236}">
                <a16:creationId xmlns:a16="http://schemas.microsoft.com/office/drawing/2014/main" id="{63534AC2-ABD2-0347-BED7-710E97F7D9FE}"/>
              </a:ext>
            </a:extLst>
          </p:cNvPr>
          <p:cNvPicPr>
            <a:picLocks noChangeAspect="1"/>
          </p:cNvPicPr>
          <p:nvPr/>
        </p:nvPicPr>
        <p:blipFill>
          <a:blip r:embed="rId3"/>
          <a:stretch>
            <a:fillRect/>
          </a:stretch>
        </p:blipFill>
        <p:spPr>
          <a:xfrm>
            <a:off x="420767" y="214489"/>
            <a:ext cx="2026652" cy="476299"/>
          </a:xfrm>
          <a:prstGeom prst="rect">
            <a:avLst/>
          </a:prstGeom>
        </p:spPr>
      </p:pic>
      <p:sp>
        <p:nvSpPr>
          <p:cNvPr id="17" name="Rectángulo 16">
            <a:extLst>
              <a:ext uri="{FF2B5EF4-FFF2-40B4-BE49-F238E27FC236}">
                <a16:creationId xmlns:a16="http://schemas.microsoft.com/office/drawing/2014/main" id="{98184C1D-9DD6-8F46-A67A-C02147BF7846}"/>
              </a:ext>
            </a:extLst>
          </p:cNvPr>
          <p:cNvSpPr/>
          <p:nvPr/>
        </p:nvSpPr>
        <p:spPr>
          <a:xfrm>
            <a:off x="1" y="0"/>
            <a:ext cx="215615" cy="2234317"/>
          </a:xfrm>
          <a:prstGeom prst="rect">
            <a:avLst/>
          </a:prstGeom>
          <a:solidFill>
            <a:srgbClr val="D9D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8" name="Gráfico 17">
            <a:extLst>
              <a:ext uri="{FF2B5EF4-FFF2-40B4-BE49-F238E27FC236}">
                <a16:creationId xmlns:a16="http://schemas.microsoft.com/office/drawing/2014/main" id="{9D941131-C069-2C41-A02E-FCA7C2A6A2C4}"/>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34261" r="19042"/>
          <a:stretch/>
        </p:blipFill>
        <p:spPr>
          <a:xfrm>
            <a:off x="11698479" y="88669"/>
            <a:ext cx="493521" cy="1728242"/>
          </a:xfrm>
          <a:prstGeom prst="rect">
            <a:avLst/>
          </a:prstGeom>
        </p:spPr>
      </p:pic>
      <p:sp>
        <p:nvSpPr>
          <p:cNvPr id="2" name="Título 1">
            <a:extLst>
              <a:ext uri="{FF2B5EF4-FFF2-40B4-BE49-F238E27FC236}">
                <a16:creationId xmlns:a16="http://schemas.microsoft.com/office/drawing/2014/main" id="{38618E36-0ABB-E34C-97DE-1050C3B96686}"/>
              </a:ext>
            </a:extLst>
          </p:cNvPr>
          <p:cNvSpPr>
            <a:spLocks noGrp="1"/>
          </p:cNvSpPr>
          <p:nvPr>
            <p:ph type="title"/>
          </p:nvPr>
        </p:nvSpPr>
        <p:spPr>
          <a:xfrm>
            <a:off x="838200" y="790238"/>
            <a:ext cx="10515600" cy="776288"/>
          </a:xfrm>
        </p:spPr>
        <p:txBody>
          <a:bodyPr/>
          <a:lstStyle/>
          <a:p>
            <a:pPr algn="ctr"/>
            <a:r>
              <a:rPr lang="es-MX" b="1" dirty="0">
                <a:solidFill>
                  <a:srgbClr val="D32630"/>
                </a:solidFill>
                <a:latin typeface="Open Sans" panose="020B0606030504020204" pitchFamily="34" charset="0"/>
                <a:ea typeface="Open Sans" panose="020B0606030504020204" pitchFamily="34" charset="0"/>
                <a:cs typeface="Open Sans" panose="020B0606030504020204" pitchFamily="34" charset="0"/>
              </a:rPr>
              <a:t>Costos SOACS</a:t>
            </a:r>
            <a:endParaRPr lang="es-MX" dirty="0"/>
          </a:p>
        </p:txBody>
      </p:sp>
      <p:pic>
        <p:nvPicPr>
          <p:cNvPr id="21" name="Imagen 20">
            <a:extLst>
              <a:ext uri="{FF2B5EF4-FFF2-40B4-BE49-F238E27FC236}">
                <a16:creationId xmlns:a16="http://schemas.microsoft.com/office/drawing/2014/main" id="{24AF7C65-DC71-23B7-BB84-396BCFF045A0}"/>
              </a:ext>
            </a:extLst>
          </p:cNvPr>
          <p:cNvPicPr>
            <a:picLocks noChangeAspect="1"/>
          </p:cNvPicPr>
          <p:nvPr/>
        </p:nvPicPr>
        <p:blipFill>
          <a:blip r:embed="rId6"/>
          <a:stretch>
            <a:fillRect/>
          </a:stretch>
        </p:blipFill>
        <p:spPr>
          <a:xfrm>
            <a:off x="948965" y="2022507"/>
            <a:ext cx="10294070" cy="3568988"/>
          </a:xfrm>
          <a:prstGeom prst="rect">
            <a:avLst/>
          </a:prstGeom>
        </p:spPr>
      </p:pic>
    </p:spTree>
    <p:extLst>
      <p:ext uri="{BB962C8B-B14F-4D97-AF65-F5344CB8AC3E}">
        <p14:creationId xmlns:p14="http://schemas.microsoft.com/office/powerpoint/2010/main" val="1545170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777A366F-078B-3B44-8217-BF53A9EC280B}"/>
              </a:ext>
            </a:extLst>
          </p:cNvPr>
          <p:cNvPicPr>
            <a:picLocks noChangeAspect="1"/>
          </p:cNvPicPr>
          <p:nvPr/>
        </p:nvPicPr>
        <p:blipFill rotWithShape="1">
          <a:blip r:embed="rId2">
            <a:alphaModFix amt="5000"/>
          </a:blip>
          <a:srcRect r="13372" b="21235"/>
          <a:stretch/>
        </p:blipFill>
        <p:spPr>
          <a:xfrm>
            <a:off x="7372951" y="2476335"/>
            <a:ext cx="4819049" cy="4381665"/>
          </a:xfrm>
          <a:prstGeom prst="rect">
            <a:avLst/>
          </a:prstGeom>
        </p:spPr>
      </p:pic>
      <p:sp>
        <p:nvSpPr>
          <p:cNvPr id="13" name="Rectángulo 12">
            <a:extLst>
              <a:ext uri="{FF2B5EF4-FFF2-40B4-BE49-F238E27FC236}">
                <a16:creationId xmlns:a16="http://schemas.microsoft.com/office/drawing/2014/main" id="{FD497594-76DD-5448-84E0-183DA4F68AD0}"/>
              </a:ext>
            </a:extLst>
          </p:cNvPr>
          <p:cNvSpPr/>
          <p:nvPr/>
        </p:nvSpPr>
        <p:spPr>
          <a:xfrm>
            <a:off x="1" y="0"/>
            <a:ext cx="119270" cy="3509963"/>
          </a:xfrm>
          <a:prstGeom prst="rect">
            <a:avLst/>
          </a:prstGeom>
          <a:solidFill>
            <a:srgbClr val="C8C9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 name="Rectángulo 13">
            <a:extLst>
              <a:ext uri="{FF2B5EF4-FFF2-40B4-BE49-F238E27FC236}">
                <a16:creationId xmlns:a16="http://schemas.microsoft.com/office/drawing/2014/main" id="{79BF8CE7-9ADA-844D-B9D3-C44452BB947A}"/>
              </a:ext>
            </a:extLst>
          </p:cNvPr>
          <p:cNvSpPr/>
          <p:nvPr/>
        </p:nvSpPr>
        <p:spPr>
          <a:xfrm>
            <a:off x="-1880" y="4556097"/>
            <a:ext cx="540689" cy="2301903"/>
          </a:xfrm>
          <a:prstGeom prst="rect">
            <a:avLst/>
          </a:prstGeom>
          <a:solidFill>
            <a:srgbClr val="D32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a:extLst>
              <a:ext uri="{FF2B5EF4-FFF2-40B4-BE49-F238E27FC236}">
                <a16:creationId xmlns:a16="http://schemas.microsoft.com/office/drawing/2014/main" id="{284BB499-979F-C541-AB25-E17F7BD528AB}"/>
              </a:ext>
            </a:extLst>
          </p:cNvPr>
          <p:cNvSpPr/>
          <p:nvPr/>
        </p:nvSpPr>
        <p:spPr>
          <a:xfrm rot="16200000">
            <a:off x="-853781" y="5553159"/>
            <a:ext cx="2241319" cy="307777"/>
          </a:xfrm>
          <a:prstGeom prst="rect">
            <a:avLst/>
          </a:prstGeom>
        </p:spPr>
        <p:txBody>
          <a:bodyPr wrap="none">
            <a:spAutoFit/>
          </a:bodyPr>
          <a:lstStyle/>
          <a:p>
            <a:r>
              <a:rPr lang="es-MX" sz="1400" dirty="0">
                <a:solidFill>
                  <a:schemeClr val="bg1"/>
                </a:solidFill>
                <a:latin typeface="Roboto Medium" panose="02000000000000000000" pitchFamily="2" charset="0"/>
                <a:ea typeface="Roboto Medium" panose="02000000000000000000" pitchFamily="2" charset="0"/>
                <a:cs typeface="Roboto Medium" panose="02000000000000000000" pitchFamily="2" charset="0"/>
              </a:rPr>
              <a:t>For Technology... For Life</a:t>
            </a:r>
          </a:p>
        </p:txBody>
      </p:sp>
      <p:pic>
        <p:nvPicPr>
          <p:cNvPr id="16" name="Imagen 15">
            <a:extLst>
              <a:ext uri="{FF2B5EF4-FFF2-40B4-BE49-F238E27FC236}">
                <a16:creationId xmlns:a16="http://schemas.microsoft.com/office/drawing/2014/main" id="{63534AC2-ABD2-0347-BED7-710E97F7D9FE}"/>
              </a:ext>
            </a:extLst>
          </p:cNvPr>
          <p:cNvPicPr>
            <a:picLocks noChangeAspect="1"/>
          </p:cNvPicPr>
          <p:nvPr/>
        </p:nvPicPr>
        <p:blipFill>
          <a:blip r:embed="rId3"/>
          <a:stretch>
            <a:fillRect/>
          </a:stretch>
        </p:blipFill>
        <p:spPr>
          <a:xfrm>
            <a:off x="420767" y="214489"/>
            <a:ext cx="2026652" cy="476299"/>
          </a:xfrm>
          <a:prstGeom prst="rect">
            <a:avLst/>
          </a:prstGeom>
        </p:spPr>
      </p:pic>
      <p:sp>
        <p:nvSpPr>
          <p:cNvPr id="17" name="Rectángulo 16">
            <a:extLst>
              <a:ext uri="{FF2B5EF4-FFF2-40B4-BE49-F238E27FC236}">
                <a16:creationId xmlns:a16="http://schemas.microsoft.com/office/drawing/2014/main" id="{98184C1D-9DD6-8F46-A67A-C02147BF7846}"/>
              </a:ext>
            </a:extLst>
          </p:cNvPr>
          <p:cNvSpPr/>
          <p:nvPr/>
        </p:nvSpPr>
        <p:spPr>
          <a:xfrm>
            <a:off x="1" y="0"/>
            <a:ext cx="215615" cy="2234317"/>
          </a:xfrm>
          <a:prstGeom prst="rect">
            <a:avLst/>
          </a:prstGeom>
          <a:solidFill>
            <a:srgbClr val="D9D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8" name="Gráfico 17">
            <a:extLst>
              <a:ext uri="{FF2B5EF4-FFF2-40B4-BE49-F238E27FC236}">
                <a16:creationId xmlns:a16="http://schemas.microsoft.com/office/drawing/2014/main" id="{9D941131-C069-2C41-A02E-FCA7C2A6A2C4}"/>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34261" r="19042"/>
          <a:stretch/>
        </p:blipFill>
        <p:spPr>
          <a:xfrm>
            <a:off x="11698479" y="88669"/>
            <a:ext cx="493521" cy="1728242"/>
          </a:xfrm>
          <a:prstGeom prst="rect">
            <a:avLst/>
          </a:prstGeom>
        </p:spPr>
      </p:pic>
      <p:sp>
        <p:nvSpPr>
          <p:cNvPr id="2" name="Título 1">
            <a:extLst>
              <a:ext uri="{FF2B5EF4-FFF2-40B4-BE49-F238E27FC236}">
                <a16:creationId xmlns:a16="http://schemas.microsoft.com/office/drawing/2014/main" id="{38618E36-0ABB-E34C-97DE-1050C3B96686}"/>
              </a:ext>
            </a:extLst>
          </p:cNvPr>
          <p:cNvSpPr>
            <a:spLocks noGrp="1"/>
          </p:cNvSpPr>
          <p:nvPr>
            <p:ph type="title"/>
          </p:nvPr>
        </p:nvSpPr>
        <p:spPr>
          <a:xfrm>
            <a:off x="838200" y="790238"/>
            <a:ext cx="10515600" cy="776288"/>
          </a:xfrm>
        </p:spPr>
        <p:txBody>
          <a:bodyPr/>
          <a:lstStyle/>
          <a:p>
            <a:pPr algn="ctr"/>
            <a:r>
              <a:rPr lang="es-MX" b="1" dirty="0">
                <a:solidFill>
                  <a:srgbClr val="D32630"/>
                </a:solidFill>
                <a:latin typeface="Open Sans" panose="020B0606030504020204" pitchFamily="34" charset="0"/>
                <a:ea typeface="Open Sans" panose="020B0606030504020204" pitchFamily="34" charset="0"/>
                <a:cs typeface="Open Sans" panose="020B0606030504020204" pitchFamily="34" charset="0"/>
              </a:rPr>
              <a:t>Costos OIC</a:t>
            </a:r>
            <a:endParaRPr lang="es-MX" dirty="0"/>
          </a:p>
        </p:txBody>
      </p:sp>
      <p:pic>
        <p:nvPicPr>
          <p:cNvPr id="7" name="Marcador de contenido 6">
            <a:extLst>
              <a:ext uri="{FF2B5EF4-FFF2-40B4-BE49-F238E27FC236}">
                <a16:creationId xmlns:a16="http://schemas.microsoft.com/office/drawing/2014/main" id="{39CC5DAD-59AA-CCBB-084D-978656A412E1}"/>
              </a:ext>
            </a:extLst>
          </p:cNvPr>
          <p:cNvPicPr>
            <a:picLocks noGrp="1" noChangeAspect="1"/>
          </p:cNvPicPr>
          <p:nvPr>
            <p:ph idx="1"/>
          </p:nvPr>
        </p:nvPicPr>
        <p:blipFill rotWithShape="1">
          <a:blip r:embed="rId6"/>
          <a:srcRect b="3031"/>
          <a:stretch/>
        </p:blipFill>
        <p:spPr>
          <a:xfrm>
            <a:off x="699246" y="1600597"/>
            <a:ext cx="10654553" cy="2633732"/>
          </a:xfrm>
        </p:spPr>
      </p:pic>
      <p:pic>
        <p:nvPicPr>
          <p:cNvPr id="9" name="Imagen 8">
            <a:extLst>
              <a:ext uri="{FF2B5EF4-FFF2-40B4-BE49-F238E27FC236}">
                <a16:creationId xmlns:a16="http://schemas.microsoft.com/office/drawing/2014/main" id="{CC6CB409-31BC-A897-307A-F2C21F67AEA5}"/>
              </a:ext>
            </a:extLst>
          </p:cNvPr>
          <p:cNvPicPr>
            <a:picLocks noChangeAspect="1"/>
          </p:cNvPicPr>
          <p:nvPr/>
        </p:nvPicPr>
        <p:blipFill>
          <a:blip r:embed="rId7"/>
          <a:stretch>
            <a:fillRect/>
          </a:stretch>
        </p:blipFill>
        <p:spPr>
          <a:xfrm>
            <a:off x="839656" y="4269283"/>
            <a:ext cx="10514144" cy="2394408"/>
          </a:xfrm>
          <a:prstGeom prst="rect">
            <a:avLst/>
          </a:prstGeom>
        </p:spPr>
      </p:pic>
    </p:spTree>
    <p:extLst>
      <p:ext uri="{BB962C8B-B14F-4D97-AF65-F5344CB8AC3E}">
        <p14:creationId xmlns:p14="http://schemas.microsoft.com/office/powerpoint/2010/main" val="3096297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886913EB-0240-354D-AA00-C2D587832A09}"/>
              </a:ext>
            </a:extLst>
          </p:cNvPr>
          <p:cNvPicPr>
            <a:picLocks noChangeAspect="1"/>
          </p:cNvPicPr>
          <p:nvPr/>
        </p:nvPicPr>
        <p:blipFill rotWithShape="1">
          <a:blip r:embed="rId2">
            <a:alphaModFix amt="5000"/>
          </a:blip>
          <a:srcRect r="13372" b="21235"/>
          <a:stretch/>
        </p:blipFill>
        <p:spPr>
          <a:xfrm>
            <a:off x="7372951" y="2476335"/>
            <a:ext cx="4819049" cy="4381665"/>
          </a:xfrm>
          <a:prstGeom prst="rect">
            <a:avLst/>
          </a:prstGeom>
        </p:spPr>
      </p:pic>
      <p:sp>
        <p:nvSpPr>
          <p:cNvPr id="12" name="Rectángulo 11">
            <a:extLst>
              <a:ext uri="{FF2B5EF4-FFF2-40B4-BE49-F238E27FC236}">
                <a16:creationId xmlns:a16="http://schemas.microsoft.com/office/drawing/2014/main" id="{3E79FD09-9D4F-E142-8DFA-8A7CC698D131}"/>
              </a:ext>
            </a:extLst>
          </p:cNvPr>
          <p:cNvSpPr/>
          <p:nvPr/>
        </p:nvSpPr>
        <p:spPr>
          <a:xfrm>
            <a:off x="1" y="0"/>
            <a:ext cx="119270" cy="3509963"/>
          </a:xfrm>
          <a:prstGeom prst="rect">
            <a:avLst/>
          </a:prstGeom>
          <a:solidFill>
            <a:srgbClr val="C8C9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 name="Rectángulo 14">
            <a:extLst>
              <a:ext uri="{FF2B5EF4-FFF2-40B4-BE49-F238E27FC236}">
                <a16:creationId xmlns:a16="http://schemas.microsoft.com/office/drawing/2014/main" id="{F9093DA4-03D9-AB43-B0E1-AA9DE07C54E4}"/>
              </a:ext>
            </a:extLst>
          </p:cNvPr>
          <p:cNvSpPr/>
          <p:nvPr/>
        </p:nvSpPr>
        <p:spPr>
          <a:xfrm>
            <a:off x="-1880" y="4556097"/>
            <a:ext cx="540689" cy="2301903"/>
          </a:xfrm>
          <a:prstGeom prst="rect">
            <a:avLst/>
          </a:prstGeom>
          <a:solidFill>
            <a:srgbClr val="D32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15">
            <a:extLst>
              <a:ext uri="{FF2B5EF4-FFF2-40B4-BE49-F238E27FC236}">
                <a16:creationId xmlns:a16="http://schemas.microsoft.com/office/drawing/2014/main" id="{8D46EC11-1F28-7A45-AD34-F253654B9ADA}"/>
              </a:ext>
            </a:extLst>
          </p:cNvPr>
          <p:cNvSpPr/>
          <p:nvPr/>
        </p:nvSpPr>
        <p:spPr>
          <a:xfrm rot="16200000">
            <a:off x="-853781" y="5553159"/>
            <a:ext cx="2241319" cy="307777"/>
          </a:xfrm>
          <a:prstGeom prst="rect">
            <a:avLst/>
          </a:prstGeom>
        </p:spPr>
        <p:txBody>
          <a:bodyPr wrap="none">
            <a:spAutoFit/>
          </a:bodyPr>
          <a:lstStyle/>
          <a:p>
            <a:r>
              <a:rPr lang="es-MX" sz="1400" dirty="0">
                <a:solidFill>
                  <a:schemeClr val="bg1"/>
                </a:solidFill>
                <a:latin typeface="Roboto Medium" panose="02000000000000000000" pitchFamily="2" charset="0"/>
                <a:ea typeface="Roboto Medium" panose="02000000000000000000" pitchFamily="2" charset="0"/>
                <a:cs typeface="Roboto Medium" panose="02000000000000000000" pitchFamily="2" charset="0"/>
              </a:rPr>
              <a:t>For Technology... For Life</a:t>
            </a:r>
          </a:p>
        </p:txBody>
      </p:sp>
      <p:pic>
        <p:nvPicPr>
          <p:cNvPr id="17" name="Imagen 16">
            <a:extLst>
              <a:ext uri="{FF2B5EF4-FFF2-40B4-BE49-F238E27FC236}">
                <a16:creationId xmlns:a16="http://schemas.microsoft.com/office/drawing/2014/main" id="{5AAA170E-9FFC-AC46-BFCE-A26FB7BC8F7B}"/>
              </a:ext>
            </a:extLst>
          </p:cNvPr>
          <p:cNvPicPr>
            <a:picLocks noChangeAspect="1"/>
          </p:cNvPicPr>
          <p:nvPr/>
        </p:nvPicPr>
        <p:blipFill>
          <a:blip r:embed="rId3"/>
          <a:stretch>
            <a:fillRect/>
          </a:stretch>
        </p:blipFill>
        <p:spPr>
          <a:xfrm>
            <a:off x="420767" y="214489"/>
            <a:ext cx="2026652" cy="476299"/>
          </a:xfrm>
          <a:prstGeom prst="rect">
            <a:avLst/>
          </a:prstGeom>
        </p:spPr>
      </p:pic>
      <p:sp>
        <p:nvSpPr>
          <p:cNvPr id="18" name="Rectángulo 17">
            <a:extLst>
              <a:ext uri="{FF2B5EF4-FFF2-40B4-BE49-F238E27FC236}">
                <a16:creationId xmlns:a16="http://schemas.microsoft.com/office/drawing/2014/main" id="{BD56BA8D-E2D9-ED42-A89F-96890C8044F9}"/>
              </a:ext>
            </a:extLst>
          </p:cNvPr>
          <p:cNvSpPr/>
          <p:nvPr/>
        </p:nvSpPr>
        <p:spPr>
          <a:xfrm>
            <a:off x="1" y="0"/>
            <a:ext cx="215615" cy="2234317"/>
          </a:xfrm>
          <a:prstGeom prst="rect">
            <a:avLst/>
          </a:prstGeom>
          <a:solidFill>
            <a:srgbClr val="D9D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9" name="Gráfico 18">
            <a:extLst>
              <a:ext uri="{FF2B5EF4-FFF2-40B4-BE49-F238E27FC236}">
                <a16:creationId xmlns:a16="http://schemas.microsoft.com/office/drawing/2014/main" id="{0F5FAAE5-0264-EA48-AB36-CCA5B315A334}"/>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34261" r="19042"/>
          <a:stretch/>
        </p:blipFill>
        <p:spPr>
          <a:xfrm>
            <a:off x="11698479" y="88669"/>
            <a:ext cx="493521" cy="1728242"/>
          </a:xfrm>
          <a:prstGeom prst="rect">
            <a:avLst/>
          </a:prstGeom>
        </p:spPr>
      </p:pic>
      <p:sp>
        <p:nvSpPr>
          <p:cNvPr id="2" name="Título 1">
            <a:extLst>
              <a:ext uri="{FF2B5EF4-FFF2-40B4-BE49-F238E27FC236}">
                <a16:creationId xmlns:a16="http://schemas.microsoft.com/office/drawing/2014/main" id="{38618E36-0ABB-E34C-97DE-1050C3B96686}"/>
              </a:ext>
            </a:extLst>
          </p:cNvPr>
          <p:cNvSpPr>
            <a:spLocks noGrp="1"/>
          </p:cNvSpPr>
          <p:nvPr>
            <p:ph type="title"/>
          </p:nvPr>
        </p:nvSpPr>
        <p:spPr>
          <a:xfrm>
            <a:off x="838200" y="1013427"/>
            <a:ext cx="10515600" cy="742458"/>
          </a:xfrm>
        </p:spPr>
        <p:txBody>
          <a:bodyPr/>
          <a:lstStyle/>
          <a:p>
            <a:pPr algn="ctr"/>
            <a:r>
              <a:rPr lang="es-MX" b="1" dirty="0">
                <a:solidFill>
                  <a:srgbClr val="D32630"/>
                </a:solidFill>
                <a:latin typeface="Open Sans" panose="020B0606030504020204" pitchFamily="34" charset="0"/>
                <a:ea typeface="Open Sans" panose="020B0606030504020204" pitchFamily="34" charset="0"/>
                <a:cs typeface="Open Sans" panose="020B0606030504020204" pitchFamily="34" charset="0"/>
              </a:rPr>
              <a:t>SOA CLOUD SERVICE(</a:t>
            </a:r>
            <a:r>
              <a:rPr lang="es-MX" sz="4400" b="1" dirty="0">
                <a:solidFill>
                  <a:srgbClr val="D32630"/>
                </a:solidFill>
                <a:latin typeface="Open Sans" panose="020B0606030504020204" pitchFamily="34" charset="0"/>
                <a:ea typeface="Open Sans" panose="020B0606030504020204" pitchFamily="34" charset="0"/>
                <a:cs typeface="Open Sans" panose="020B0606030504020204" pitchFamily="34" charset="0"/>
              </a:rPr>
              <a:t>SOACS)</a:t>
            </a:r>
            <a:endParaRPr lang="es-MX" dirty="0"/>
          </a:p>
        </p:txBody>
      </p:sp>
      <p:sp>
        <p:nvSpPr>
          <p:cNvPr id="5" name="Título 1">
            <a:extLst>
              <a:ext uri="{FF2B5EF4-FFF2-40B4-BE49-F238E27FC236}">
                <a16:creationId xmlns:a16="http://schemas.microsoft.com/office/drawing/2014/main" id="{320301A3-6CA2-CC43-90E6-52314A97ADCB}"/>
              </a:ext>
            </a:extLst>
          </p:cNvPr>
          <p:cNvSpPr txBox="1">
            <a:spLocks/>
          </p:cNvSpPr>
          <p:nvPr/>
        </p:nvSpPr>
        <p:spPr>
          <a:xfrm>
            <a:off x="838200" y="1491370"/>
            <a:ext cx="10515600" cy="43816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2800" b="1" dirty="0">
                <a:solidFill>
                  <a:srgbClr val="53565A"/>
                </a:solidFill>
                <a:latin typeface="Open Sans" panose="020B0606030504020204" pitchFamily="34" charset="0"/>
                <a:ea typeface="Open Sans" panose="020B0606030504020204" pitchFamily="34" charset="0"/>
                <a:cs typeface="Open Sans" panose="020B0606030504020204" pitchFamily="34" charset="0"/>
              </a:rPr>
              <a:t>Oracle SOA Suite es un conjunto completo de software basado en estándares para construir, implementar y administrar integraciones siguiendo los conceptos de arquitectura orientada a servicios. Si bien SOA es un producto PaaS administrado por el cliente.</a:t>
            </a:r>
          </a:p>
        </p:txBody>
      </p:sp>
    </p:spTree>
    <p:extLst>
      <p:ext uri="{BB962C8B-B14F-4D97-AF65-F5344CB8AC3E}">
        <p14:creationId xmlns:p14="http://schemas.microsoft.com/office/powerpoint/2010/main" val="3950942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777A366F-078B-3B44-8217-BF53A9EC280B}"/>
              </a:ext>
            </a:extLst>
          </p:cNvPr>
          <p:cNvPicPr>
            <a:picLocks noChangeAspect="1"/>
          </p:cNvPicPr>
          <p:nvPr/>
        </p:nvPicPr>
        <p:blipFill rotWithShape="1">
          <a:blip r:embed="rId2">
            <a:alphaModFix amt="5000"/>
          </a:blip>
          <a:srcRect r="13372" b="21235"/>
          <a:stretch/>
        </p:blipFill>
        <p:spPr>
          <a:xfrm>
            <a:off x="7372951" y="2476335"/>
            <a:ext cx="4819049" cy="4381665"/>
          </a:xfrm>
          <a:prstGeom prst="rect">
            <a:avLst/>
          </a:prstGeom>
        </p:spPr>
      </p:pic>
      <p:sp>
        <p:nvSpPr>
          <p:cNvPr id="13" name="Rectángulo 12">
            <a:extLst>
              <a:ext uri="{FF2B5EF4-FFF2-40B4-BE49-F238E27FC236}">
                <a16:creationId xmlns:a16="http://schemas.microsoft.com/office/drawing/2014/main" id="{FD497594-76DD-5448-84E0-183DA4F68AD0}"/>
              </a:ext>
            </a:extLst>
          </p:cNvPr>
          <p:cNvSpPr/>
          <p:nvPr/>
        </p:nvSpPr>
        <p:spPr>
          <a:xfrm>
            <a:off x="1" y="0"/>
            <a:ext cx="119270" cy="3509963"/>
          </a:xfrm>
          <a:prstGeom prst="rect">
            <a:avLst/>
          </a:prstGeom>
          <a:solidFill>
            <a:srgbClr val="C8C9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 name="Rectángulo 13">
            <a:extLst>
              <a:ext uri="{FF2B5EF4-FFF2-40B4-BE49-F238E27FC236}">
                <a16:creationId xmlns:a16="http://schemas.microsoft.com/office/drawing/2014/main" id="{79BF8CE7-9ADA-844D-B9D3-C44452BB947A}"/>
              </a:ext>
            </a:extLst>
          </p:cNvPr>
          <p:cNvSpPr/>
          <p:nvPr/>
        </p:nvSpPr>
        <p:spPr>
          <a:xfrm>
            <a:off x="-1880" y="4556097"/>
            <a:ext cx="540689" cy="2301903"/>
          </a:xfrm>
          <a:prstGeom prst="rect">
            <a:avLst/>
          </a:prstGeom>
          <a:solidFill>
            <a:srgbClr val="D32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a:extLst>
              <a:ext uri="{FF2B5EF4-FFF2-40B4-BE49-F238E27FC236}">
                <a16:creationId xmlns:a16="http://schemas.microsoft.com/office/drawing/2014/main" id="{284BB499-979F-C541-AB25-E17F7BD528AB}"/>
              </a:ext>
            </a:extLst>
          </p:cNvPr>
          <p:cNvSpPr/>
          <p:nvPr/>
        </p:nvSpPr>
        <p:spPr>
          <a:xfrm rot="16200000">
            <a:off x="-853781" y="5553159"/>
            <a:ext cx="2241319" cy="307777"/>
          </a:xfrm>
          <a:prstGeom prst="rect">
            <a:avLst/>
          </a:prstGeom>
        </p:spPr>
        <p:txBody>
          <a:bodyPr wrap="none">
            <a:spAutoFit/>
          </a:bodyPr>
          <a:lstStyle/>
          <a:p>
            <a:r>
              <a:rPr lang="es-MX" sz="1400" dirty="0">
                <a:solidFill>
                  <a:schemeClr val="bg1"/>
                </a:solidFill>
                <a:latin typeface="Roboto Medium" panose="02000000000000000000" pitchFamily="2" charset="0"/>
                <a:ea typeface="Roboto Medium" panose="02000000000000000000" pitchFamily="2" charset="0"/>
                <a:cs typeface="Roboto Medium" panose="02000000000000000000" pitchFamily="2" charset="0"/>
              </a:rPr>
              <a:t>For Technology... For Life</a:t>
            </a:r>
          </a:p>
        </p:txBody>
      </p:sp>
      <p:pic>
        <p:nvPicPr>
          <p:cNvPr id="16" name="Imagen 15">
            <a:extLst>
              <a:ext uri="{FF2B5EF4-FFF2-40B4-BE49-F238E27FC236}">
                <a16:creationId xmlns:a16="http://schemas.microsoft.com/office/drawing/2014/main" id="{63534AC2-ABD2-0347-BED7-710E97F7D9FE}"/>
              </a:ext>
            </a:extLst>
          </p:cNvPr>
          <p:cNvPicPr>
            <a:picLocks noChangeAspect="1"/>
          </p:cNvPicPr>
          <p:nvPr/>
        </p:nvPicPr>
        <p:blipFill>
          <a:blip r:embed="rId3"/>
          <a:stretch>
            <a:fillRect/>
          </a:stretch>
        </p:blipFill>
        <p:spPr>
          <a:xfrm>
            <a:off x="420767" y="214489"/>
            <a:ext cx="2026652" cy="476299"/>
          </a:xfrm>
          <a:prstGeom prst="rect">
            <a:avLst/>
          </a:prstGeom>
        </p:spPr>
      </p:pic>
      <p:sp>
        <p:nvSpPr>
          <p:cNvPr id="17" name="Rectángulo 16">
            <a:extLst>
              <a:ext uri="{FF2B5EF4-FFF2-40B4-BE49-F238E27FC236}">
                <a16:creationId xmlns:a16="http://schemas.microsoft.com/office/drawing/2014/main" id="{98184C1D-9DD6-8F46-A67A-C02147BF7846}"/>
              </a:ext>
            </a:extLst>
          </p:cNvPr>
          <p:cNvSpPr/>
          <p:nvPr/>
        </p:nvSpPr>
        <p:spPr>
          <a:xfrm>
            <a:off x="1" y="0"/>
            <a:ext cx="215615" cy="2234317"/>
          </a:xfrm>
          <a:prstGeom prst="rect">
            <a:avLst/>
          </a:prstGeom>
          <a:solidFill>
            <a:srgbClr val="D9D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8" name="Gráfico 17">
            <a:extLst>
              <a:ext uri="{FF2B5EF4-FFF2-40B4-BE49-F238E27FC236}">
                <a16:creationId xmlns:a16="http://schemas.microsoft.com/office/drawing/2014/main" id="{9D941131-C069-2C41-A02E-FCA7C2A6A2C4}"/>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34261" r="19042"/>
          <a:stretch/>
        </p:blipFill>
        <p:spPr>
          <a:xfrm>
            <a:off x="11698479" y="88669"/>
            <a:ext cx="493521" cy="1728242"/>
          </a:xfrm>
          <a:prstGeom prst="rect">
            <a:avLst/>
          </a:prstGeom>
        </p:spPr>
      </p:pic>
      <p:sp>
        <p:nvSpPr>
          <p:cNvPr id="2" name="Título 1">
            <a:extLst>
              <a:ext uri="{FF2B5EF4-FFF2-40B4-BE49-F238E27FC236}">
                <a16:creationId xmlns:a16="http://schemas.microsoft.com/office/drawing/2014/main" id="{38618E36-0ABB-E34C-97DE-1050C3B96686}"/>
              </a:ext>
            </a:extLst>
          </p:cNvPr>
          <p:cNvSpPr>
            <a:spLocks noGrp="1"/>
          </p:cNvSpPr>
          <p:nvPr>
            <p:ph type="title"/>
          </p:nvPr>
        </p:nvSpPr>
        <p:spPr>
          <a:xfrm>
            <a:off x="838200" y="790238"/>
            <a:ext cx="10515600" cy="776288"/>
          </a:xfrm>
        </p:spPr>
        <p:txBody>
          <a:bodyPr/>
          <a:lstStyle/>
          <a:p>
            <a:pPr algn="ctr"/>
            <a:r>
              <a:rPr lang="es-MX" b="1" dirty="0">
                <a:solidFill>
                  <a:srgbClr val="D32630"/>
                </a:solidFill>
                <a:latin typeface="Open Sans" panose="020B0606030504020204" pitchFamily="34" charset="0"/>
                <a:ea typeface="Open Sans" panose="020B0606030504020204" pitchFamily="34" charset="0"/>
                <a:cs typeface="Open Sans" panose="020B0606030504020204" pitchFamily="34" charset="0"/>
              </a:rPr>
              <a:t>Conclusiones</a:t>
            </a:r>
            <a:endParaRPr lang="es-MX" dirty="0"/>
          </a:p>
        </p:txBody>
      </p:sp>
      <p:sp>
        <p:nvSpPr>
          <p:cNvPr id="3" name="Marcador de contenido 2">
            <a:extLst>
              <a:ext uri="{FF2B5EF4-FFF2-40B4-BE49-F238E27FC236}">
                <a16:creationId xmlns:a16="http://schemas.microsoft.com/office/drawing/2014/main" id="{713352D3-B57C-3141-B622-8B164BE81E95}"/>
              </a:ext>
            </a:extLst>
          </p:cNvPr>
          <p:cNvSpPr>
            <a:spLocks noGrp="1"/>
          </p:cNvSpPr>
          <p:nvPr>
            <p:ph idx="1"/>
          </p:nvPr>
        </p:nvSpPr>
        <p:spPr>
          <a:xfrm>
            <a:off x="838200" y="1825624"/>
            <a:ext cx="10515600" cy="4381665"/>
          </a:xfrm>
        </p:spPr>
        <p:txBody>
          <a:bodyPr>
            <a:normAutofit/>
          </a:bodyPr>
          <a:lstStyle/>
          <a:p>
            <a:r>
              <a:rPr lang="es-MX" b="0" i="0" dirty="0">
                <a:solidFill>
                  <a:schemeClr val="tx1">
                    <a:lumMod val="50000"/>
                    <a:lumOff val="50000"/>
                  </a:schemeClr>
                </a:solidFill>
                <a:effectLst/>
                <a:latin typeface="OracleSans"/>
              </a:rPr>
              <a:t>OIC le puede ayudar al cliente a reducir el costo de su operación, así como ciertas responsabilidades.</a:t>
            </a:r>
          </a:p>
          <a:p>
            <a:r>
              <a:rPr lang="es-MX" b="0" i="0" dirty="0">
                <a:solidFill>
                  <a:schemeClr val="tx1">
                    <a:lumMod val="50000"/>
                    <a:lumOff val="50000"/>
                  </a:schemeClr>
                </a:solidFill>
                <a:effectLst/>
                <a:latin typeface="OracleSans"/>
              </a:rPr>
              <a:t>La solución cuenta con actualizaciones y parches de seguridad gestionados por Oracle lo cual es muy benéfico.</a:t>
            </a:r>
          </a:p>
          <a:p>
            <a:r>
              <a:rPr lang="es-MX" b="0" i="0" dirty="0">
                <a:solidFill>
                  <a:schemeClr val="tx1">
                    <a:lumMod val="50000"/>
                    <a:lumOff val="50000"/>
                  </a:schemeClr>
                </a:solidFill>
                <a:effectLst/>
                <a:latin typeface="OracleSans"/>
              </a:rPr>
              <a:t>Mitiga el riesgo a la obsolescencia tecnológica y permite un mejor escalado de las aplicaciones.</a:t>
            </a:r>
          </a:p>
          <a:p>
            <a:r>
              <a:rPr lang="es-MX" b="0" i="0" dirty="0">
                <a:solidFill>
                  <a:schemeClr val="tx1">
                    <a:lumMod val="50000"/>
                    <a:lumOff val="50000"/>
                  </a:schemeClr>
                </a:solidFill>
                <a:effectLst/>
                <a:latin typeface="OracleSans"/>
              </a:rPr>
              <a:t>Sobre las desventajas sólo tendríamos que revisar si realmente con OIC 3 nos da el alcance del negocio por el riesgo de las altas transacciones que pudiera haber, así como de las posibilidades en los accionables sobre esta solución. </a:t>
            </a:r>
          </a:p>
        </p:txBody>
      </p:sp>
    </p:spTree>
    <p:extLst>
      <p:ext uri="{BB962C8B-B14F-4D97-AF65-F5344CB8AC3E}">
        <p14:creationId xmlns:p14="http://schemas.microsoft.com/office/powerpoint/2010/main" val="3274768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F98993-BF15-6D4C-B39F-8E3ABE1F4E97}"/>
              </a:ext>
            </a:extLst>
          </p:cNvPr>
          <p:cNvSpPr>
            <a:spLocks noGrp="1"/>
          </p:cNvSpPr>
          <p:nvPr>
            <p:ph type="ctrTitle"/>
          </p:nvPr>
        </p:nvSpPr>
        <p:spPr>
          <a:xfrm>
            <a:off x="178059" y="3067354"/>
            <a:ext cx="3688879" cy="885217"/>
          </a:xfrm>
        </p:spPr>
        <p:txBody>
          <a:bodyPr>
            <a:normAutofit/>
          </a:bodyPr>
          <a:lstStyle/>
          <a:p>
            <a:r>
              <a:rPr lang="es-MX" sz="4400" b="1" dirty="0">
                <a:solidFill>
                  <a:srgbClr val="D32630"/>
                </a:solidFill>
                <a:latin typeface="Open Sans" panose="020B0606030504020204" pitchFamily="34" charset="0"/>
                <a:ea typeface="Open Sans" panose="020B0606030504020204" pitchFamily="34" charset="0"/>
                <a:cs typeface="Open Sans" panose="020B0606030504020204" pitchFamily="34" charset="0"/>
              </a:rPr>
              <a:t>SOACS</a:t>
            </a:r>
          </a:p>
        </p:txBody>
      </p:sp>
      <p:sp>
        <p:nvSpPr>
          <p:cNvPr id="8" name="Rectángulo 7">
            <a:extLst>
              <a:ext uri="{FF2B5EF4-FFF2-40B4-BE49-F238E27FC236}">
                <a16:creationId xmlns:a16="http://schemas.microsoft.com/office/drawing/2014/main" id="{4A1B77B8-F657-AD4A-AA6F-3820299DF719}"/>
              </a:ext>
            </a:extLst>
          </p:cNvPr>
          <p:cNvSpPr/>
          <p:nvPr/>
        </p:nvSpPr>
        <p:spPr>
          <a:xfrm>
            <a:off x="4405746" y="-7951"/>
            <a:ext cx="7786254" cy="6858000"/>
          </a:xfrm>
          <a:prstGeom prst="rect">
            <a:avLst/>
          </a:prstGeom>
          <a:solidFill>
            <a:srgbClr val="D3263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MX" sz="120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a:p>
            <a:pPr algn="just"/>
            <a:endParaRPr lang="es-MX" sz="120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a:p>
            <a:pPr algn="just"/>
            <a:endParaRPr lang="es-MX"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s-MX" sz="120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a:p>
            <a:pPr algn="just"/>
            <a:endParaRPr lang="es-MX"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s-MX"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just"/>
            <a:r>
              <a:rPr lang="es-MX"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br>
              <a:rPr lang="es-MX"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br>
            <a:br>
              <a:rPr lang="es-MX"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br>
            <a:endParaRPr lang="es-MX"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Gráfico 10">
            <a:extLst>
              <a:ext uri="{FF2B5EF4-FFF2-40B4-BE49-F238E27FC236}">
                <a16:creationId xmlns:a16="http://schemas.microsoft.com/office/drawing/2014/main" id="{1F0289C2-E29E-3F4C-BD69-A8AF561FA664}"/>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49017"/>
          <a:stretch/>
        </p:blipFill>
        <p:spPr>
          <a:xfrm>
            <a:off x="11500235" y="-7951"/>
            <a:ext cx="609600" cy="1340293"/>
          </a:xfrm>
          <a:prstGeom prst="rect">
            <a:avLst/>
          </a:prstGeom>
        </p:spPr>
      </p:pic>
      <p:sp>
        <p:nvSpPr>
          <p:cNvPr id="16" name="Rectángulo 15">
            <a:extLst>
              <a:ext uri="{FF2B5EF4-FFF2-40B4-BE49-F238E27FC236}">
                <a16:creationId xmlns:a16="http://schemas.microsoft.com/office/drawing/2014/main" id="{7C31B82F-575F-F541-B236-0163F6A7365B}"/>
              </a:ext>
            </a:extLst>
          </p:cNvPr>
          <p:cNvSpPr/>
          <p:nvPr/>
        </p:nvSpPr>
        <p:spPr>
          <a:xfrm>
            <a:off x="1" y="0"/>
            <a:ext cx="119270" cy="3509963"/>
          </a:xfrm>
          <a:prstGeom prst="rect">
            <a:avLst/>
          </a:prstGeom>
          <a:solidFill>
            <a:srgbClr val="C8C9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7" name="Rectángulo 16">
            <a:extLst>
              <a:ext uri="{FF2B5EF4-FFF2-40B4-BE49-F238E27FC236}">
                <a16:creationId xmlns:a16="http://schemas.microsoft.com/office/drawing/2014/main" id="{A69F7258-2620-1E4A-A141-DFD73D1AFA19}"/>
              </a:ext>
            </a:extLst>
          </p:cNvPr>
          <p:cNvSpPr/>
          <p:nvPr/>
        </p:nvSpPr>
        <p:spPr>
          <a:xfrm>
            <a:off x="-1880" y="4556097"/>
            <a:ext cx="540689" cy="2301903"/>
          </a:xfrm>
          <a:prstGeom prst="rect">
            <a:avLst/>
          </a:prstGeom>
          <a:solidFill>
            <a:srgbClr val="D32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17">
            <a:extLst>
              <a:ext uri="{FF2B5EF4-FFF2-40B4-BE49-F238E27FC236}">
                <a16:creationId xmlns:a16="http://schemas.microsoft.com/office/drawing/2014/main" id="{1D3BFB4B-BAC0-D749-BB8F-283FDB0E9D3B}"/>
              </a:ext>
            </a:extLst>
          </p:cNvPr>
          <p:cNvSpPr/>
          <p:nvPr/>
        </p:nvSpPr>
        <p:spPr>
          <a:xfrm rot="16200000">
            <a:off x="-853781" y="5553159"/>
            <a:ext cx="2241319" cy="307777"/>
          </a:xfrm>
          <a:prstGeom prst="rect">
            <a:avLst/>
          </a:prstGeom>
        </p:spPr>
        <p:txBody>
          <a:bodyPr wrap="none">
            <a:spAutoFit/>
          </a:bodyPr>
          <a:lstStyle/>
          <a:p>
            <a:r>
              <a:rPr lang="es-MX" sz="1400" dirty="0">
                <a:solidFill>
                  <a:schemeClr val="bg1"/>
                </a:solidFill>
                <a:latin typeface="Roboto Medium" panose="02000000000000000000" pitchFamily="2" charset="0"/>
                <a:ea typeface="Roboto Medium" panose="02000000000000000000" pitchFamily="2" charset="0"/>
                <a:cs typeface="Roboto Medium" panose="02000000000000000000" pitchFamily="2" charset="0"/>
              </a:rPr>
              <a:t>For Technology... For Life</a:t>
            </a:r>
          </a:p>
        </p:txBody>
      </p:sp>
      <p:pic>
        <p:nvPicPr>
          <p:cNvPr id="19" name="Imagen 18">
            <a:extLst>
              <a:ext uri="{FF2B5EF4-FFF2-40B4-BE49-F238E27FC236}">
                <a16:creationId xmlns:a16="http://schemas.microsoft.com/office/drawing/2014/main" id="{5358E68E-EB3D-EC46-8584-FEC0BD6867C7}"/>
              </a:ext>
            </a:extLst>
          </p:cNvPr>
          <p:cNvPicPr>
            <a:picLocks noChangeAspect="1"/>
          </p:cNvPicPr>
          <p:nvPr/>
        </p:nvPicPr>
        <p:blipFill>
          <a:blip r:embed="rId4"/>
          <a:stretch>
            <a:fillRect/>
          </a:stretch>
        </p:blipFill>
        <p:spPr>
          <a:xfrm>
            <a:off x="420767" y="214489"/>
            <a:ext cx="2026652" cy="476299"/>
          </a:xfrm>
          <a:prstGeom prst="rect">
            <a:avLst/>
          </a:prstGeom>
        </p:spPr>
      </p:pic>
      <p:sp>
        <p:nvSpPr>
          <p:cNvPr id="20" name="Rectángulo 19">
            <a:extLst>
              <a:ext uri="{FF2B5EF4-FFF2-40B4-BE49-F238E27FC236}">
                <a16:creationId xmlns:a16="http://schemas.microsoft.com/office/drawing/2014/main" id="{AE628E95-65C0-D14A-AC17-699C5A202695}"/>
              </a:ext>
            </a:extLst>
          </p:cNvPr>
          <p:cNvSpPr/>
          <p:nvPr/>
        </p:nvSpPr>
        <p:spPr>
          <a:xfrm>
            <a:off x="1" y="0"/>
            <a:ext cx="215615" cy="2234317"/>
          </a:xfrm>
          <a:prstGeom prst="rect">
            <a:avLst/>
          </a:prstGeom>
          <a:solidFill>
            <a:srgbClr val="D9D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 name="Subtítulo 2">
            <a:extLst>
              <a:ext uri="{FF2B5EF4-FFF2-40B4-BE49-F238E27FC236}">
                <a16:creationId xmlns:a16="http://schemas.microsoft.com/office/drawing/2014/main" id="{9D2DA6FF-9BE9-374D-BC79-D7C3880F8853}"/>
              </a:ext>
            </a:extLst>
          </p:cNvPr>
          <p:cNvSpPr>
            <a:spLocks noGrp="1"/>
          </p:cNvSpPr>
          <p:nvPr>
            <p:ph type="subTitle" idx="1"/>
          </p:nvPr>
        </p:nvSpPr>
        <p:spPr>
          <a:xfrm>
            <a:off x="4410695" y="700490"/>
            <a:ext cx="7089540" cy="622273"/>
          </a:xfrm>
        </p:spPr>
        <p:txBody>
          <a:bodyPr>
            <a:normAutofit/>
          </a:bodyPr>
          <a:lstStyle/>
          <a:p>
            <a:r>
              <a:rPr lang="es-MX"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COSTO POR CPU DEL SERVIDOR</a:t>
            </a:r>
          </a:p>
        </p:txBody>
      </p:sp>
      <p:pic>
        <p:nvPicPr>
          <p:cNvPr id="7" name="Imagen 6" descr="Interfaz de usuario gráfica, Aplicación&#10;&#10;Descripción generada automáticamente con confianza media">
            <a:extLst>
              <a:ext uri="{FF2B5EF4-FFF2-40B4-BE49-F238E27FC236}">
                <a16:creationId xmlns:a16="http://schemas.microsoft.com/office/drawing/2014/main" id="{3D05EB8B-1F53-777F-25AB-FCE7A2A31082}"/>
              </a:ext>
            </a:extLst>
          </p:cNvPr>
          <p:cNvPicPr>
            <a:picLocks noChangeAspect="1"/>
          </p:cNvPicPr>
          <p:nvPr/>
        </p:nvPicPr>
        <p:blipFill rotWithShape="1">
          <a:blip r:embed="rId5"/>
          <a:srcRect t="55223"/>
          <a:stretch/>
        </p:blipFill>
        <p:spPr>
          <a:xfrm>
            <a:off x="5192267" y="2581801"/>
            <a:ext cx="6385561" cy="3028368"/>
          </a:xfrm>
          <a:prstGeom prst="rect">
            <a:avLst/>
          </a:prstGeom>
        </p:spPr>
      </p:pic>
      <p:pic>
        <p:nvPicPr>
          <p:cNvPr id="10" name="Gráfico 9" descr="Dólar con relleno sólido">
            <a:extLst>
              <a:ext uri="{FF2B5EF4-FFF2-40B4-BE49-F238E27FC236}">
                <a16:creationId xmlns:a16="http://schemas.microsoft.com/office/drawing/2014/main" id="{92DD0F48-5336-9DD7-A569-1BEAE2C326A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50528" y="1485503"/>
            <a:ext cx="914400" cy="914400"/>
          </a:xfrm>
          <a:prstGeom prst="rect">
            <a:avLst/>
          </a:prstGeom>
        </p:spPr>
      </p:pic>
    </p:spTree>
    <p:extLst>
      <p:ext uri="{BB962C8B-B14F-4D97-AF65-F5344CB8AC3E}">
        <p14:creationId xmlns:p14="http://schemas.microsoft.com/office/powerpoint/2010/main" val="3442807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886913EB-0240-354D-AA00-C2D587832A09}"/>
              </a:ext>
            </a:extLst>
          </p:cNvPr>
          <p:cNvPicPr>
            <a:picLocks noChangeAspect="1"/>
          </p:cNvPicPr>
          <p:nvPr/>
        </p:nvPicPr>
        <p:blipFill rotWithShape="1">
          <a:blip r:embed="rId2">
            <a:alphaModFix amt="5000"/>
          </a:blip>
          <a:srcRect r="13372" b="21235"/>
          <a:stretch/>
        </p:blipFill>
        <p:spPr>
          <a:xfrm>
            <a:off x="7372951" y="2476335"/>
            <a:ext cx="4819049" cy="4381665"/>
          </a:xfrm>
          <a:prstGeom prst="rect">
            <a:avLst/>
          </a:prstGeom>
        </p:spPr>
      </p:pic>
      <p:sp>
        <p:nvSpPr>
          <p:cNvPr id="12" name="Rectángulo 11">
            <a:extLst>
              <a:ext uri="{FF2B5EF4-FFF2-40B4-BE49-F238E27FC236}">
                <a16:creationId xmlns:a16="http://schemas.microsoft.com/office/drawing/2014/main" id="{3E79FD09-9D4F-E142-8DFA-8A7CC698D131}"/>
              </a:ext>
            </a:extLst>
          </p:cNvPr>
          <p:cNvSpPr/>
          <p:nvPr/>
        </p:nvSpPr>
        <p:spPr>
          <a:xfrm>
            <a:off x="1" y="0"/>
            <a:ext cx="119270" cy="3509963"/>
          </a:xfrm>
          <a:prstGeom prst="rect">
            <a:avLst/>
          </a:prstGeom>
          <a:solidFill>
            <a:srgbClr val="C8C9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 name="Rectángulo 14">
            <a:extLst>
              <a:ext uri="{FF2B5EF4-FFF2-40B4-BE49-F238E27FC236}">
                <a16:creationId xmlns:a16="http://schemas.microsoft.com/office/drawing/2014/main" id="{F9093DA4-03D9-AB43-B0E1-AA9DE07C54E4}"/>
              </a:ext>
            </a:extLst>
          </p:cNvPr>
          <p:cNvSpPr/>
          <p:nvPr/>
        </p:nvSpPr>
        <p:spPr>
          <a:xfrm>
            <a:off x="-1880" y="4556097"/>
            <a:ext cx="540689" cy="2301903"/>
          </a:xfrm>
          <a:prstGeom prst="rect">
            <a:avLst/>
          </a:prstGeom>
          <a:solidFill>
            <a:srgbClr val="D32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15">
            <a:extLst>
              <a:ext uri="{FF2B5EF4-FFF2-40B4-BE49-F238E27FC236}">
                <a16:creationId xmlns:a16="http://schemas.microsoft.com/office/drawing/2014/main" id="{8D46EC11-1F28-7A45-AD34-F253654B9ADA}"/>
              </a:ext>
            </a:extLst>
          </p:cNvPr>
          <p:cNvSpPr/>
          <p:nvPr/>
        </p:nvSpPr>
        <p:spPr>
          <a:xfrm rot="16200000">
            <a:off x="-853781" y="5553159"/>
            <a:ext cx="2241319" cy="307777"/>
          </a:xfrm>
          <a:prstGeom prst="rect">
            <a:avLst/>
          </a:prstGeom>
        </p:spPr>
        <p:txBody>
          <a:bodyPr wrap="none">
            <a:spAutoFit/>
          </a:bodyPr>
          <a:lstStyle/>
          <a:p>
            <a:r>
              <a:rPr lang="es-MX" sz="1400" dirty="0">
                <a:solidFill>
                  <a:schemeClr val="bg1"/>
                </a:solidFill>
                <a:latin typeface="Roboto Medium" panose="02000000000000000000" pitchFamily="2" charset="0"/>
                <a:ea typeface="Roboto Medium" panose="02000000000000000000" pitchFamily="2" charset="0"/>
                <a:cs typeface="Roboto Medium" panose="02000000000000000000" pitchFamily="2" charset="0"/>
              </a:rPr>
              <a:t>For Technology... For Life</a:t>
            </a:r>
          </a:p>
        </p:txBody>
      </p:sp>
      <p:pic>
        <p:nvPicPr>
          <p:cNvPr id="17" name="Imagen 16">
            <a:extLst>
              <a:ext uri="{FF2B5EF4-FFF2-40B4-BE49-F238E27FC236}">
                <a16:creationId xmlns:a16="http://schemas.microsoft.com/office/drawing/2014/main" id="{5AAA170E-9FFC-AC46-BFCE-A26FB7BC8F7B}"/>
              </a:ext>
            </a:extLst>
          </p:cNvPr>
          <p:cNvPicPr>
            <a:picLocks noChangeAspect="1"/>
          </p:cNvPicPr>
          <p:nvPr/>
        </p:nvPicPr>
        <p:blipFill>
          <a:blip r:embed="rId3"/>
          <a:stretch>
            <a:fillRect/>
          </a:stretch>
        </p:blipFill>
        <p:spPr>
          <a:xfrm>
            <a:off x="420767" y="214489"/>
            <a:ext cx="2026652" cy="476299"/>
          </a:xfrm>
          <a:prstGeom prst="rect">
            <a:avLst/>
          </a:prstGeom>
        </p:spPr>
      </p:pic>
      <p:sp>
        <p:nvSpPr>
          <p:cNvPr id="18" name="Rectángulo 17">
            <a:extLst>
              <a:ext uri="{FF2B5EF4-FFF2-40B4-BE49-F238E27FC236}">
                <a16:creationId xmlns:a16="http://schemas.microsoft.com/office/drawing/2014/main" id="{BD56BA8D-E2D9-ED42-A89F-96890C8044F9}"/>
              </a:ext>
            </a:extLst>
          </p:cNvPr>
          <p:cNvSpPr/>
          <p:nvPr/>
        </p:nvSpPr>
        <p:spPr>
          <a:xfrm>
            <a:off x="1" y="0"/>
            <a:ext cx="215615" cy="2234317"/>
          </a:xfrm>
          <a:prstGeom prst="rect">
            <a:avLst/>
          </a:prstGeom>
          <a:solidFill>
            <a:srgbClr val="D9D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9" name="Gráfico 18">
            <a:extLst>
              <a:ext uri="{FF2B5EF4-FFF2-40B4-BE49-F238E27FC236}">
                <a16:creationId xmlns:a16="http://schemas.microsoft.com/office/drawing/2014/main" id="{0F5FAAE5-0264-EA48-AB36-CCA5B315A334}"/>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34261" r="19042"/>
          <a:stretch/>
        </p:blipFill>
        <p:spPr>
          <a:xfrm>
            <a:off x="11698479" y="88669"/>
            <a:ext cx="493521" cy="1728242"/>
          </a:xfrm>
          <a:prstGeom prst="rect">
            <a:avLst/>
          </a:prstGeom>
        </p:spPr>
      </p:pic>
      <p:sp>
        <p:nvSpPr>
          <p:cNvPr id="2" name="Título 1">
            <a:extLst>
              <a:ext uri="{FF2B5EF4-FFF2-40B4-BE49-F238E27FC236}">
                <a16:creationId xmlns:a16="http://schemas.microsoft.com/office/drawing/2014/main" id="{38618E36-0ABB-E34C-97DE-1050C3B96686}"/>
              </a:ext>
            </a:extLst>
          </p:cNvPr>
          <p:cNvSpPr>
            <a:spLocks noGrp="1"/>
          </p:cNvSpPr>
          <p:nvPr>
            <p:ph type="title"/>
          </p:nvPr>
        </p:nvSpPr>
        <p:spPr>
          <a:xfrm>
            <a:off x="602902" y="748912"/>
            <a:ext cx="10515600" cy="742458"/>
          </a:xfrm>
        </p:spPr>
        <p:txBody>
          <a:bodyPr/>
          <a:lstStyle/>
          <a:p>
            <a:pPr algn="ctr"/>
            <a:r>
              <a:rPr lang="es-MX" sz="4400" b="1" dirty="0">
                <a:solidFill>
                  <a:srgbClr val="D32630"/>
                </a:solidFill>
                <a:latin typeface="Open Sans" panose="020B0606030504020204" pitchFamily="34" charset="0"/>
                <a:ea typeface="Open Sans" panose="020B0606030504020204" pitchFamily="34" charset="0"/>
                <a:cs typeface="Open Sans" panose="020B0606030504020204" pitchFamily="34" charset="0"/>
              </a:rPr>
              <a:t>Oracle </a:t>
            </a:r>
            <a:r>
              <a:rPr lang="es-MX" sz="4400" b="1" dirty="0" err="1">
                <a:solidFill>
                  <a:srgbClr val="D32630"/>
                </a:solidFill>
                <a:latin typeface="Open Sans" panose="020B0606030504020204" pitchFamily="34" charset="0"/>
                <a:ea typeface="Open Sans" panose="020B0606030504020204" pitchFamily="34" charset="0"/>
                <a:cs typeface="Open Sans" panose="020B0606030504020204" pitchFamily="34" charset="0"/>
              </a:rPr>
              <a:t>Integration</a:t>
            </a:r>
            <a:r>
              <a:rPr lang="es-MX" sz="4400" b="1" dirty="0">
                <a:solidFill>
                  <a:srgbClr val="D32630"/>
                </a:solidFill>
                <a:latin typeface="Open Sans" panose="020B0606030504020204" pitchFamily="34" charset="0"/>
                <a:ea typeface="Open Sans" panose="020B0606030504020204" pitchFamily="34" charset="0"/>
                <a:cs typeface="Open Sans" panose="020B0606030504020204" pitchFamily="34" charset="0"/>
              </a:rPr>
              <a:t> Cloud (OIC)</a:t>
            </a:r>
            <a:endParaRPr lang="es-MX" dirty="0"/>
          </a:p>
        </p:txBody>
      </p:sp>
      <p:sp>
        <p:nvSpPr>
          <p:cNvPr id="5" name="Título 1">
            <a:extLst>
              <a:ext uri="{FF2B5EF4-FFF2-40B4-BE49-F238E27FC236}">
                <a16:creationId xmlns:a16="http://schemas.microsoft.com/office/drawing/2014/main" id="{320301A3-6CA2-CC43-90E6-52314A97ADCB}"/>
              </a:ext>
            </a:extLst>
          </p:cNvPr>
          <p:cNvSpPr txBox="1">
            <a:spLocks/>
          </p:cNvSpPr>
          <p:nvPr/>
        </p:nvSpPr>
        <p:spPr>
          <a:xfrm>
            <a:off x="838200" y="2054398"/>
            <a:ext cx="10515600" cy="25319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2800" b="1" dirty="0">
                <a:solidFill>
                  <a:schemeClr val="tx1">
                    <a:lumMod val="50000"/>
                    <a:lumOff val="50000"/>
                  </a:schemeClr>
                </a:solidFill>
                <a:latin typeface="OracleSans"/>
                <a:ea typeface="Open Sans" panose="020B0606030504020204" pitchFamily="34" charset="0"/>
                <a:cs typeface="Open Sans" panose="020B0606030504020204" pitchFamily="34" charset="0"/>
              </a:rPr>
              <a:t>Oracle </a:t>
            </a:r>
            <a:r>
              <a:rPr lang="es-MX" sz="2800" b="1" dirty="0" err="1">
                <a:solidFill>
                  <a:schemeClr val="tx1">
                    <a:lumMod val="50000"/>
                    <a:lumOff val="50000"/>
                  </a:schemeClr>
                </a:solidFill>
                <a:latin typeface="OracleSans"/>
                <a:ea typeface="Open Sans" panose="020B0606030504020204" pitchFamily="34" charset="0"/>
                <a:cs typeface="Open Sans" panose="020B0606030504020204" pitchFamily="34" charset="0"/>
              </a:rPr>
              <a:t>Integration</a:t>
            </a:r>
            <a:r>
              <a:rPr lang="es-MX" sz="2800" b="1" dirty="0">
                <a:solidFill>
                  <a:schemeClr val="tx1">
                    <a:lumMod val="50000"/>
                    <a:lumOff val="50000"/>
                  </a:schemeClr>
                </a:solidFill>
                <a:latin typeface="OracleSans"/>
                <a:ea typeface="Open Sans" panose="020B0606030504020204" pitchFamily="34" charset="0"/>
                <a:cs typeface="Open Sans" panose="020B0606030504020204" pitchFamily="34" charset="0"/>
              </a:rPr>
              <a:t> es una plataforma PaaS completamente administrada por Oracle. Esto significa que las responsabilidades tales como actualizaciones, aplicación de parches, alta disponibilidad, ajuste del rendimiento, escalado que realiza y administra el cliente en la plataforma SOA ahora están disponibles de manera inmediata y administradas por Oracle en Oracle </a:t>
            </a:r>
            <a:r>
              <a:rPr lang="es-MX" sz="2800" b="1" dirty="0" err="1">
                <a:solidFill>
                  <a:schemeClr val="tx1">
                    <a:lumMod val="50000"/>
                    <a:lumOff val="50000"/>
                  </a:schemeClr>
                </a:solidFill>
                <a:latin typeface="OracleSans"/>
                <a:ea typeface="Open Sans" panose="020B0606030504020204" pitchFamily="34" charset="0"/>
                <a:cs typeface="Open Sans" panose="020B0606030504020204" pitchFamily="34" charset="0"/>
              </a:rPr>
              <a:t>Integration</a:t>
            </a:r>
            <a:r>
              <a:rPr lang="es-MX" sz="2800" b="1" dirty="0">
                <a:solidFill>
                  <a:schemeClr val="tx1">
                    <a:lumMod val="50000"/>
                    <a:lumOff val="50000"/>
                  </a:schemeClr>
                </a:solidFill>
                <a:latin typeface="OracleSans"/>
                <a:ea typeface="Open Sans" panose="020B0606030504020204" pitchFamily="34" charset="0"/>
                <a:cs typeface="Open Sans" panose="020B0606030504020204" pitchFamily="34" charset="0"/>
              </a:rPr>
              <a:t> Cloud.</a:t>
            </a:r>
          </a:p>
        </p:txBody>
      </p:sp>
    </p:spTree>
    <p:extLst>
      <p:ext uri="{BB962C8B-B14F-4D97-AF65-F5344CB8AC3E}">
        <p14:creationId xmlns:p14="http://schemas.microsoft.com/office/powerpoint/2010/main" val="1137039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F98993-BF15-6D4C-B39F-8E3ABE1F4E97}"/>
              </a:ext>
            </a:extLst>
          </p:cNvPr>
          <p:cNvSpPr>
            <a:spLocks noGrp="1"/>
          </p:cNvSpPr>
          <p:nvPr>
            <p:ph type="ctrTitle"/>
          </p:nvPr>
        </p:nvSpPr>
        <p:spPr>
          <a:xfrm>
            <a:off x="215616" y="2227249"/>
            <a:ext cx="4173483" cy="2387600"/>
          </a:xfrm>
        </p:spPr>
        <p:txBody>
          <a:bodyPr>
            <a:normAutofit/>
          </a:bodyPr>
          <a:lstStyle/>
          <a:p>
            <a:r>
              <a:rPr lang="es-MX" sz="4400" b="1" dirty="0">
                <a:solidFill>
                  <a:srgbClr val="D32630"/>
                </a:solidFill>
                <a:latin typeface="Open Sans" panose="020B0606030504020204" pitchFamily="34" charset="0"/>
                <a:ea typeface="Open Sans" panose="020B0606030504020204" pitchFamily="34" charset="0"/>
                <a:cs typeface="Open Sans" panose="020B0606030504020204" pitchFamily="34" charset="0"/>
              </a:rPr>
              <a:t>ORACLE INTEGRACION CLOUD</a:t>
            </a:r>
          </a:p>
        </p:txBody>
      </p:sp>
      <p:sp>
        <p:nvSpPr>
          <p:cNvPr id="8" name="Rectángulo 7">
            <a:extLst>
              <a:ext uri="{FF2B5EF4-FFF2-40B4-BE49-F238E27FC236}">
                <a16:creationId xmlns:a16="http://schemas.microsoft.com/office/drawing/2014/main" id="{4A1B77B8-F657-AD4A-AA6F-3820299DF719}"/>
              </a:ext>
            </a:extLst>
          </p:cNvPr>
          <p:cNvSpPr/>
          <p:nvPr/>
        </p:nvSpPr>
        <p:spPr>
          <a:xfrm>
            <a:off x="4405746" y="-7951"/>
            <a:ext cx="7786254" cy="6858000"/>
          </a:xfrm>
          <a:prstGeom prst="rect">
            <a:avLst/>
          </a:prstGeom>
          <a:solidFill>
            <a:srgbClr val="D3263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MX" sz="120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a:p>
            <a:pPr algn="just"/>
            <a:endParaRPr lang="es-MX" sz="120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a:p>
            <a:pPr algn="just"/>
            <a:endParaRPr lang="es-MX"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s-MX" sz="120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a:p>
            <a:pPr algn="just"/>
            <a:endParaRPr lang="es-MX"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s-MX"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just"/>
            <a:r>
              <a:rPr lang="es-MX"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br>
              <a:rPr lang="es-MX"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br>
            <a:br>
              <a:rPr lang="es-MX"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br>
            <a:endParaRPr lang="es-MX"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Gráfico 10">
            <a:extLst>
              <a:ext uri="{FF2B5EF4-FFF2-40B4-BE49-F238E27FC236}">
                <a16:creationId xmlns:a16="http://schemas.microsoft.com/office/drawing/2014/main" id="{1F0289C2-E29E-3F4C-BD69-A8AF561FA664}"/>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49017"/>
          <a:stretch/>
        </p:blipFill>
        <p:spPr>
          <a:xfrm>
            <a:off x="11500235" y="-7951"/>
            <a:ext cx="609600" cy="1340293"/>
          </a:xfrm>
          <a:prstGeom prst="rect">
            <a:avLst/>
          </a:prstGeom>
        </p:spPr>
      </p:pic>
      <p:sp>
        <p:nvSpPr>
          <p:cNvPr id="16" name="Rectángulo 15">
            <a:extLst>
              <a:ext uri="{FF2B5EF4-FFF2-40B4-BE49-F238E27FC236}">
                <a16:creationId xmlns:a16="http://schemas.microsoft.com/office/drawing/2014/main" id="{7C31B82F-575F-F541-B236-0163F6A7365B}"/>
              </a:ext>
            </a:extLst>
          </p:cNvPr>
          <p:cNvSpPr/>
          <p:nvPr/>
        </p:nvSpPr>
        <p:spPr>
          <a:xfrm>
            <a:off x="1" y="0"/>
            <a:ext cx="119270" cy="3509963"/>
          </a:xfrm>
          <a:prstGeom prst="rect">
            <a:avLst/>
          </a:prstGeom>
          <a:solidFill>
            <a:srgbClr val="C8C9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7" name="Rectángulo 16">
            <a:extLst>
              <a:ext uri="{FF2B5EF4-FFF2-40B4-BE49-F238E27FC236}">
                <a16:creationId xmlns:a16="http://schemas.microsoft.com/office/drawing/2014/main" id="{A69F7258-2620-1E4A-A141-DFD73D1AFA19}"/>
              </a:ext>
            </a:extLst>
          </p:cNvPr>
          <p:cNvSpPr/>
          <p:nvPr/>
        </p:nvSpPr>
        <p:spPr>
          <a:xfrm>
            <a:off x="-1880" y="4556097"/>
            <a:ext cx="540689" cy="2301903"/>
          </a:xfrm>
          <a:prstGeom prst="rect">
            <a:avLst/>
          </a:prstGeom>
          <a:solidFill>
            <a:srgbClr val="D32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17">
            <a:extLst>
              <a:ext uri="{FF2B5EF4-FFF2-40B4-BE49-F238E27FC236}">
                <a16:creationId xmlns:a16="http://schemas.microsoft.com/office/drawing/2014/main" id="{1D3BFB4B-BAC0-D749-BB8F-283FDB0E9D3B}"/>
              </a:ext>
            </a:extLst>
          </p:cNvPr>
          <p:cNvSpPr/>
          <p:nvPr/>
        </p:nvSpPr>
        <p:spPr>
          <a:xfrm rot="16200000">
            <a:off x="-853781" y="5553159"/>
            <a:ext cx="2241319" cy="307777"/>
          </a:xfrm>
          <a:prstGeom prst="rect">
            <a:avLst/>
          </a:prstGeom>
        </p:spPr>
        <p:txBody>
          <a:bodyPr wrap="none">
            <a:spAutoFit/>
          </a:bodyPr>
          <a:lstStyle/>
          <a:p>
            <a:r>
              <a:rPr lang="es-MX" sz="1400" dirty="0">
                <a:solidFill>
                  <a:schemeClr val="bg1"/>
                </a:solidFill>
                <a:latin typeface="Roboto Medium" panose="02000000000000000000" pitchFamily="2" charset="0"/>
                <a:ea typeface="Roboto Medium" panose="02000000000000000000" pitchFamily="2" charset="0"/>
                <a:cs typeface="Roboto Medium" panose="02000000000000000000" pitchFamily="2" charset="0"/>
              </a:rPr>
              <a:t>For Technology... For Life</a:t>
            </a:r>
          </a:p>
        </p:txBody>
      </p:sp>
      <p:pic>
        <p:nvPicPr>
          <p:cNvPr id="19" name="Imagen 18">
            <a:extLst>
              <a:ext uri="{FF2B5EF4-FFF2-40B4-BE49-F238E27FC236}">
                <a16:creationId xmlns:a16="http://schemas.microsoft.com/office/drawing/2014/main" id="{5358E68E-EB3D-EC46-8584-FEC0BD6867C7}"/>
              </a:ext>
            </a:extLst>
          </p:cNvPr>
          <p:cNvPicPr>
            <a:picLocks noChangeAspect="1"/>
          </p:cNvPicPr>
          <p:nvPr/>
        </p:nvPicPr>
        <p:blipFill>
          <a:blip r:embed="rId4"/>
          <a:stretch>
            <a:fillRect/>
          </a:stretch>
        </p:blipFill>
        <p:spPr>
          <a:xfrm>
            <a:off x="420767" y="214489"/>
            <a:ext cx="2026652" cy="476299"/>
          </a:xfrm>
          <a:prstGeom prst="rect">
            <a:avLst/>
          </a:prstGeom>
        </p:spPr>
      </p:pic>
      <p:sp>
        <p:nvSpPr>
          <p:cNvPr id="20" name="Rectángulo 19">
            <a:extLst>
              <a:ext uri="{FF2B5EF4-FFF2-40B4-BE49-F238E27FC236}">
                <a16:creationId xmlns:a16="http://schemas.microsoft.com/office/drawing/2014/main" id="{AE628E95-65C0-D14A-AC17-699C5A202695}"/>
              </a:ext>
            </a:extLst>
          </p:cNvPr>
          <p:cNvSpPr/>
          <p:nvPr/>
        </p:nvSpPr>
        <p:spPr>
          <a:xfrm>
            <a:off x="1" y="0"/>
            <a:ext cx="215615" cy="2234317"/>
          </a:xfrm>
          <a:prstGeom prst="rect">
            <a:avLst/>
          </a:prstGeom>
          <a:solidFill>
            <a:srgbClr val="D9D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 name="Subtítulo 2">
            <a:extLst>
              <a:ext uri="{FF2B5EF4-FFF2-40B4-BE49-F238E27FC236}">
                <a16:creationId xmlns:a16="http://schemas.microsoft.com/office/drawing/2014/main" id="{9D2DA6FF-9BE9-374D-BC79-D7C3880F8853}"/>
              </a:ext>
            </a:extLst>
          </p:cNvPr>
          <p:cNvSpPr>
            <a:spLocks noGrp="1"/>
          </p:cNvSpPr>
          <p:nvPr>
            <p:ph type="subTitle" idx="1"/>
          </p:nvPr>
        </p:nvSpPr>
        <p:spPr>
          <a:xfrm>
            <a:off x="4410695" y="700490"/>
            <a:ext cx="7089540" cy="622273"/>
          </a:xfrm>
        </p:spPr>
        <p:txBody>
          <a:bodyPr>
            <a:normAutofit/>
          </a:bodyPr>
          <a:lstStyle/>
          <a:p>
            <a:r>
              <a:rPr lang="es-MX"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COSTO MENSAJES POR HORA</a:t>
            </a:r>
          </a:p>
        </p:txBody>
      </p:sp>
      <p:pic>
        <p:nvPicPr>
          <p:cNvPr id="10" name="Gráfico 9" descr="Dólar con relleno sólido">
            <a:extLst>
              <a:ext uri="{FF2B5EF4-FFF2-40B4-BE49-F238E27FC236}">
                <a16:creationId xmlns:a16="http://schemas.microsoft.com/office/drawing/2014/main" id="{92DD0F48-5336-9DD7-A569-1BEAE2C326A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8873" y="1426350"/>
            <a:ext cx="914400" cy="914400"/>
          </a:xfrm>
          <a:prstGeom prst="rect">
            <a:avLst/>
          </a:prstGeom>
        </p:spPr>
      </p:pic>
      <p:pic>
        <p:nvPicPr>
          <p:cNvPr id="9" name="Imagen 8" descr="Interfaz de usuario gráfica, Aplicación&#10;&#10;Descripción generada automáticamente con confianza media">
            <a:extLst>
              <a:ext uri="{FF2B5EF4-FFF2-40B4-BE49-F238E27FC236}">
                <a16:creationId xmlns:a16="http://schemas.microsoft.com/office/drawing/2014/main" id="{8A200165-604F-6622-E22C-08D08778154C}"/>
              </a:ext>
            </a:extLst>
          </p:cNvPr>
          <p:cNvPicPr>
            <a:picLocks noChangeAspect="1"/>
          </p:cNvPicPr>
          <p:nvPr/>
        </p:nvPicPr>
        <p:blipFill rotWithShape="1">
          <a:blip r:embed="rId7"/>
          <a:srcRect b="48562"/>
          <a:stretch/>
        </p:blipFill>
        <p:spPr>
          <a:xfrm>
            <a:off x="4707241" y="2315768"/>
            <a:ext cx="7063991" cy="3848484"/>
          </a:xfrm>
          <a:prstGeom prst="rect">
            <a:avLst/>
          </a:prstGeom>
        </p:spPr>
      </p:pic>
    </p:spTree>
    <p:extLst>
      <p:ext uri="{BB962C8B-B14F-4D97-AF65-F5344CB8AC3E}">
        <p14:creationId xmlns:p14="http://schemas.microsoft.com/office/powerpoint/2010/main" val="945775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74F2C71B-777C-184D-BD7F-5DF8B942A1F1}"/>
              </a:ext>
            </a:extLst>
          </p:cNvPr>
          <p:cNvPicPr>
            <a:picLocks noChangeAspect="1"/>
          </p:cNvPicPr>
          <p:nvPr/>
        </p:nvPicPr>
        <p:blipFill rotWithShape="1">
          <a:blip r:embed="rId3">
            <a:alphaModFix amt="5000"/>
          </a:blip>
          <a:srcRect r="13372" b="21235"/>
          <a:stretch/>
        </p:blipFill>
        <p:spPr>
          <a:xfrm>
            <a:off x="7285791" y="2492831"/>
            <a:ext cx="4819049" cy="4381665"/>
          </a:xfrm>
          <a:prstGeom prst="rect">
            <a:avLst/>
          </a:prstGeom>
        </p:spPr>
      </p:pic>
      <p:sp>
        <p:nvSpPr>
          <p:cNvPr id="13" name="Rectángulo 12">
            <a:extLst>
              <a:ext uri="{FF2B5EF4-FFF2-40B4-BE49-F238E27FC236}">
                <a16:creationId xmlns:a16="http://schemas.microsoft.com/office/drawing/2014/main" id="{F9453CCD-8A72-8F4C-B772-85B9ADF3DE40}"/>
              </a:ext>
            </a:extLst>
          </p:cNvPr>
          <p:cNvSpPr/>
          <p:nvPr/>
        </p:nvSpPr>
        <p:spPr>
          <a:xfrm>
            <a:off x="1" y="0"/>
            <a:ext cx="119270" cy="3509963"/>
          </a:xfrm>
          <a:prstGeom prst="rect">
            <a:avLst/>
          </a:prstGeom>
          <a:solidFill>
            <a:srgbClr val="C8C9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 name="Rectángulo 13">
            <a:extLst>
              <a:ext uri="{FF2B5EF4-FFF2-40B4-BE49-F238E27FC236}">
                <a16:creationId xmlns:a16="http://schemas.microsoft.com/office/drawing/2014/main" id="{434546AF-E404-884D-A08F-71716E6534BE}"/>
              </a:ext>
            </a:extLst>
          </p:cNvPr>
          <p:cNvSpPr/>
          <p:nvPr/>
        </p:nvSpPr>
        <p:spPr>
          <a:xfrm>
            <a:off x="-1880" y="4556097"/>
            <a:ext cx="540689" cy="2301903"/>
          </a:xfrm>
          <a:prstGeom prst="rect">
            <a:avLst/>
          </a:prstGeom>
          <a:solidFill>
            <a:srgbClr val="D32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a:extLst>
              <a:ext uri="{FF2B5EF4-FFF2-40B4-BE49-F238E27FC236}">
                <a16:creationId xmlns:a16="http://schemas.microsoft.com/office/drawing/2014/main" id="{19998DC7-0B8C-1C48-9C4C-3423E1B5D616}"/>
              </a:ext>
            </a:extLst>
          </p:cNvPr>
          <p:cNvSpPr/>
          <p:nvPr/>
        </p:nvSpPr>
        <p:spPr>
          <a:xfrm rot="16200000">
            <a:off x="-853781" y="5553159"/>
            <a:ext cx="2241319" cy="307777"/>
          </a:xfrm>
          <a:prstGeom prst="rect">
            <a:avLst/>
          </a:prstGeom>
        </p:spPr>
        <p:txBody>
          <a:bodyPr wrap="none">
            <a:spAutoFit/>
          </a:bodyPr>
          <a:lstStyle/>
          <a:p>
            <a:r>
              <a:rPr lang="es-MX" sz="1400" dirty="0">
                <a:solidFill>
                  <a:schemeClr val="bg1"/>
                </a:solidFill>
                <a:latin typeface="Roboto Medium" panose="02000000000000000000" pitchFamily="2" charset="0"/>
                <a:ea typeface="Roboto Medium" panose="02000000000000000000" pitchFamily="2" charset="0"/>
                <a:cs typeface="Roboto Medium" panose="02000000000000000000" pitchFamily="2" charset="0"/>
              </a:rPr>
              <a:t>For Technology... For Life</a:t>
            </a:r>
          </a:p>
        </p:txBody>
      </p:sp>
      <p:pic>
        <p:nvPicPr>
          <p:cNvPr id="16" name="Imagen 15">
            <a:extLst>
              <a:ext uri="{FF2B5EF4-FFF2-40B4-BE49-F238E27FC236}">
                <a16:creationId xmlns:a16="http://schemas.microsoft.com/office/drawing/2014/main" id="{8824CA19-4781-F74C-9BA5-368736AB3BA1}"/>
              </a:ext>
            </a:extLst>
          </p:cNvPr>
          <p:cNvPicPr>
            <a:picLocks noChangeAspect="1"/>
          </p:cNvPicPr>
          <p:nvPr/>
        </p:nvPicPr>
        <p:blipFill>
          <a:blip r:embed="rId4"/>
          <a:stretch>
            <a:fillRect/>
          </a:stretch>
        </p:blipFill>
        <p:spPr>
          <a:xfrm>
            <a:off x="420767" y="214489"/>
            <a:ext cx="2026652" cy="476299"/>
          </a:xfrm>
          <a:prstGeom prst="rect">
            <a:avLst/>
          </a:prstGeom>
        </p:spPr>
      </p:pic>
      <p:sp>
        <p:nvSpPr>
          <p:cNvPr id="17" name="Rectángulo 16">
            <a:extLst>
              <a:ext uri="{FF2B5EF4-FFF2-40B4-BE49-F238E27FC236}">
                <a16:creationId xmlns:a16="http://schemas.microsoft.com/office/drawing/2014/main" id="{E8AE702F-0D6B-B340-94BB-0C5CF4FAE76E}"/>
              </a:ext>
            </a:extLst>
          </p:cNvPr>
          <p:cNvSpPr/>
          <p:nvPr/>
        </p:nvSpPr>
        <p:spPr>
          <a:xfrm>
            <a:off x="1" y="0"/>
            <a:ext cx="215615" cy="2234317"/>
          </a:xfrm>
          <a:prstGeom prst="rect">
            <a:avLst/>
          </a:prstGeom>
          <a:solidFill>
            <a:srgbClr val="D9D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8" name="Gráfico 17">
            <a:extLst>
              <a:ext uri="{FF2B5EF4-FFF2-40B4-BE49-F238E27FC236}">
                <a16:creationId xmlns:a16="http://schemas.microsoft.com/office/drawing/2014/main" id="{40C452E4-F2BA-CA42-8886-81944721BA88}"/>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t="34261" r="19042"/>
          <a:stretch/>
        </p:blipFill>
        <p:spPr>
          <a:xfrm>
            <a:off x="11698479" y="88669"/>
            <a:ext cx="493521" cy="1728242"/>
          </a:xfrm>
          <a:prstGeom prst="rect">
            <a:avLst/>
          </a:prstGeom>
        </p:spPr>
      </p:pic>
      <p:pic>
        <p:nvPicPr>
          <p:cNvPr id="7" name="Imagen 6" descr="Diagrama&#10;&#10;Descripción generada automáticamente">
            <a:extLst>
              <a:ext uri="{FF2B5EF4-FFF2-40B4-BE49-F238E27FC236}">
                <a16:creationId xmlns:a16="http://schemas.microsoft.com/office/drawing/2014/main" id="{04789143-125D-4325-6FD0-D1588D72C7E5}"/>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610913" y="743261"/>
            <a:ext cx="11024839" cy="5900250"/>
          </a:xfrm>
          <a:prstGeom prst="rect">
            <a:avLst/>
          </a:prstGeom>
        </p:spPr>
      </p:pic>
    </p:spTree>
    <p:extLst>
      <p:ext uri="{BB962C8B-B14F-4D97-AF65-F5344CB8AC3E}">
        <p14:creationId xmlns:p14="http://schemas.microsoft.com/office/powerpoint/2010/main" val="4050093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886913EB-0240-354D-AA00-C2D587832A09}"/>
              </a:ext>
            </a:extLst>
          </p:cNvPr>
          <p:cNvPicPr>
            <a:picLocks noChangeAspect="1"/>
          </p:cNvPicPr>
          <p:nvPr/>
        </p:nvPicPr>
        <p:blipFill rotWithShape="1">
          <a:blip r:embed="rId2">
            <a:alphaModFix amt="5000"/>
          </a:blip>
          <a:srcRect r="13372" b="21235"/>
          <a:stretch/>
        </p:blipFill>
        <p:spPr>
          <a:xfrm>
            <a:off x="7372951" y="2476335"/>
            <a:ext cx="4819049" cy="4381665"/>
          </a:xfrm>
          <a:prstGeom prst="rect">
            <a:avLst/>
          </a:prstGeom>
        </p:spPr>
      </p:pic>
      <p:sp>
        <p:nvSpPr>
          <p:cNvPr id="12" name="Rectángulo 11">
            <a:extLst>
              <a:ext uri="{FF2B5EF4-FFF2-40B4-BE49-F238E27FC236}">
                <a16:creationId xmlns:a16="http://schemas.microsoft.com/office/drawing/2014/main" id="{3E79FD09-9D4F-E142-8DFA-8A7CC698D131}"/>
              </a:ext>
            </a:extLst>
          </p:cNvPr>
          <p:cNvSpPr/>
          <p:nvPr/>
        </p:nvSpPr>
        <p:spPr>
          <a:xfrm>
            <a:off x="1" y="0"/>
            <a:ext cx="119270" cy="3509963"/>
          </a:xfrm>
          <a:prstGeom prst="rect">
            <a:avLst/>
          </a:prstGeom>
          <a:solidFill>
            <a:srgbClr val="C8C9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 name="Rectángulo 14">
            <a:extLst>
              <a:ext uri="{FF2B5EF4-FFF2-40B4-BE49-F238E27FC236}">
                <a16:creationId xmlns:a16="http://schemas.microsoft.com/office/drawing/2014/main" id="{F9093DA4-03D9-AB43-B0E1-AA9DE07C54E4}"/>
              </a:ext>
            </a:extLst>
          </p:cNvPr>
          <p:cNvSpPr/>
          <p:nvPr/>
        </p:nvSpPr>
        <p:spPr>
          <a:xfrm>
            <a:off x="-1880" y="4556097"/>
            <a:ext cx="540689" cy="2301903"/>
          </a:xfrm>
          <a:prstGeom prst="rect">
            <a:avLst/>
          </a:prstGeom>
          <a:solidFill>
            <a:srgbClr val="D32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15">
            <a:extLst>
              <a:ext uri="{FF2B5EF4-FFF2-40B4-BE49-F238E27FC236}">
                <a16:creationId xmlns:a16="http://schemas.microsoft.com/office/drawing/2014/main" id="{8D46EC11-1F28-7A45-AD34-F253654B9ADA}"/>
              </a:ext>
            </a:extLst>
          </p:cNvPr>
          <p:cNvSpPr/>
          <p:nvPr/>
        </p:nvSpPr>
        <p:spPr>
          <a:xfrm rot="16200000">
            <a:off x="-853781" y="5553159"/>
            <a:ext cx="2241319" cy="307777"/>
          </a:xfrm>
          <a:prstGeom prst="rect">
            <a:avLst/>
          </a:prstGeom>
        </p:spPr>
        <p:txBody>
          <a:bodyPr wrap="none">
            <a:spAutoFit/>
          </a:bodyPr>
          <a:lstStyle/>
          <a:p>
            <a:r>
              <a:rPr lang="es-MX" sz="1400" dirty="0">
                <a:solidFill>
                  <a:schemeClr val="bg1"/>
                </a:solidFill>
                <a:latin typeface="Roboto Medium" panose="02000000000000000000" pitchFamily="2" charset="0"/>
                <a:ea typeface="Roboto Medium" panose="02000000000000000000" pitchFamily="2" charset="0"/>
                <a:cs typeface="Roboto Medium" panose="02000000000000000000" pitchFamily="2" charset="0"/>
              </a:rPr>
              <a:t>For Technology... For Life</a:t>
            </a:r>
          </a:p>
        </p:txBody>
      </p:sp>
      <p:pic>
        <p:nvPicPr>
          <p:cNvPr id="17" name="Imagen 16">
            <a:extLst>
              <a:ext uri="{FF2B5EF4-FFF2-40B4-BE49-F238E27FC236}">
                <a16:creationId xmlns:a16="http://schemas.microsoft.com/office/drawing/2014/main" id="{5AAA170E-9FFC-AC46-BFCE-A26FB7BC8F7B}"/>
              </a:ext>
            </a:extLst>
          </p:cNvPr>
          <p:cNvPicPr>
            <a:picLocks noChangeAspect="1"/>
          </p:cNvPicPr>
          <p:nvPr/>
        </p:nvPicPr>
        <p:blipFill>
          <a:blip r:embed="rId3"/>
          <a:stretch>
            <a:fillRect/>
          </a:stretch>
        </p:blipFill>
        <p:spPr>
          <a:xfrm>
            <a:off x="420767" y="214489"/>
            <a:ext cx="2026652" cy="476299"/>
          </a:xfrm>
          <a:prstGeom prst="rect">
            <a:avLst/>
          </a:prstGeom>
        </p:spPr>
      </p:pic>
      <p:sp>
        <p:nvSpPr>
          <p:cNvPr id="18" name="Rectángulo 17">
            <a:extLst>
              <a:ext uri="{FF2B5EF4-FFF2-40B4-BE49-F238E27FC236}">
                <a16:creationId xmlns:a16="http://schemas.microsoft.com/office/drawing/2014/main" id="{BD56BA8D-E2D9-ED42-A89F-96890C8044F9}"/>
              </a:ext>
            </a:extLst>
          </p:cNvPr>
          <p:cNvSpPr/>
          <p:nvPr/>
        </p:nvSpPr>
        <p:spPr>
          <a:xfrm>
            <a:off x="1" y="0"/>
            <a:ext cx="215615" cy="2234317"/>
          </a:xfrm>
          <a:prstGeom prst="rect">
            <a:avLst/>
          </a:prstGeom>
          <a:solidFill>
            <a:srgbClr val="D9D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9" name="Gráfico 18">
            <a:extLst>
              <a:ext uri="{FF2B5EF4-FFF2-40B4-BE49-F238E27FC236}">
                <a16:creationId xmlns:a16="http://schemas.microsoft.com/office/drawing/2014/main" id="{0F5FAAE5-0264-EA48-AB36-CCA5B315A334}"/>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34261" r="19042"/>
          <a:stretch/>
        </p:blipFill>
        <p:spPr>
          <a:xfrm>
            <a:off x="11698479" y="88669"/>
            <a:ext cx="493521" cy="1728242"/>
          </a:xfrm>
          <a:prstGeom prst="rect">
            <a:avLst/>
          </a:prstGeom>
        </p:spPr>
      </p:pic>
      <p:sp>
        <p:nvSpPr>
          <p:cNvPr id="2" name="Título 1">
            <a:extLst>
              <a:ext uri="{FF2B5EF4-FFF2-40B4-BE49-F238E27FC236}">
                <a16:creationId xmlns:a16="http://schemas.microsoft.com/office/drawing/2014/main" id="{38618E36-0ABB-E34C-97DE-1050C3B96686}"/>
              </a:ext>
            </a:extLst>
          </p:cNvPr>
          <p:cNvSpPr>
            <a:spLocks noGrp="1"/>
          </p:cNvSpPr>
          <p:nvPr>
            <p:ph type="title"/>
          </p:nvPr>
        </p:nvSpPr>
        <p:spPr>
          <a:xfrm>
            <a:off x="741855" y="777608"/>
            <a:ext cx="10515600" cy="742458"/>
          </a:xfrm>
        </p:spPr>
        <p:txBody>
          <a:bodyPr/>
          <a:lstStyle/>
          <a:p>
            <a:pPr algn="ctr"/>
            <a:r>
              <a:rPr lang="es-MX" sz="4400" b="1" dirty="0">
                <a:solidFill>
                  <a:srgbClr val="D32630"/>
                </a:solidFill>
                <a:latin typeface="Open Sans" panose="020B0606030504020204" pitchFamily="34" charset="0"/>
                <a:ea typeface="Open Sans" panose="020B0606030504020204" pitchFamily="34" charset="0"/>
                <a:cs typeface="Open Sans" panose="020B0606030504020204" pitchFamily="34" charset="0"/>
              </a:rPr>
              <a:t>Oracle </a:t>
            </a:r>
            <a:r>
              <a:rPr lang="es-MX" sz="4400" b="1" dirty="0" err="1">
                <a:solidFill>
                  <a:srgbClr val="D32630"/>
                </a:solidFill>
                <a:latin typeface="Open Sans" panose="020B0606030504020204" pitchFamily="34" charset="0"/>
                <a:ea typeface="Open Sans" panose="020B0606030504020204" pitchFamily="34" charset="0"/>
                <a:cs typeface="Open Sans" panose="020B0606030504020204" pitchFamily="34" charset="0"/>
              </a:rPr>
              <a:t>Integration</a:t>
            </a:r>
            <a:r>
              <a:rPr lang="es-MX" sz="4400" b="1" dirty="0">
                <a:solidFill>
                  <a:srgbClr val="D32630"/>
                </a:solidFill>
                <a:latin typeface="Open Sans" panose="020B0606030504020204" pitchFamily="34" charset="0"/>
                <a:ea typeface="Open Sans" panose="020B0606030504020204" pitchFamily="34" charset="0"/>
                <a:cs typeface="Open Sans" panose="020B0606030504020204" pitchFamily="34" charset="0"/>
              </a:rPr>
              <a:t> 3</a:t>
            </a:r>
            <a:endParaRPr lang="es-MX" dirty="0"/>
          </a:p>
        </p:txBody>
      </p:sp>
      <p:sp>
        <p:nvSpPr>
          <p:cNvPr id="5" name="Título 1">
            <a:extLst>
              <a:ext uri="{FF2B5EF4-FFF2-40B4-BE49-F238E27FC236}">
                <a16:creationId xmlns:a16="http://schemas.microsoft.com/office/drawing/2014/main" id="{320301A3-6CA2-CC43-90E6-52314A97ADCB}"/>
              </a:ext>
            </a:extLst>
          </p:cNvPr>
          <p:cNvSpPr txBox="1">
            <a:spLocks/>
          </p:cNvSpPr>
          <p:nvPr/>
        </p:nvSpPr>
        <p:spPr>
          <a:xfrm>
            <a:off x="838200" y="1491370"/>
            <a:ext cx="10515600" cy="40317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anose="020B0604020202020204" pitchFamily="34" charset="0"/>
              <a:buChar char="•"/>
            </a:pPr>
            <a:endParaRPr lang="es-MX" sz="3200" b="1" dirty="0">
              <a:solidFill>
                <a:srgbClr val="53565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CuadroTexto 3">
            <a:extLst>
              <a:ext uri="{FF2B5EF4-FFF2-40B4-BE49-F238E27FC236}">
                <a16:creationId xmlns:a16="http://schemas.microsoft.com/office/drawing/2014/main" id="{22B59955-3683-FFAF-73F2-D002DFAE5B07}"/>
              </a:ext>
            </a:extLst>
          </p:cNvPr>
          <p:cNvSpPr txBox="1"/>
          <p:nvPr/>
        </p:nvSpPr>
        <p:spPr>
          <a:xfrm>
            <a:off x="1128694" y="1756584"/>
            <a:ext cx="10225106" cy="4893647"/>
          </a:xfrm>
          <a:prstGeom prst="rect">
            <a:avLst/>
          </a:prstGeom>
          <a:noFill/>
        </p:spPr>
        <p:txBody>
          <a:bodyPr wrap="square">
            <a:spAutoFit/>
          </a:bodyPr>
          <a:lstStyle/>
          <a:p>
            <a:pPr marL="342900" indent="-342900">
              <a:buAutoNum type="arabicPeriod"/>
            </a:pPr>
            <a:r>
              <a:rPr lang="es-MX" sz="2400" b="1" i="0" dirty="0">
                <a:solidFill>
                  <a:schemeClr val="tx1">
                    <a:lumMod val="50000"/>
                    <a:lumOff val="50000"/>
                  </a:schemeClr>
                </a:solidFill>
                <a:effectLst/>
                <a:latin typeface="Oracle Sans"/>
              </a:rPr>
              <a:t>Eliminar el costo y los gastos operativos asociados con el alojamiento y mantenimiento de un servidor SFTP.</a:t>
            </a:r>
          </a:p>
          <a:p>
            <a:pPr marL="342900" indent="-342900">
              <a:buAutoNum type="arabicPeriod"/>
            </a:pPr>
            <a:r>
              <a:rPr lang="es-MX" sz="2400" b="1" dirty="0">
                <a:solidFill>
                  <a:schemeClr val="tx1">
                    <a:lumMod val="50000"/>
                    <a:lumOff val="50000"/>
                  </a:schemeClr>
                </a:solidFill>
                <a:latin typeface="Oracle Sans"/>
              </a:rPr>
              <a:t>Cantidad de Adaptadores y Soporte, Debido a ser lo nuevo que Oracle implementa como integrador con sus sistema esta en constante mejora.</a:t>
            </a:r>
          </a:p>
          <a:p>
            <a:pPr marL="342900" indent="-342900">
              <a:buAutoNum type="arabicPeriod"/>
            </a:pPr>
            <a:r>
              <a:rPr lang="es-MX" sz="2400" b="1" dirty="0">
                <a:solidFill>
                  <a:schemeClr val="tx1">
                    <a:lumMod val="50000"/>
                    <a:lumOff val="50000"/>
                  </a:schemeClr>
                </a:solidFill>
                <a:latin typeface="Oracle Sans"/>
              </a:rPr>
              <a:t>Definir modelos de métricas, debido a que es un producto basado en mensajes estos modelos nos sirven para identificar el consumo por integración.</a:t>
            </a:r>
          </a:p>
          <a:p>
            <a:pPr marL="342900" indent="-342900">
              <a:buAutoNum type="arabicPeriod"/>
            </a:pPr>
            <a:r>
              <a:rPr lang="es-MX" sz="2400" b="1" dirty="0">
                <a:solidFill>
                  <a:schemeClr val="tx1">
                    <a:lumMod val="50000"/>
                    <a:lumOff val="50000"/>
                  </a:schemeClr>
                </a:solidFill>
                <a:latin typeface="Oracle Sans"/>
              </a:rPr>
              <a:t>Desarrollo en entorno web ya no es necesario un ide para el desarrollo de aplicaciones</a:t>
            </a:r>
          </a:p>
          <a:p>
            <a:pPr marL="342900" indent="-342900">
              <a:buAutoNum type="arabicPeriod"/>
            </a:pPr>
            <a:r>
              <a:rPr lang="es-MX" sz="2400" b="1" dirty="0">
                <a:solidFill>
                  <a:schemeClr val="tx1">
                    <a:lumMod val="50000"/>
                    <a:lumOff val="50000"/>
                  </a:schemeClr>
                </a:solidFill>
                <a:latin typeface="Oracle Sans"/>
              </a:rPr>
              <a:t>conectividad con aplicaciones por medio de agentes. </a:t>
            </a:r>
          </a:p>
          <a:p>
            <a:pPr marL="342900" indent="-342900">
              <a:buAutoNum type="arabicPeriod" startAt="5"/>
            </a:pPr>
            <a:r>
              <a:rPr lang="es-MX" sz="2400" b="1" dirty="0">
                <a:solidFill>
                  <a:schemeClr val="tx1">
                    <a:lumMod val="50000"/>
                    <a:lumOff val="50000"/>
                  </a:schemeClr>
                </a:solidFill>
                <a:latin typeface="Oracle Sans"/>
              </a:rPr>
              <a:t>Administrado por Oracle lo cual las actualizaciones y aplicación de parches los realiza el proveedor.</a:t>
            </a:r>
          </a:p>
          <a:p>
            <a:pPr marL="342900" indent="-342900">
              <a:buAutoNum type="arabicPeriod" startAt="5"/>
            </a:pPr>
            <a:r>
              <a:rPr lang="es-MX" sz="2400" b="1" dirty="0">
                <a:solidFill>
                  <a:schemeClr val="tx1">
                    <a:lumMod val="50000"/>
                    <a:lumOff val="50000"/>
                  </a:schemeClr>
                </a:solidFill>
                <a:latin typeface="Oracle Sans"/>
              </a:rPr>
              <a:t>Desarrollo de aplicaciones de forma mas ágil.</a:t>
            </a:r>
          </a:p>
        </p:txBody>
      </p:sp>
    </p:spTree>
    <p:extLst>
      <p:ext uri="{BB962C8B-B14F-4D97-AF65-F5344CB8AC3E}">
        <p14:creationId xmlns:p14="http://schemas.microsoft.com/office/powerpoint/2010/main" val="3282157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886913EB-0240-354D-AA00-C2D587832A09}"/>
              </a:ext>
            </a:extLst>
          </p:cNvPr>
          <p:cNvPicPr>
            <a:picLocks noChangeAspect="1"/>
          </p:cNvPicPr>
          <p:nvPr/>
        </p:nvPicPr>
        <p:blipFill rotWithShape="1">
          <a:blip r:embed="rId2">
            <a:alphaModFix amt="5000"/>
          </a:blip>
          <a:srcRect r="13372" b="21235"/>
          <a:stretch/>
        </p:blipFill>
        <p:spPr>
          <a:xfrm>
            <a:off x="7372951" y="2476335"/>
            <a:ext cx="4819049" cy="4381665"/>
          </a:xfrm>
          <a:prstGeom prst="rect">
            <a:avLst/>
          </a:prstGeom>
        </p:spPr>
      </p:pic>
      <p:sp>
        <p:nvSpPr>
          <p:cNvPr id="12" name="Rectángulo 11">
            <a:extLst>
              <a:ext uri="{FF2B5EF4-FFF2-40B4-BE49-F238E27FC236}">
                <a16:creationId xmlns:a16="http://schemas.microsoft.com/office/drawing/2014/main" id="{3E79FD09-9D4F-E142-8DFA-8A7CC698D131}"/>
              </a:ext>
            </a:extLst>
          </p:cNvPr>
          <p:cNvSpPr/>
          <p:nvPr/>
        </p:nvSpPr>
        <p:spPr>
          <a:xfrm>
            <a:off x="1" y="0"/>
            <a:ext cx="119270" cy="3509963"/>
          </a:xfrm>
          <a:prstGeom prst="rect">
            <a:avLst/>
          </a:prstGeom>
          <a:solidFill>
            <a:srgbClr val="C8C9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 name="Rectángulo 14">
            <a:extLst>
              <a:ext uri="{FF2B5EF4-FFF2-40B4-BE49-F238E27FC236}">
                <a16:creationId xmlns:a16="http://schemas.microsoft.com/office/drawing/2014/main" id="{F9093DA4-03D9-AB43-B0E1-AA9DE07C54E4}"/>
              </a:ext>
            </a:extLst>
          </p:cNvPr>
          <p:cNvSpPr/>
          <p:nvPr/>
        </p:nvSpPr>
        <p:spPr>
          <a:xfrm>
            <a:off x="-1880" y="4556097"/>
            <a:ext cx="540689" cy="2301903"/>
          </a:xfrm>
          <a:prstGeom prst="rect">
            <a:avLst/>
          </a:prstGeom>
          <a:solidFill>
            <a:srgbClr val="D32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15">
            <a:extLst>
              <a:ext uri="{FF2B5EF4-FFF2-40B4-BE49-F238E27FC236}">
                <a16:creationId xmlns:a16="http://schemas.microsoft.com/office/drawing/2014/main" id="{8D46EC11-1F28-7A45-AD34-F253654B9ADA}"/>
              </a:ext>
            </a:extLst>
          </p:cNvPr>
          <p:cNvSpPr/>
          <p:nvPr/>
        </p:nvSpPr>
        <p:spPr>
          <a:xfrm rot="16200000">
            <a:off x="-853781" y="5553159"/>
            <a:ext cx="2241319" cy="307777"/>
          </a:xfrm>
          <a:prstGeom prst="rect">
            <a:avLst/>
          </a:prstGeom>
        </p:spPr>
        <p:txBody>
          <a:bodyPr wrap="none">
            <a:spAutoFit/>
          </a:bodyPr>
          <a:lstStyle/>
          <a:p>
            <a:r>
              <a:rPr lang="es-MX" sz="1400" dirty="0">
                <a:solidFill>
                  <a:schemeClr val="bg1"/>
                </a:solidFill>
                <a:latin typeface="Roboto Medium" panose="02000000000000000000" pitchFamily="2" charset="0"/>
                <a:ea typeface="Roboto Medium" panose="02000000000000000000" pitchFamily="2" charset="0"/>
                <a:cs typeface="Roboto Medium" panose="02000000000000000000" pitchFamily="2" charset="0"/>
              </a:rPr>
              <a:t>For Technology... For Life</a:t>
            </a:r>
          </a:p>
        </p:txBody>
      </p:sp>
      <p:pic>
        <p:nvPicPr>
          <p:cNvPr id="17" name="Imagen 16">
            <a:extLst>
              <a:ext uri="{FF2B5EF4-FFF2-40B4-BE49-F238E27FC236}">
                <a16:creationId xmlns:a16="http://schemas.microsoft.com/office/drawing/2014/main" id="{5AAA170E-9FFC-AC46-BFCE-A26FB7BC8F7B}"/>
              </a:ext>
            </a:extLst>
          </p:cNvPr>
          <p:cNvPicPr>
            <a:picLocks noChangeAspect="1"/>
          </p:cNvPicPr>
          <p:nvPr/>
        </p:nvPicPr>
        <p:blipFill>
          <a:blip r:embed="rId3"/>
          <a:stretch>
            <a:fillRect/>
          </a:stretch>
        </p:blipFill>
        <p:spPr>
          <a:xfrm>
            <a:off x="420767" y="214489"/>
            <a:ext cx="2026652" cy="476299"/>
          </a:xfrm>
          <a:prstGeom prst="rect">
            <a:avLst/>
          </a:prstGeom>
        </p:spPr>
      </p:pic>
      <p:sp>
        <p:nvSpPr>
          <p:cNvPr id="18" name="Rectángulo 17">
            <a:extLst>
              <a:ext uri="{FF2B5EF4-FFF2-40B4-BE49-F238E27FC236}">
                <a16:creationId xmlns:a16="http://schemas.microsoft.com/office/drawing/2014/main" id="{BD56BA8D-E2D9-ED42-A89F-96890C8044F9}"/>
              </a:ext>
            </a:extLst>
          </p:cNvPr>
          <p:cNvSpPr/>
          <p:nvPr/>
        </p:nvSpPr>
        <p:spPr>
          <a:xfrm>
            <a:off x="1" y="0"/>
            <a:ext cx="215615" cy="2234317"/>
          </a:xfrm>
          <a:prstGeom prst="rect">
            <a:avLst/>
          </a:prstGeom>
          <a:solidFill>
            <a:srgbClr val="D9D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9" name="Gráfico 18">
            <a:extLst>
              <a:ext uri="{FF2B5EF4-FFF2-40B4-BE49-F238E27FC236}">
                <a16:creationId xmlns:a16="http://schemas.microsoft.com/office/drawing/2014/main" id="{0F5FAAE5-0264-EA48-AB36-CCA5B315A334}"/>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34261" r="19042"/>
          <a:stretch/>
        </p:blipFill>
        <p:spPr>
          <a:xfrm>
            <a:off x="11698479" y="88669"/>
            <a:ext cx="493521" cy="1728242"/>
          </a:xfrm>
          <a:prstGeom prst="rect">
            <a:avLst/>
          </a:prstGeom>
        </p:spPr>
      </p:pic>
      <p:sp>
        <p:nvSpPr>
          <p:cNvPr id="2" name="Título 1">
            <a:extLst>
              <a:ext uri="{FF2B5EF4-FFF2-40B4-BE49-F238E27FC236}">
                <a16:creationId xmlns:a16="http://schemas.microsoft.com/office/drawing/2014/main" id="{38618E36-0ABB-E34C-97DE-1050C3B96686}"/>
              </a:ext>
            </a:extLst>
          </p:cNvPr>
          <p:cNvSpPr>
            <a:spLocks noGrp="1"/>
          </p:cNvSpPr>
          <p:nvPr>
            <p:ph type="title"/>
          </p:nvPr>
        </p:nvSpPr>
        <p:spPr>
          <a:xfrm>
            <a:off x="741855" y="777608"/>
            <a:ext cx="10515600" cy="742458"/>
          </a:xfrm>
        </p:spPr>
        <p:txBody>
          <a:bodyPr/>
          <a:lstStyle/>
          <a:p>
            <a:pPr algn="ctr"/>
            <a:r>
              <a:rPr lang="es-MX" sz="4400" b="1" dirty="0">
                <a:solidFill>
                  <a:srgbClr val="D32630"/>
                </a:solidFill>
                <a:latin typeface="Open Sans" panose="020B0606030504020204" pitchFamily="34" charset="0"/>
                <a:ea typeface="Open Sans" panose="020B0606030504020204" pitchFamily="34" charset="0"/>
                <a:cs typeface="Open Sans" panose="020B0606030504020204" pitchFamily="34" charset="0"/>
              </a:rPr>
              <a:t>Riesgos Actuales</a:t>
            </a:r>
            <a:endParaRPr lang="es-MX" dirty="0"/>
          </a:p>
        </p:txBody>
      </p:sp>
      <p:sp>
        <p:nvSpPr>
          <p:cNvPr id="5" name="Título 1">
            <a:extLst>
              <a:ext uri="{FF2B5EF4-FFF2-40B4-BE49-F238E27FC236}">
                <a16:creationId xmlns:a16="http://schemas.microsoft.com/office/drawing/2014/main" id="{320301A3-6CA2-CC43-90E6-52314A97ADCB}"/>
              </a:ext>
            </a:extLst>
          </p:cNvPr>
          <p:cNvSpPr txBox="1">
            <a:spLocks/>
          </p:cNvSpPr>
          <p:nvPr/>
        </p:nvSpPr>
        <p:spPr>
          <a:xfrm>
            <a:off x="838200" y="1487436"/>
            <a:ext cx="10515600" cy="40317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anose="020B0604020202020204" pitchFamily="34" charset="0"/>
              <a:buChar char="•"/>
            </a:pPr>
            <a:endParaRPr lang="es-MX" sz="3200" b="1" dirty="0">
              <a:solidFill>
                <a:srgbClr val="53565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CuadroTexto 3">
            <a:extLst>
              <a:ext uri="{FF2B5EF4-FFF2-40B4-BE49-F238E27FC236}">
                <a16:creationId xmlns:a16="http://schemas.microsoft.com/office/drawing/2014/main" id="{22B59955-3683-FFAF-73F2-D002DFAE5B07}"/>
              </a:ext>
            </a:extLst>
          </p:cNvPr>
          <p:cNvSpPr txBox="1"/>
          <p:nvPr/>
        </p:nvSpPr>
        <p:spPr>
          <a:xfrm>
            <a:off x="1128694" y="1919191"/>
            <a:ext cx="10225106" cy="3662541"/>
          </a:xfrm>
          <a:prstGeom prst="rect">
            <a:avLst/>
          </a:prstGeom>
          <a:noFill/>
        </p:spPr>
        <p:txBody>
          <a:bodyPr wrap="square">
            <a:spAutoFit/>
          </a:bodyPr>
          <a:lstStyle/>
          <a:p>
            <a:pPr marL="342900" indent="-342900">
              <a:buAutoNum type="arabicPeriod"/>
            </a:pPr>
            <a:r>
              <a:rPr lang="es-MX" sz="2800" b="1" dirty="0">
                <a:solidFill>
                  <a:schemeClr val="tx1">
                    <a:lumMod val="50000"/>
                    <a:lumOff val="50000"/>
                  </a:schemeClr>
                </a:solidFill>
                <a:latin typeface="OracleSansVF"/>
              </a:rPr>
              <a:t>Ultima versión de SOACS como todo software que no continua dejara de tener soporte.</a:t>
            </a:r>
            <a:endParaRPr lang="es-MX" sz="2800" b="1" i="0" dirty="0">
              <a:solidFill>
                <a:schemeClr val="tx1">
                  <a:lumMod val="50000"/>
                  <a:lumOff val="50000"/>
                </a:schemeClr>
              </a:solidFill>
              <a:effectLst/>
              <a:latin typeface="OracleSansVF"/>
            </a:endParaRPr>
          </a:p>
          <a:p>
            <a:pPr marL="342900" indent="-342900">
              <a:buAutoNum type="arabicPeriod"/>
            </a:pPr>
            <a:r>
              <a:rPr lang="es-MX" sz="2800" b="1" dirty="0">
                <a:solidFill>
                  <a:schemeClr val="tx1">
                    <a:lumMod val="50000"/>
                    <a:lumOff val="50000"/>
                  </a:schemeClr>
                </a:solidFill>
                <a:latin typeface="OracleSansVF"/>
              </a:rPr>
              <a:t>Adaptadores desactualizados, esto implica que muchos sistemas utilizan versiones mas reciente con diferentes configuraciones un ejemplo reciente, adaptador de correo electrónico.</a:t>
            </a:r>
          </a:p>
          <a:p>
            <a:pPr marL="342900" indent="-342900">
              <a:buAutoNum type="arabicPeriod"/>
            </a:pPr>
            <a:r>
              <a:rPr lang="es-MX" sz="2800" b="1" dirty="0">
                <a:solidFill>
                  <a:schemeClr val="tx1">
                    <a:lumMod val="50000"/>
                    <a:lumOff val="50000"/>
                  </a:schemeClr>
                </a:solidFill>
                <a:latin typeface="OracleSansVF"/>
              </a:rPr>
              <a:t>Seguir realizando desarrollo en un software dejara de tener soporte.</a:t>
            </a:r>
          </a:p>
          <a:p>
            <a:endParaRPr lang="es-MX" b="1" dirty="0">
              <a:solidFill>
                <a:srgbClr val="1A1816"/>
              </a:solidFill>
              <a:latin typeface="Oracle Sans"/>
            </a:endParaRPr>
          </a:p>
          <a:p>
            <a:pPr marL="342900" indent="-342900">
              <a:buAutoNum type="arabicPeriod"/>
            </a:pPr>
            <a:endParaRPr lang="es-MX" b="1" dirty="0">
              <a:solidFill>
                <a:srgbClr val="1A1816"/>
              </a:solidFill>
              <a:latin typeface="Oracle Sans"/>
            </a:endParaRPr>
          </a:p>
        </p:txBody>
      </p:sp>
    </p:spTree>
    <p:extLst>
      <p:ext uri="{BB962C8B-B14F-4D97-AF65-F5344CB8AC3E}">
        <p14:creationId xmlns:p14="http://schemas.microsoft.com/office/powerpoint/2010/main" val="4124877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777A366F-078B-3B44-8217-BF53A9EC280B}"/>
              </a:ext>
            </a:extLst>
          </p:cNvPr>
          <p:cNvPicPr>
            <a:picLocks noChangeAspect="1"/>
          </p:cNvPicPr>
          <p:nvPr/>
        </p:nvPicPr>
        <p:blipFill rotWithShape="1">
          <a:blip r:embed="rId2">
            <a:alphaModFix amt="5000"/>
          </a:blip>
          <a:srcRect r="13372" b="21235"/>
          <a:stretch/>
        </p:blipFill>
        <p:spPr>
          <a:xfrm>
            <a:off x="7372951" y="2476335"/>
            <a:ext cx="4819049" cy="4381665"/>
          </a:xfrm>
          <a:prstGeom prst="rect">
            <a:avLst/>
          </a:prstGeom>
        </p:spPr>
      </p:pic>
      <p:sp>
        <p:nvSpPr>
          <p:cNvPr id="13" name="Rectángulo 12">
            <a:extLst>
              <a:ext uri="{FF2B5EF4-FFF2-40B4-BE49-F238E27FC236}">
                <a16:creationId xmlns:a16="http://schemas.microsoft.com/office/drawing/2014/main" id="{FD497594-76DD-5448-84E0-183DA4F68AD0}"/>
              </a:ext>
            </a:extLst>
          </p:cNvPr>
          <p:cNvSpPr/>
          <p:nvPr/>
        </p:nvSpPr>
        <p:spPr>
          <a:xfrm>
            <a:off x="1" y="0"/>
            <a:ext cx="119270" cy="3509963"/>
          </a:xfrm>
          <a:prstGeom prst="rect">
            <a:avLst/>
          </a:prstGeom>
          <a:solidFill>
            <a:srgbClr val="C8C9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 name="Rectángulo 13">
            <a:extLst>
              <a:ext uri="{FF2B5EF4-FFF2-40B4-BE49-F238E27FC236}">
                <a16:creationId xmlns:a16="http://schemas.microsoft.com/office/drawing/2014/main" id="{79BF8CE7-9ADA-844D-B9D3-C44452BB947A}"/>
              </a:ext>
            </a:extLst>
          </p:cNvPr>
          <p:cNvSpPr/>
          <p:nvPr/>
        </p:nvSpPr>
        <p:spPr>
          <a:xfrm>
            <a:off x="-1880" y="4556097"/>
            <a:ext cx="540689" cy="2301903"/>
          </a:xfrm>
          <a:prstGeom prst="rect">
            <a:avLst/>
          </a:prstGeom>
          <a:solidFill>
            <a:srgbClr val="D32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a:extLst>
              <a:ext uri="{FF2B5EF4-FFF2-40B4-BE49-F238E27FC236}">
                <a16:creationId xmlns:a16="http://schemas.microsoft.com/office/drawing/2014/main" id="{284BB499-979F-C541-AB25-E17F7BD528AB}"/>
              </a:ext>
            </a:extLst>
          </p:cNvPr>
          <p:cNvSpPr/>
          <p:nvPr/>
        </p:nvSpPr>
        <p:spPr>
          <a:xfrm rot="16200000">
            <a:off x="-853781" y="5553159"/>
            <a:ext cx="2241319" cy="307777"/>
          </a:xfrm>
          <a:prstGeom prst="rect">
            <a:avLst/>
          </a:prstGeom>
        </p:spPr>
        <p:txBody>
          <a:bodyPr wrap="none">
            <a:spAutoFit/>
          </a:bodyPr>
          <a:lstStyle/>
          <a:p>
            <a:r>
              <a:rPr lang="es-MX" sz="1400" dirty="0">
                <a:solidFill>
                  <a:schemeClr val="bg1"/>
                </a:solidFill>
                <a:latin typeface="Roboto Medium" panose="02000000000000000000" pitchFamily="2" charset="0"/>
                <a:ea typeface="Roboto Medium" panose="02000000000000000000" pitchFamily="2" charset="0"/>
                <a:cs typeface="Roboto Medium" panose="02000000000000000000" pitchFamily="2" charset="0"/>
              </a:rPr>
              <a:t>For Technology... For Life</a:t>
            </a:r>
          </a:p>
        </p:txBody>
      </p:sp>
      <p:pic>
        <p:nvPicPr>
          <p:cNvPr id="16" name="Imagen 15">
            <a:extLst>
              <a:ext uri="{FF2B5EF4-FFF2-40B4-BE49-F238E27FC236}">
                <a16:creationId xmlns:a16="http://schemas.microsoft.com/office/drawing/2014/main" id="{63534AC2-ABD2-0347-BED7-710E97F7D9FE}"/>
              </a:ext>
            </a:extLst>
          </p:cNvPr>
          <p:cNvPicPr>
            <a:picLocks noChangeAspect="1"/>
          </p:cNvPicPr>
          <p:nvPr/>
        </p:nvPicPr>
        <p:blipFill>
          <a:blip r:embed="rId3"/>
          <a:stretch>
            <a:fillRect/>
          </a:stretch>
        </p:blipFill>
        <p:spPr>
          <a:xfrm>
            <a:off x="420767" y="214489"/>
            <a:ext cx="2026652" cy="476299"/>
          </a:xfrm>
          <a:prstGeom prst="rect">
            <a:avLst/>
          </a:prstGeom>
        </p:spPr>
      </p:pic>
      <p:sp>
        <p:nvSpPr>
          <p:cNvPr id="17" name="Rectángulo 16">
            <a:extLst>
              <a:ext uri="{FF2B5EF4-FFF2-40B4-BE49-F238E27FC236}">
                <a16:creationId xmlns:a16="http://schemas.microsoft.com/office/drawing/2014/main" id="{98184C1D-9DD6-8F46-A67A-C02147BF7846}"/>
              </a:ext>
            </a:extLst>
          </p:cNvPr>
          <p:cNvSpPr/>
          <p:nvPr/>
        </p:nvSpPr>
        <p:spPr>
          <a:xfrm>
            <a:off x="1" y="0"/>
            <a:ext cx="215615" cy="2234317"/>
          </a:xfrm>
          <a:prstGeom prst="rect">
            <a:avLst/>
          </a:prstGeom>
          <a:solidFill>
            <a:srgbClr val="D9D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8" name="Gráfico 17">
            <a:extLst>
              <a:ext uri="{FF2B5EF4-FFF2-40B4-BE49-F238E27FC236}">
                <a16:creationId xmlns:a16="http://schemas.microsoft.com/office/drawing/2014/main" id="{9D941131-C069-2C41-A02E-FCA7C2A6A2C4}"/>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34261" r="19042"/>
          <a:stretch/>
        </p:blipFill>
        <p:spPr>
          <a:xfrm>
            <a:off x="11698479" y="88669"/>
            <a:ext cx="493521" cy="1728242"/>
          </a:xfrm>
          <a:prstGeom prst="rect">
            <a:avLst/>
          </a:prstGeom>
        </p:spPr>
      </p:pic>
      <p:sp>
        <p:nvSpPr>
          <p:cNvPr id="2" name="Título 1">
            <a:extLst>
              <a:ext uri="{FF2B5EF4-FFF2-40B4-BE49-F238E27FC236}">
                <a16:creationId xmlns:a16="http://schemas.microsoft.com/office/drawing/2014/main" id="{38618E36-0ABB-E34C-97DE-1050C3B96686}"/>
              </a:ext>
            </a:extLst>
          </p:cNvPr>
          <p:cNvSpPr>
            <a:spLocks noGrp="1"/>
          </p:cNvSpPr>
          <p:nvPr>
            <p:ph type="title"/>
          </p:nvPr>
        </p:nvSpPr>
        <p:spPr>
          <a:xfrm>
            <a:off x="838200" y="790238"/>
            <a:ext cx="10515600" cy="776288"/>
          </a:xfrm>
        </p:spPr>
        <p:txBody>
          <a:bodyPr/>
          <a:lstStyle/>
          <a:p>
            <a:pPr algn="ctr"/>
            <a:r>
              <a:rPr lang="es-MX" b="1" dirty="0">
                <a:solidFill>
                  <a:srgbClr val="D32630"/>
                </a:solidFill>
                <a:latin typeface="Open Sans" panose="020B0606030504020204" pitchFamily="34" charset="0"/>
                <a:ea typeface="Open Sans" panose="020B0606030504020204" pitchFamily="34" charset="0"/>
                <a:cs typeface="Open Sans" panose="020B0606030504020204" pitchFamily="34" charset="0"/>
              </a:rPr>
              <a:t>Desventajas</a:t>
            </a:r>
            <a:endParaRPr lang="es-MX" dirty="0"/>
          </a:p>
        </p:txBody>
      </p:sp>
      <p:sp>
        <p:nvSpPr>
          <p:cNvPr id="3" name="Marcador de contenido 2">
            <a:extLst>
              <a:ext uri="{FF2B5EF4-FFF2-40B4-BE49-F238E27FC236}">
                <a16:creationId xmlns:a16="http://schemas.microsoft.com/office/drawing/2014/main" id="{713352D3-B57C-3141-B622-8B164BE81E95}"/>
              </a:ext>
            </a:extLst>
          </p:cNvPr>
          <p:cNvSpPr>
            <a:spLocks noGrp="1"/>
          </p:cNvSpPr>
          <p:nvPr>
            <p:ph idx="1"/>
          </p:nvPr>
        </p:nvSpPr>
        <p:spPr>
          <a:xfrm>
            <a:off x="838200" y="2154779"/>
            <a:ext cx="10515600" cy="2401318"/>
          </a:xfrm>
        </p:spPr>
        <p:txBody>
          <a:bodyPr>
            <a:normAutofit/>
          </a:bodyPr>
          <a:lstStyle/>
          <a:p>
            <a:pPr marL="0" indent="0">
              <a:buNone/>
            </a:pPr>
            <a:r>
              <a:rPr lang="es-MX" b="1" dirty="0">
                <a:solidFill>
                  <a:schemeClr val="tx1">
                    <a:lumMod val="50000"/>
                    <a:lumOff val="50000"/>
                  </a:schemeClr>
                </a:solidFill>
                <a:latin typeface="OracleSansVF"/>
              </a:rPr>
              <a:t>No adecuado para sistemas con un alto numero de transacciones, debido a que mayor numero mayor costo.</a:t>
            </a:r>
          </a:p>
          <a:p>
            <a:pPr marL="0" indent="0">
              <a:buNone/>
            </a:pPr>
            <a:r>
              <a:rPr lang="es-MX" b="1" dirty="0">
                <a:solidFill>
                  <a:schemeClr val="tx1">
                    <a:lumMod val="50000"/>
                    <a:lumOff val="50000"/>
                  </a:schemeClr>
                </a:solidFill>
                <a:latin typeface="OracleSansVF"/>
              </a:rPr>
              <a:t>Sistema limitado para realizar procesos de negocio con alta complejidad, esto quiere habrá cosas que no podríamos hacer con Integración 3 que actualmente se hacen en SOACS.</a:t>
            </a:r>
          </a:p>
          <a:p>
            <a:pPr marL="0" indent="0">
              <a:buNone/>
            </a:pPr>
            <a:endParaRPr lang="es-MX" dirty="0">
              <a:solidFill>
                <a:srgbClr val="161513"/>
              </a:solidFill>
              <a:latin typeface="OracleSansVF"/>
            </a:endParaRPr>
          </a:p>
          <a:p>
            <a:pPr marL="0" indent="0">
              <a:buNone/>
            </a:pPr>
            <a:endParaRPr lang="es-MX" dirty="0">
              <a:solidFill>
                <a:srgbClr val="53565A"/>
              </a:solidFill>
              <a:latin typeface="OracleSansVF"/>
            </a:endParaRPr>
          </a:p>
        </p:txBody>
      </p:sp>
    </p:spTree>
    <p:extLst>
      <p:ext uri="{BB962C8B-B14F-4D97-AF65-F5344CB8AC3E}">
        <p14:creationId xmlns:p14="http://schemas.microsoft.com/office/powerpoint/2010/main" val="251412001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95FCE959A917A5428549576B41FD34F6" ma:contentTypeVersion="6" ma:contentTypeDescription="Crear nuevo documento." ma:contentTypeScope="" ma:versionID="f9a30ce6179a5158e4821f97c9e2bfc5">
  <xsd:schema xmlns:xsd="http://www.w3.org/2001/XMLSchema" xmlns:xs="http://www.w3.org/2001/XMLSchema" xmlns:p="http://schemas.microsoft.com/office/2006/metadata/properties" xmlns:ns2="9013f441-3908-45ba-abbf-b07bf0c66c46" targetNamespace="http://schemas.microsoft.com/office/2006/metadata/properties" ma:root="true" ma:fieldsID="9ffffa4baa549368f747f99579ca34e3" ns2:_="">
    <xsd:import namespace="9013f441-3908-45ba-abbf-b07bf0c66c4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13f441-3908-45ba-abbf-b07bf0c66c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BC792D4-84DC-4170-B828-7E773C66C1D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4A615A1-3664-4035-AB99-0815C43855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13f441-3908-45ba-abbf-b07bf0c66c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2AA051-5C19-4C72-AB0B-2ABFC06FA8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17225</TotalTime>
  <Words>1521</Words>
  <Application>Microsoft Office PowerPoint</Application>
  <PresentationFormat>Panorámica</PresentationFormat>
  <Paragraphs>329</Paragraphs>
  <Slides>20</Slides>
  <Notes>1</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20</vt:i4>
      </vt:variant>
    </vt:vector>
  </HeadingPairs>
  <TitlesOfParts>
    <vt:vector size="30" baseType="lpstr">
      <vt:lpstr>Arial</vt:lpstr>
      <vt:lpstr>Calibri</vt:lpstr>
      <vt:lpstr>Calibri Light</vt:lpstr>
      <vt:lpstr>Open Sans</vt:lpstr>
      <vt:lpstr>Oracle Sans</vt:lpstr>
      <vt:lpstr>OracleSans</vt:lpstr>
      <vt:lpstr>OracleSansVF</vt:lpstr>
      <vt:lpstr>Roboto</vt:lpstr>
      <vt:lpstr>Roboto Medium</vt:lpstr>
      <vt:lpstr>Tema de Office</vt:lpstr>
      <vt:lpstr> </vt:lpstr>
      <vt:lpstr>SOA CLOUD SERVICE(SOACS)</vt:lpstr>
      <vt:lpstr>SOACS</vt:lpstr>
      <vt:lpstr>Oracle Integration Cloud (OIC)</vt:lpstr>
      <vt:lpstr>ORACLE INTEGRACION CLOUD</vt:lpstr>
      <vt:lpstr>Presentación de PowerPoint</vt:lpstr>
      <vt:lpstr>Oracle Integration 3</vt:lpstr>
      <vt:lpstr>Riesgos Actuales</vt:lpstr>
      <vt:lpstr>Desventajas</vt:lpstr>
      <vt:lpstr>INTEGRACIONES GER</vt:lpstr>
      <vt:lpstr>Implicaciones</vt:lpstr>
      <vt:lpstr>Desarrollos Métricas Aprox.</vt:lpstr>
      <vt:lpstr>Presentación de PowerPoint</vt:lpstr>
      <vt:lpstr>Desarrollos Service Bus (Estimación 0)</vt:lpstr>
      <vt:lpstr>Desarrollos BPEL(Estimación 0)</vt:lpstr>
      <vt:lpstr>Actividades por desarrollo</vt:lpstr>
      <vt:lpstr>Presentación de PowerPoint</vt:lpstr>
      <vt:lpstr>Costos SOACS</vt:lpstr>
      <vt:lpstr>Costos OIC</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Títutlo</dc:title>
  <dc:creator>Microsoft Office User</dc:creator>
  <cp:lastModifiedBy>Pedro Sanchez Martinez</cp:lastModifiedBy>
  <cp:revision>51</cp:revision>
  <dcterms:created xsi:type="dcterms:W3CDTF">2021-01-12T18:29:16Z</dcterms:created>
  <dcterms:modified xsi:type="dcterms:W3CDTF">2024-01-29T22:44:35Z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0x01010095FCE959A917A5428549576B41FD34F6</vt:lpwstr>
  </property>
</Properties>
</file>